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77" r:id="rId10"/>
    <p:sldId id="264" r:id="rId11"/>
    <p:sldId id="276" r:id="rId12"/>
    <p:sldId id="278" r:id="rId13"/>
    <p:sldId id="257" r:id="rId14"/>
    <p:sldId id="268" r:id="rId15"/>
  </p:sldIdLst>
  <p:sldSz cx="9144000" cy="5143500" type="screen16x9"/>
  <p:notesSz cx="6858000" cy="9144000"/>
  <p:embeddedFontLst>
    <p:embeddedFont>
      <p:font typeface="Aldrich" panose="020B0604020202020204" charset="0"/>
      <p:regular r:id="rId17"/>
    </p:embeddedFont>
    <p:embeddedFont>
      <p:font typeface="Bebas Neue" panose="020B0606020202050201" pitchFamily="3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Sair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B70E5-E060-4FB5-A33A-EB94FB2E6BCB}">
  <a:tblStyle styleId="{54AB70E5-E060-4FB5-A33A-EB94FB2E6B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F5969E-F4C6-4793-90BB-DD23AAA5AE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e839195dab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1e839195dab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73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e839195da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e839195da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e81e8eaf5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e81e8eaf5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e81e8eaf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e81e8eaf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1e839195d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3" name="Google Shape;1573;g1e839195d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1e839195d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1e839195d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e839195d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e839195d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e81e8eaf5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e81e8eaf5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13"/>
          <p:cNvSpPr txBox="1">
            <a:spLocks noGrp="1"/>
          </p:cNvSpPr>
          <p:nvPr>
            <p:ph type="title" hasCustomPrompt="1"/>
          </p:nvPr>
        </p:nvSpPr>
        <p:spPr>
          <a:xfrm>
            <a:off x="1293604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2" hasCustomPrompt="1"/>
          </p:nvPr>
        </p:nvSpPr>
        <p:spPr>
          <a:xfrm>
            <a:off x="3883926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title" idx="3" hasCustomPrompt="1"/>
          </p:nvPr>
        </p:nvSpPr>
        <p:spPr>
          <a:xfrm>
            <a:off x="6471600" y="16086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5" name="Google Shape;565;p13"/>
          <p:cNvSpPr txBox="1">
            <a:spLocks noGrp="1"/>
          </p:cNvSpPr>
          <p:nvPr>
            <p:ph type="title" idx="4" hasCustomPrompt="1"/>
          </p:nvPr>
        </p:nvSpPr>
        <p:spPr>
          <a:xfrm>
            <a:off x="1293604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5" hasCustomPrompt="1"/>
          </p:nvPr>
        </p:nvSpPr>
        <p:spPr>
          <a:xfrm>
            <a:off x="3883926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title" idx="6" hasCustomPrompt="1"/>
          </p:nvPr>
        </p:nvSpPr>
        <p:spPr>
          <a:xfrm>
            <a:off x="6471600" y="3169475"/>
            <a:ext cx="13785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8" name="Google Shape;568;p13"/>
          <p:cNvSpPr txBox="1">
            <a:spLocks noGrp="1"/>
          </p:cNvSpPr>
          <p:nvPr>
            <p:ph type="title" idx="7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subTitle" idx="1"/>
          </p:nvPr>
        </p:nvSpPr>
        <p:spPr>
          <a:xfrm>
            <a:off x="720002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8"/>
          </p:nvPr>
        </p:nvSpPr>
        <p:spPr>
          <a:xfrm>
            <a:off x="3310324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9"/>
          </p:nvPr>
        </p:nvSpPr>
        <p:spPr>
          <a:xfrm>
            <a:off x="5897998" y="2130425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subTitle" idx="13"/>
          </p:nvPr>
        </p:nvSpPr>
        <p:spPr>
          <a:xfrm>
            <a:off x="720002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4"/>
          </p:nvPr>
        </p:nvSpPr>
        <p:spPr>
          <a:xfrm>
            <a:off x="3310324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15"/>
          </p:nvPr>
        </p:nvSpPr>
        <p:spPr>
          <a:xfrm>
            <a:off x="5897998" y="3708000"/>
            <a:ext cx="2526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575" name="Google Shape;575;p13"/>
          <p:cNvGrpSpPr/>
          <p:nvPr/>
        </p:nvGrpSpPr>
        <p:grpSpPr>
          <a:xfrm>
            <a:off x="7594475" y="-1910625"/>
            <a:ext cx="2151567" cy="3381325"/>
            <a:chOff x="7594475" y="-1910625"/>
            <a:chExt cx="2151567" cy="3381325"/>
          </a:xfrm>
        </p:grpSpPr>
        <p:grpSp>
          <p:nvGrpSpPr>
            <p:cNvPr id="576" name="Google Shape;576;p13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577" name="Google Shape;577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19" name="Google Shape;619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4475" y="-27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0" name="Google Shape;620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1" name="Google Shape;621;p13"/>
          <p:cNvGrpSpPr/>
          <p:nvPr/>
        </p:nvGrpSpPr>
        <p:grpSpPr>
          <a:xfrm>
            <a:off x="-500554" y="3650100"/>
            <a:ext cx="2057554" cy="3254804"/>
            <a:chOff x="-500554" y="3650100"/>
            <a:chExt cx="2057554" cy="3254804"/>
          </a:xfrm>
        </p:grpSpPr>
        <p:grpSp>
          <p:nvGrpSpPr>
            <p:cNvPr id="622" name="Google Shape;622;p13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623" name="Google Shape;623;p13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65" name="Google Shape;665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79650" y="4192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6" name="Google Shape;666;p13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50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0" name="Google Shape;670;p14"/>
          <p:cNvGrpSpPr/>
          <p:nvPr/>
        </p:nvGrpSpPr>
        <p:grpSpPr>
          <a:xfrm rot="5400000">
            <a:off x="-1448144" y="5026619"/>
            <a:ext cx="4021700" cy="1824125"/>
            <a:chOff x="7322388" y="3586650"/>
            <a:chExt cx="4021700" cy="1824125"/>
          </a:xfrm>
        </p:grpSpPr>
        <p:grpSp>
          <p:nvGrpSpPr>
            <p:cNvPr id="671" name="Google Shape;671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98" name="Google Shape;698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18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5" name="Google Shape;855;p18"/>
          <p:cNvGrpSpPr/>
          <p:nvPr/>
        </p:nvGrpSpPr>
        <p:grpSpPr>
          <a:xfrm>
            <a:off x="7880700" y="361707"/>
            <a:ext cx="3463387" cy="1573618"/>
            <a:chOff x="7880700" y="361707"/>
            <a:chExt cx="3463387" cy="1573618"/>
          </a:xfrm>
        </p:grpSpPr>
        <p:grpSp>
          <p:nvGrpSpPr>
            <p:cNvPr id="856" name="Google Shape;856;p18"/>
            <p:cNvGrpSpPr/>
            <p:nvPr/>
          </p:nvGrpSpPr>
          <p:grpSpPr>
            <a:xfrm flipH="1">
              <a:off x="8436907" y="361707"/>
              <a:ext cx="2907181" cy="1177348"/>
              <a:chOff x="2442775" y="3274750"/>
              <a:chExt cx="1690025" cy="684425"/>
            </a:xfrm>
          </p:grpSpPr>
          <p:sp>
            <p:nvSpPr>
              <p:cNvPr id="857" name="Google Shape;857;p18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8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8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8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78" name="Google Shape;878;p1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80700" y="7579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>
            <a:spLocks noGrp="1"/>
          </p:cNvSpPr>
          <p:nvPr>
            <p:ph type="subTitle" idx="1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2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3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4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9"/>
          <p:cNvSpPr txBox="1">
            <a:spLocks noGrp="1"/>
          </p:cNvSpPr>
          <p:nvPr>
            <p:ph type="subTitle" idx="5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6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0"/>
          <p:cNvSpPr txBox="1">
            <a:spLocks noGrp="1"/>
          </p:cNvSpPr>
          <p:nvPr>
            <p:ph type="subTitle" idx="1"/>
          </p:nvPr>
        </p:nvSpPr>
        <p:spPr>
          <a:xfrm>
            <a:off x="862425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983" name="Google Shape;983;p20"/>
          <p:cNvSpPr txBox="1">
            <a:spLocks noGrp="1"/>
          </p:cNvSpPr>
          <p:nvPr>
            <p:ph type="subTitle" idx="2"/>
          </p:nvPr>
        </p:nvSpPr>
        <p:spPr>
          <a:xfrm>
            <a:off x="862435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20"/>
          <p:cNvSpPr txBox="1">
            <a:spLocks noGrp="1"/>
          </p:cNvSpPr>
          <p:nvPr>
            <p:ph type="subTitle" idx="3"/>
          </p:nvPr>
        </p:nvSpPr>
        <p:spPr>
          <a:xfrm>
            <a:off x="4840290" y="1693537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4"/>
          </p:nvPr>
        </p:nvSpPr>
        <p:spPr>
          <a:xfrm>
            <a:off x="862410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0"/>
          <p:cNvSpPr txBox="1">
            <a:spLocks noGrp="1"/>
          </p:cNvSpPr>
          <p:nvPr>
            <p:ph type="subTitle" idx="5"/>
          </p:nvPr>
        </p:nvSpPr>
        <p:spPr>
          <a:xfrm>
            <a:off x="4840263" y="3312062"/>
            <a:ext cx="3441300" cy="121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subTitle" idx="6"/>
          </p:nvPr>
        </p:nvSpPr>
        <p:spPr>
          <a:xfrm>
            <a:off x="862425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7"/>
          </p:nvPr>
        </p:nvSpPr>
        <p:spPr>
          <a:xfrm>
            <a:off x="4840284" y="1208737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subTitle" idx="8"/>
          </p:nvPr>
        </p:nvSpPr>
        <p:spPr>
          <a:xfrm>
            <a:off x="4840284" y="2827262"/>
            <a:ext cx="344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991" name="Google Shape;991;p20"/>
          <p:cNvGrpSpPr/>
          <p:nvPr/>
        </p:nvGrpSpPr>
        <p:grpSpPr>
          <a:xfrm>
            <a:off x="-1776656" y="2034654"/>
            <a:ext cx="3040006" cy="1757025"/>
            <a:chOff x="-1776656" y="2034654"/>
            <a:chExt cx="3040006" cy="1757025"/>
          </a:xfrm>
        </p:grpSpPr>
        <p:grpSp>
          <p:nvGrpSpPr>
            <p:cNvPr id="992" name="Google Shape;992;p20"/>
            <p:cNvGrpSpPr/>
            <p:nvPr/>
          </p:nvGrpSpPr>
          <p:grpSpPr>
            <a:xfrm flipH="1">
              <a:off x="-1776656" y="2034654"/>
              <a:ext cx="2590356" cy="1757025"/>
              <a:chOff x="2280775" y="570800"/>
              <a:chExt cx="1702725" cy="1154950"/>
            </a:xfrm>
          </p:grpSpPr>
          <p:sp>
            <p:nvSpPr>
              <p:cNvPr id="993" name="Google Shape;993;p2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19" name="Google Shape;1019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6000" y="2324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0" name="Google Shape;1020;p20"/>
          <p:cNvGrpSpPr/>
          <p:nvPr/>
        </p:nvGrpSpPr>
        <p:grpSpPr>
          <a:xfrm>
            <a:off x="3676700" y="3753121"/>
            <a:ext cx="1627077" cy="3154461"/>
            <a:chOff x="3676700" y="3124942"/>
            <a:chExt cx="1627077" cy="3154461"/>
          </a:xfrm>
        </p:grpSpPr>
        <p:grpSp>
          <p:nvGrpSpPr>
            <p:cNvPr id="1021" name="Google Shape;1021;p20"/>
            <p:cNvGrpSpPr/>
            <p:nvPr/>
          </p:nvGrpSpPr>
          <p:grpSpPr>
            <a:xfrm flipH="1">
              <a:off x="4262562" y="3707759"/>
              <a:ext cx="1041216" cy="2571644"/>
              <a:chOff x="4709050" y="974800"/>
              <a:chExt cx="684425" cy="1690425"/>
            </a:xfrm>
          </p:grpSpPr>
          <p:sp>
            <p:nvSpPr>
              <p:cNvPr id="1022" name="Google Shape;1022;p2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043" name="Google Shape;1043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676700" y="40198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4" name="Google Shape;1044;p2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19811" y="3124942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2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1"/>
          <p:cNvSpPr txBox="1">
            <a:spLocks noGrp="1"/>
          </p:cNvSpPr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6" name="Google Shape;1056;p21"/>
          <p:cNvSpPr txBox="1">
            <a:spLocks noGrp="1"/>
          </p:cNvSpPr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7" name="Google Shape;1057;p21"/>
          <p:cNvSpPr txBox="1">
            <a:spLocks noGrp="1"/>
          </p:cNvSpPr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8" name="Google Shape;1058;p21"/>
          <p:cNvSpPr txBox="1">
            <a:spLocks noGrp="1"/>
          </p:cNvSpPr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9" name="Google Shape;1059;p21"/>
          <p:cNvSpPr txBox="1">
            <a:spLocks noGrp="1"/>
          </p:cNvSpPr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7378900" y="3638900"/>
            <a:ext cx="3965187" cy="165315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 txBox="1">
            <a:spLocks noGrp="1"/>
          </p:cNvSpPr>
          <p:nvPr>
            <p:ph type="title" hasCustomPrompt="1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7" name="Google Shape;497;p11"/>
          <p:cNvSpPr txBox="1">
            <a:spLocks noGrp="1"/>
          </p:cNvSpPr>
          <p:nvPr>
            <p:ph type="subTitle" idx="1"/>
          </p:nvPr>
        </p:nvSpPr>
        <p:spPr>
          <a:xfrm>
            <a:off x="2159550" y="3051213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498" name="Google Shape;498;p11"/>
          <p:cNvGrpSpPr/>
          <p:nvPr/>
        </p:nvGrpSpPr>
        <p:grpSpPr>
          <a:xfrm>
            <a:off x="-1684333" y="361707"/>
            <a:ext cx="3475508" cy="1748318"/>
            <a:chOff x="-1684333" y="361707"/>
            <a:chExt cx="3475508" cy="1748318"/>
          </a:xfrm>
        </p:grpSpPr>
        <p:grpSp>
          <p:nvGrpSpPr>
            <p:cNvPr id="499" name="Google Shape;499;p11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21" name="Google Shape;521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13825" y="74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15425" y="93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29575" y="421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" name="Google Shape;524;p11"/>
          <p:cNvGrpSpPr/>
          <p:nvPr/>
        </p:nvGrpSpPr>
        <p:grpSpPr>
          <a:xfrm>
            <a:off x="7315700" y="3550475"/>
            <a:ext cx="4028387" cy="1908650"/>
            <a:chOff x="7315700" y="3550475"/>
            <a:chExt cx="4028387" cy="1908650"/>
          </a:xfrm>
        </p:grpSpPr>
        <p:grpSp>
          <p:nvGrpSpPr>
            <p:cNvPr id="525" name="Google Shape;525;p11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26" name="Google Shape;526;p11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1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1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56" name="Google Shape;556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15700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9575" y="35504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1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41625" y="42817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  <p:sldLayoutId id="2147483666" r:id="rId16"/>
    <p:sldLayoutId id="2147483667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3395950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ldrich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Juan Camilo Barrera,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ldrich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Miguel Ángel Celis,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ldrich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Santiago Rodríguez,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ldrich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Jerónimo Linares,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ldrich"/>
              <a:buNone/>
              <a:tabLst/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Juan </a:t>
            </a:r>
            <a:r>
              <a:rPr kumimoji="0" lang="es-E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Vasquez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ldrich"/>
              <a:sym typeface="Aldrich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05475" y="3058850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181400" y="-199549"/>
            <a:ext cx="3367846" cy="2246770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80983" y="164189"/>
            <a:ext cx="3275094" cy="174707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5B10D1C9-1E53-4087-F622-9EF9E7663B97}"/>
              </a:ext>
            </a:extLst>
          </p:cNvPr>
          <p:cNvSpPr txBox="1"/>
          <p:nvPr/>
        </p:nvSpPr>
        <p:spPr>
          <a:xfrm>
            <a:off x="1697369" y="529908"/>
            <a:ext cx="59915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419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ldrich"/>
                <a:sym typeface="Aldrich"/>
              </a:rPr>
              <a:t>Proyecto simulación Pipeline, Memoria Caché e Interfaz de Entrada/Salida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37"/>
          <p:cNvSpPr txBox="1">
            <a:spLocks noGrp="1"/>
          </p:cNvSpPr>
          <p:nvPr>
            <p:ph type="subTitle" idx="7"/>
          </p:nvPr>
        </p:nvSpPr>
        <p:spPr>
          <a:xfrm>
            <a:off x="3108760" y="1914741"/>
            <a:ext cx="2351100" cy="4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Solución</a:t>
            </a:r>
            <a:endParaRPr dirty="0"/>
          </a:p>
        </p:txBody>
      </p:sp>
      <p:sp>
        <p:nvSpPr>
          <p:cNvPr id="1602" name="Google Shape;1602;p37"/>
          <p:cNvSpPr txBox="1">
            <a:spLocks noGrp="1"/>
          </p:cNvSpPr>
          <p:nvPr>
            <p:ph type="subTitle" idx="1"/>
          </p:nvPr>
        </p:nvSpPr>
        <p:spPr>
          <a:xfrm>
            <a:off x="2309337" y="2539448"/>
            <a:ext cx="4276520" cy="12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Pipeline mejora el rendimiento, pero requiere manejo de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hazards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La caché optimiza accesos si hay localidad.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E/S por interrupciones reduce espera activa.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La colaboración fue clave en el desarrollo del proyecto.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4" name="Google Shape;1604;p37"/>
          <p:cNvSpPr txBox="1">
            <a:spLocks noGrp="1"/>
          </p:cNvSpPr>
          <p:nvPr>
            <p:ph type="title"/>
          </p:nvPr>
        </p:nvSpPr>
        <p:spPr>
          <a:xfrm>
            <a:off x="720000" y="9950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Lecciones Aprendidas</a:t>
            </a:r>
            <a:endParaRPr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9"/>
          <p:cNvSpPr txBox="1">
            <a:spLocks noGrp="1"/>
          </p:cNvSpPr>
          <p:nvPr>
            <p:ph type="subTitle" idx="1"/>
          </p:nvPr>
        </p:nvSpPr>
        <p:spPr>
          <a:xfrm>
            <a:off x="2899534" y="3288638"/>
            <a:ext cx="3070930" cy="538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endParaRPr lang="es-ES" dirty="0"/>
          </a:p>
          <a:p>
            <a:r>
              <a:rPr lang="es-ES" sz="1400" dirty="0"/>
              <a:t>Se demostró la influencia de cada módulo en el rendimiento total</a:t>
            </a:r>
            <a:r>
              <a:rPr lang="es-E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761" name="Google Shape;1761;p49"/>
          <p:cNvSpPr txBox="1">
            <a:spLocks noGrp="1"/>
          </p:cNvSpPr>
          <p:nvPr>
            <p:ph type="title"/>
          </p:nvPr>
        </p:nvSpPr>
        <p:spPr>
          <a:xfrm>
            <a:off x="763543" y="57571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Conclusión</a:t>
            </a:r>
            <a:endParaRPr sz="4000" dirty="0"/>
          </a:p>
        </p:txBody>
      </p:sp>
      <p:grpSp>
        <p:nvGrpSpPr>
          <p:cNvPr id="1762" name="Google Shape;1762;p49"/>
          <p:cNvGrpSpPr/>
          <p:nvPr/>
        </p:nvGrpSpPr>
        <p:grpSpPr>
          <a:xfrm>
            <a:off x="364179" y="1756611"/>
            <a:ext cx="2489770" cy="1595700"/>
            <a:chOff x="832400" y="2369650"/>
            <a:chExt cx="2489770" cy="1595700"/>
          </a:xfrm>
        </p:grpSpPr>
        <p:grpSp>
          <p:nvGrpSpPr>
            <p:cNvPr id="1763" name="Google Shape;1763;p49"/>
            <p:cNvGrpSpPr/>
            <p:nvPr/>
          </p:nvGrpSpPr>
          <p:grpSpPr>
            <a:xfrm>
              <a:off x="1249853" y="2412837"/>
              <a:ext cx="2072317" cy="1455775"/>
              <a:chOff x="861000" y="2190300"/>
              <a:chExt cx="1496150" cy="1051025"/>
            </a:xfrm>
          </p:grpSpPr>
          <p:sp>
            <p:nvSpPr>
              <p:cNvPr id="1764" name="Google Shape;1764;p49"/>
              <p:cNvSpPr/>
              <p:nvPr/>
            </p:nvSpPr>
            <p:spPr>
              <a:xfrm>
                <a:off x="1702825" y="2190300"/>
                <a:ext cx="4175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14932" extrusionOk="0">
                    <a:moveTo>
                      <a:pt x="1412" y="1"/>
                    </a:moveTo>
                    <a:lnTo>
                      <a:pt x="1412" y="5905"/>
                    </a:lnTo>
                    <a:lnTo>
                      <a:pt x="0" y="6667"/>
                    </a:lnTo>
                    <a:lnTo>
                      <a:pt x="0" y="14931"/>
                    </a:lnTo>
                    <a:lnTo>
                      <a:pt x="258" y="14931"/>
                    </a:lnTo>
                    <a:lnTo>
                      <a:pt x="258" y="6822"/>
                    </a:lnTo>
                    <a:lnTo>
                      <a:pt x="1670" y="6059"/>
                    </a:ln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9"/>
              <p:cNvSpPr/>
              <p:nvPr/>
            </p:nvSpPr>
            <p:spPr>
              <a:xfrm>
                <a:off x="2029450" y="2308800"/>
                <a:ext cx="327700" cy="193750"/>
              </a:xfrm>
              <a:custGeom>
                <a:avLst/>
                <a:gdLst/>
                <a:ahLst/>
                <a:cxnLst/>
                <a:rect l="l" t="t" r="r" b="b"/>
                <a:pathLst>
                  <a:path w="13108" h="7750" extrusionOk="0">
                    <a:moveTo>
                      <a:pt x="12953" y="1"/>
                    </a:moveTo>
                    <a:lnTo>
                      <a:pt x="10418" y="1804"/>
                    </a:lnTo>
                    <a:lnTo>
                      <a:pt x="9007" y="1103"/>
                    </a:lnTo>
                    <a:lnTo>
                      <a:pt x="1" y="7543"/>
                    </a:lnTo>
                    <a:lnTo>
                      <a:pt x="155" y="7749"/>
                    </a:lnTo>
                    <a:lnTo>
                      <a:pt x="9027" y="1392"/>
                    </a:lnTo>
                    <a:lnTo>
                      <a:pt x="10449" y="2103"/>
                    </a:lnTo>
                    <a:lnTo>
                      <a:pt x="13108" y="207"/>
                    </a:lnTo>
                    <a:lnTo>
                      <a:pt x="129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9"/>
              <p:cNvSpPr/>
              <p:nvPr/>
            </p:nvSpPr>
            <p:spPr>
              <a:xfrm>
                <a:off x="933125" y="2857500"/>
                <a:ext cx="546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95" extrusionOk="0">
                    <a:moveTo>
                      <a:pt x="1092" y="278"/>
                    </a:moveTo>
                    <a:cubicBezTo>
                      <a:pt x="1556" y="278"/>
                      <a:pt x="1927" y="649"/>
                      <a:pt x="1927" y="1113"/>
                    </a:cubicBezTo>
                    <a:cubicBezTo>
                      <a:pt x="1927" y="1577"/>
                      <a:pt x="1556" y="1947"/>
                      <a:pt x="1092" y="1947"/>
                    </a:cubicBezTo>
                    <a:cubicBezTo>
                      <a:pt x="629" y="1947"/>
                      <a:pt x="258" y="1577"/>
                      <a:pt x="258" y="1113"/>
                    </a:cubicBezTo>
                    <a:cubicBezTo>
                      <a:pt x="258" y="649"/>
                      <a:pt x="629" y="278"/>
                      <a:pt x="1092" y="278"/>
                    </a:cubicBezTo>
                    <a:close/>
                    <a:moveTo>
                      <a:pt x="1092" y="0"/>
                    </a:moveTo>
                    <a:cubicBezTo>
                      <a:pt x="484" y="0"/>
                      <a:pt x="0" y="495"/>
                      <a:pt x="0" y="1103"/>
                    </a:cubicBezTo>
                    <a:cubicBezTo>
                      <a:pt x="0" y="1700"/>
                      <a:pt x="484" y="2195"/>
                      <a:pt x="1092" y="2195"/>
                    </a:cubicBezTo>
                    <a:cubicBezTo>
                      <a:pt x="1700" y="2195"/>
                      <a:pt x="2185" y="1700"/>
                      <a:pt x="2185" y="1103"/>
                    </a:cubicBezTo>
                    <a:cubicBezTo>
                      <a:pt x="2185" y="495"/>
                      <a:pt x="1700" y="0"/>
                      <a:pt x="10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9"/>
              <p:cNvSpPr/>
              <p:nvPr/>
            </p:nvSpPr>
            <p:spPr>
              <a:xfrm>
                <a:off x="1988750" y="2490925"/>
                <a:ext cx="5490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85" extrusionOk="0">
                    <a:moveTo>
                      <a:pt x="1103" y="268"/>
                    </a:moveTo>
                    <a:cubicBezTo>
                      <a:pt x="1557" y="268"/>
                      <a:pt x="1938" y="639"/>
                      <a:pt x="1938" y="1103"/>
                    </a:cubicBezTo>
                    <a:cubicBezTo>
                      <a:pt x="1938" y="1567"/>
                      <a:pt x="1567" y="1938"/>
                      <a:pt x="1103" y="1938"/>
                    </a:cubicBezTo>
                    <a:cubicBezTo>
                      <a:pt x="640" y="1938"/>
                      <a:pt x="258" y="1567"/>
                      <a:pt x="258" y="1103"/>
                    </a:cubicBezTo>
                    <a:cubicBezTo>
                      <a:pt x="258" y="639"/>
                      <a:pt x="640" y="268"/>
                      <a:pt x="1103" y="268"/>
                    </a:cubicBezTo>
                    <a:close/>
                    <a:moveTo>
                      <a:pt x="1103" y="0"/>
                    </a:moveTo>
                    <a:cubicBezTo>
                      <a:pt x="495" y="0"/>
                      <a:pt x="1" y="485"/>
                      <a:pt x="1" y="1093"/>
                    </a:cubicBezTo>
                    <a:cubicBezTo>
                      <a:pt x="1" y="1701"/>
                      <a:pt x="495" y="2185"/>
                      <a:pt x="1103" y="2185"/>
                    </a:cubicBezTo>
                    <a:cubicBezTo>
                      <a:pt x="1701" y="2185"/>
                      <a:pt x="2196" y="1701"/>
                      <a:pt x="2196" y="1093"/>
                    </a:cubicBezTo>
                    <a:cubicBezTo>
                      <a:pt x="2196" y="485"/>
                      <a:pt x="1701" y="0"/>
                      <a:pt x="1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9"/>
              <p:cNvSpPr/>
              <p:nvPr/>
            </p:nvSpPr>
            <p:spPr>
              <a:xfrm>
                <a:off x="1010900" y="2645475"/>
                <a:ext cx="549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86" extrusionOk="0">
                    <a:moveTo>
                      <a:pt x="1093" y="269"/>
                    </a:moveTo>
                    <a:cubicBezTo>
                      <a:pt x="1557" y="269"/>
                      <a:pt x="1938" y="640"/>
                      <a:pt x="1938" y="1103"/>
                    </a:cubicBezTo>
                    <a:cubicBezTo>
                      <a:pt x="1938" y="1567"/>
                      <a:pt x="1557" y="1938"/>
                      <a:pt x="1093" y="1938"/>
                    </a:cubicBezTo>
                    <a:cubicBezTo>
                      <a:pt x="629" y="1938"/>
                      <a:pt x="259" y="1567"/>
                      <a:pt x="259" y="1103"/>
                    </a:cubicBezTo>
                    <a:cubicBezTo>
                      <a:pt x="259" y="640"/>
                      <a:pt x="629" y="269"/>
                      <a:pt x="1093" y="269"/>
                    </a:cubicBezTo>
                    <a:close/>
                    <a:moveTo>
                      <a:pt x="1093" y="1"/>
                    </a:moveTo>
                    <a:cubicBezTo>
                      <a:pt x="496" y="1"/>
                      <a:pt x="1" y="485"/>
                      <a:pt x="1" y="1093"/>
                    </a:cubicBezTo>
                    <a:cubicBezTo>
                      <a:pt x="1" y="1701"/>
                      <a:pt x="496" y="2185"/>
                      <a:pt x="1093" y="2185"/>
                    </a:cubicBezTo>
                    <a:cubicBezTo>
                      <a:pt x="1701" y="2185"/>
                      <a:pt x="2196" y="1701"/>
                      <a:pt x="2196" y="1093"/>
                    </a:cubicBezTo>
                    <a:cubicBezTo>
                      <a:pt x="2196" y="485"/>
                      <a:pt x="1701" y="1"/>
                      <a:pt x="1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9"/>
              <p:cNvSpPr/>
              <p:nvPr/>
            </p:nvSpPr>
            <p:spPr>
              <a:xfrm>
                <a:off x="1668050" y="2686950"/>
                <a:ext cx="549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86" extrusionOk="0">
                    <a:moveTo>
                      <a:pt x="1103" y="269"/>
                    </a:moveTo>
                    <a:cubicBezTo>
                      <a:pt x="1567" y="269"/>
                      <a:pt x="1938" y="640"/>
                      <a:pt x="1938" y="1103"/>
                    </a:cubicBezTo>
                    <a:cubicBezTo>
                      <a:pt x="1938" y="1567"/>
                      <a:pt x="1567" y="1948"/>
                      <a:pt x="1103" y="1948"/>
                    </a:cubicBezTo>
                    <a:cubicBezTo>
                      <a:pt x="639" y="1948"/>
                      <a:pt x="258" y="1567"/>
                      <a:pt x="258" y="1103"/>
                    </a:cubicBezTo>
                    <a:cubicBezTo>
                      <a:pt x="258" y="640"/>
                      <a:pt x="639" y="269"/>
                      <a:pt x="1103" y="269"/>
                    </a:cubicBezTo>
                    <a:close/>
                    <a:moveTo>
                      <a:pt x="1103" y="1"/>
                    </a:moveTo>
                    <a:cubicBezTo>
                      <a:pt x="495" y="1"/>
                      <a:pt x="0" y="485"/>
                      <a:pt x="0" y="1093"/>
                    </a:cubicBezTo>
                    <a:cubicBezTo>
                      <a:pt x="0" y="1701"/>
                      <a:pt x="495" y="2185"/>
                      <a:pt x="1103" y="2185"/>
                    </a:cubicBezTo>
                    <a:cubicBezTo>
                      <a:pt x="1701" y="2185"/>
                      <a:pt x="2195" y="1701"/>
                      <a:pt x="2195" y="1093"/>
                    </a:cubicBezTo>
                    <a:cubicBezTo>
                      <a:pt x="2195" y="485"/>
                      <a:pt x="1701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9"/>
              <p:cNvSpPr/>
              <p:nvPr/>
            </p:nvSpPr>
            <p:spPr>
              <a:xfrm>
                <a:off x="1688400" y="2555575"/>
                <a:ext cx="549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86" extrusionOk="0">
                    <a:moveTo>
                      <a:pt x="1093" y="269"/>
                    </a:moveTo>
                    <a:cubicBezTo>
                      <a:pt x="1556" y="269"/>
                      <a:pt x="1938" y="640"/>
                      <a:pt x="1938" y="1103"/>
                    </a:cubicBezTo>
                    <a:cubicBezTo>
                      <a:pt x="1938" y="1567"/>
                      <a:pt x="1556" y="1948"/>
                      <a:pt x="1093" y="1948"/>
                    </a:cubicBezTo>
                    <a:cubicBezTo>
                      <a:pt x="629" y="1948"/>
                      <a:pt x="258" y="1567"/>
                      <a:pt x="258" y="1103"/>
                    </a:cubicBezTo>
                    <a:cubicBezTo>
                      <a:pt x="258" y="640"/>
                      <a:pt x="629" y="269"/>
                      <a:pt x="1093" y="269"/>
                    </a:cubicBezTo>
                    <a:close/>
                    <a:moveTo>
                      <a:pt x="1093" y="1"/>
                    </a:moveTo>
                    <a:cubicBezTo>
                      <a:pt x="495" y="1"/>
                      <a:pt x="0" y="485"/>
                      <a:pt x="0" y="1093"/>
                    </a:cubicBezTo>
                    <a:cubicBezTo>
                      <a:pt x="0" y="1701"/>
                      <a:pt x="495" y="2185"/>
                      <a:pt x="1093" y="2185"/>
                    </a:cubicBezTo>
                    <a:cubicBezTo>
                      <a:pt x="1701" y="2185"/>
                      <a:pt x="2195" y="1701"/>
                      <a:pt x="2195" y="1093"/>
                    </a:cubicBezTo>
                    <a:cubicBezTo>
                      <a:pt x="2195" y="485"/>
                      <a:pt x="1701" y="1"/>
                      <a:pt x="1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9"/>
              <p:cNvSpPr/>
              <p:nvPr/>
            </p:nvSpPr>
            <p:spPr>
              <a:xfrm>
                <a:off x="1607250" y="2711175"/>
                <a:ext cx="187550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9130" extrusionOk="0">
                    <a:moveTo>
                      <a:pt x="4370" y="0"/>
                    </a:moveTo>
                    <a:lnTo>
                      <a:pt x="4370" y="258"/>
                    </a:lnTo>
                    <a:lnTo>
                      <a:pt x="7244" y="258"/>
                    </a:lnTo>
                    <a:lnTo>
                      <a:pt x="7244" y="8872"/>
                    </a:lnTo>
                    <a:lnTo>
                      <a:pt x="1" y="8872"/>
                    </a:lnTo>
                    <a:lnTo>
                      <a:pt x="1" y="9130"/>
                    </a:lnTo>
                    <a:lnTo>
                      <a:pt x="7502" y="9130"/>
                    </a:lnTo>
                    <a:lnTo>
                      <a:pt x="7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49"/>
              <p:cNvSpPr/>
              <p:nvPr/>
            </p:nvSpPr>
            <p:spPr>
              <a:xfrm>
                <a:off x="1738125" y="2578000"/>
                <a:ext cx="134225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457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5111" y="258"/>
                    </a:lnTo>
                    <a:lnTo>
                      <a:pt x="5111" y="14199"/>
                    </a:lnTo>
                    <a:lnTo>
                      <a:pt x="2133" y="14199"/>
                    </a:lnTo>
                    <a:lnTo>
                      <a:pt x="2133" y="14457"/>
                    </a:lnTo>
                    <a:lnTo>
                      <a:pt x="5368" y="14457"/>
                    </a:lnTo>
                    <a:lnTo>
                      <a:pt x="53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49"/>
              <p:cNvSpPr/>
              <p:nvPr/>
            </p:nvSpPr>
            <p:spPr>
              <a:xfrm>
                <a:off x="957075" y="2324525"/>
                <a:ext cx="6475" cy="5391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567" extrusionOk="0">
                    <a:moveTo>
                      <a:pt x="0" y="0"/>
                    </a:moveTo>
                    <a:lnTo>
                      <a:pt x="0" y="21566"/>
                    </a:lnTo>
                    <a:lnTo>
                      <a:pt x="258" y="21566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49"/>
              <p:cNvSpPr/>
              <p:nvPr/>
            </p:nvSpPr>
            <p:spPr>
              <a:xfrm>
                <a:off x="865625" y="2490400"/>
                <a:ext cx="4175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9924" extrusionOk="0">
                    <a:moveTo>
                      <a:pt x="1412" y="1"/>
                    </a:moveTo>
                    <a:lnTo>
                      <a:pt x="1412" y="3113"/>
                    </a:lnTo>
                    <a:lnTo>
                      <a:pt x="0" y="3865"/>
                    </a:lnTo>
                    <a:lnTo>
                      <a:pt x="0" y="9924"/>
                    </a:lnTo>
                    <a:lnTo>
                      <a:pt x="258" y="9924"/>
                    </a:lnTo>
                    <a:lnTo>
                      <a:pt x="258" y="4019"/>
                    </a:lnTo>
                    <a:lnTo>
                      <a:pt x="1670" y="3267"/>
                    </a:lnTo>
                    <a:lnTo>
                      <a:pt x="16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49"/>
              <p:cNvSpPr/>
              <p:nvPr/>
            </p:nvSpPr>
            <p:spPr>
              <a:xfrm>
                <a:off x="1556000" y="2904875"/>
                <a:ext cx="5487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96" extrusionOk="0">
                    <a:moveTo>
                      <a:pt x="1103" y="269"/>
                    </a:moveTo>
                    <a:cubicBezTo>
                      <a:pt x="1546" y="269"/>
                      <a:pt x="1927" y="650"/>
                      <a:pt x="1937" y="1114"/>
                    </a:cubicBezTo>
                    <a:cubicBezTo>
                      <a:pt x="1937" y="1577"/>
                      <a:pt x="1566" y="1948"/>
                      <a:pt x="1103" y="1948"/>
                    </a:cubicBezTo>
                    <a:cubicBezTo>
                      <a:pt x="639" y="1948"/>
                      <a:pt x="258" y="1577"/>
                      <a:pt x="258" y="1114"/>
                    </a:cubicBezTo>
                    <a:cubicBezTo>
                      <a:pt x="258" y="650"/>
                      <a:pt x="639" y="269"/>
                      <a:pt x="1103" y="269"/>
                    </a:cubicBezTo>
                    <a:close/>
                    <a:moveTo>
                      <a:pt x="1103" y="1"/>
                    </a:moveTo>
                    <a:cubicBezTo>
                      <a:pt x="495" y="1"/>
                      <a:pt x="0" y="496"/>
                      <a:pt x="0" y="1093"/>
                    </a:cubicBezTo>
                    <a:cubicBezTo>
                      <a:pt x="0" y="1701"/>
                      <a:pt x="495" y="2196"/>
                      <a:pt x="1103" y="2196"/>
                    </a:cubicBezTo>
                    <a:cubicBezTo>
                      <a:pt x="1690" y="2196"/>
                      <a:pt x="2185" y="1701"/>
                      <a:pt x="2195" y="1093"/>
                    </a:cubicBezTo>
                    <a:cubicBezTo>
                      <a:pt x="2195" y="496"/>
                      <a:pt x="1700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49"/>
              <p:cNvSpPr/>
              <p:nvPr/>
            </p:nvSpPr>
            <p:spPr>
              <a:xfrm>
                <a:off x="1277275" y="2954850"/>
                <a:ext cx="309400" cy="209200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8368" extrusionOk="0">
                    <a:moveTo>
                      <a:pt x="12118" y="1"/>
                    </a:moveTo>
                    <a:lnTo>
                      <a:pt x="12118" y="5452"/>
                    </a:lnTo>
                    <a:lnTo>
                      <a:pt x="0" y="5452"/>
                    </a:lnTo>
                    <a:lnTo>
                      <a:pt x="0" y="8368"/>
                    </a:lnTo>
                    <a:lnTo>
                      <a:pt x="258" y="8368"/>
                    </a:lnTo>
                    <a:lnTo>
                      <a:pt x="258" y="5709"/>
                    </a:lnTo>
                    <a:lnTo>
                      <a:pt x="12375" y="5709"/>
                    </a:lnTo>
                    <a:lnTo>
                      <a:pt x="12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49"/>
              <p:cNvSpPr/>
              <p:nvPr/>
            </p:nvSpPr>
            <p:spPr>
              <a:xfrm>
                <a:off x="1090250" y="2515400"/>
                <a:ext cx="90187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36075" h="8172" extrusionOk="0">
                    <a:moveTo>
                      <a:pt x="36075" y="0"/>
                    </a:moveTo>
                    <a:lnTo>
                      <a:pt x="11335" y="258"/>
                    </a:lnTo>
                    <a:lnTo>
                      <a:pt x="1" y="3741"/>
                    </a:lnTo>
                    <a:lnTo>
                      <a:pt x="1" y="8171"/>
                    </a:lnTo>
                    <a:lnTo>
                      <a:pt x="258" y="8171"/>
                    </a:lnTo>
                    <a:lnTo>
                      <a:pt x="258" y="3936"/>
                    </a:lnTo>
                    <a:lnTo>
                      <a:pt x="11356" y="516"/>
                    </a:lnTo>
                    <a:lnTo>
                      <a:pt x="36075" y="258"/>
                    </a:lnTo>
                    <a:lnTo>
                      <a:pt x="36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49"/>
              <p:cNvSpPr/>
              <p:nvPr/>
            </p:nvSpPr>
            <p:spPr>
              <a:xfrm>
                <a:off x="1134825" y="2324775"/>
                <a:ext cx="397750" cy="863225"/>
              </a:xfrm>
              <a:custGeom>
                <a:avLst/>
                <a:gdLst/>
                <a:ahLst/>
                <a:cxnLst/>
                <a:rect l="l" t="t" r="r" b="b"/>
                <a:pathLst>
                  <a:path w="15910" h="34529" extrusionOk="0">
                    <a:moveTo>
                      <a:pt x="15652" y="0"/>
                    </a:moveTo>
                    <a:lnTo>
                      <a:pt x="15652" y="18001"/>
                    </a:lnTo>
                    <a:lnTo>
                      <a:pt x="0" y="26193"/>
                    </a:lnTo>
                    <a:lnTo>
                      <a:pt x="0" y="34529"/>
                    </a:lnTo>
                    <a:lnTo>
                      <a:pt x="258" y="34529"/>
                    </a:lnTo>
                    <a:lnTo>
                      <a:pt x="258" y="26348"/>
                    </a:lnTo>
                    <a:lnTo>
                      <a:pt x="15910" y="18156"/>
                    </a:lnTo>
                    <a:lnTo>
                      <a:pt x="159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49"/>
              <p:cNvSpPr/>
              <p:nvPr/>
            </p:nvSpPr>
            <p:spPr>
              <a:xfrm>
                <a:off x="1035125" y="2414150"/>
                <a:ext cx="435375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17415" h="30244" extrusionOk="0">
                    <a:moveTo>
                      <a:pt x="8553" y="1"/>
                    </a:moveTo>
                    <a:lnTo>
                      <a:pt x="1" y="2783"/>
                    </a:lnTo>
                    <a:lnTo>
                      <a:pt x="1" y="9563"/>
                    </a:lnTo>
                    <a:lnTo>
                      <a:pt x="258" y="9563"/>
                    </a:lnTo>
                    <a:lnTo>
                      <a:pt x="258" y="2968"/>
                    </a:lnTo>
                    <a:lnTo>
                      <a:pt x="8573" y="258"/>
                    </a:lnTo>
                    <a:lnTo>
                      <a:pt x="17157" y="258"/>
                    </a:lnTo>
                    <a:lnTo>
                      <a:pt x="17157" y="14426"/>
                    </a:lnTo>
                    <a:lnTo>
                      <a:pt x="1505" y="22618"/>
                    </a:lnTo>
                    <a:lnTo>
                      <a:pt x="1505" y="30243"/>
                    </a:lnTo>
                    <a:lnTo>
                      <a:pt x="1762" y="30243"/>
                    </a:lnTo>
                    <a:lnTo>
                      <a:pt x="1762" y="22773"/>
                    </a:lnTo>
                    <a:lnTo>
                      <a:pt x="17414" y="14581"/>
                    </a:lnTo>
                    <a:lnTo>
                      <a:pt x="174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49"/>
              <p:cNvSpPr/>
              <p:nvPr/>
            </p:nvSpPr>
            <p:spPr>
              <a:xfrm>
                <a:off x="1197425" y="2324775"/>
                <a:ext cx="397750" cy="916550"/>
              </a:xfrm>
              <a:custGeom>
                <a:avLst/>
                <a:gdLst/>
                <a:ahLst/>
                <a:cxnLst/>
                <a:rect l="l" t="t" r="r" b="b"/>
                <a:pathLst>
                  <a:path w="15910" h="36662" extrusionOk="0">
                    <a:moveTo>
                      <a:pt x="15652" y="0"/>
                    </a:moveTo>
                    <a:lnTo>
                      <a:pt x="15652" y="18001"/>
                    </a:lnTo>
                    <a:lnTo>
                      <a:pt x="0" y="26193"/>
                    </a:lnTo>
                    <a:lnTo>
                      <a:pt x="0" y="36662"/>
                    </a:lnTo>
                    <a:lnTo>
                      <a:pt x="258" y="36662"/>
                    </a:lnTo>
                    <a:lnTo>
                      <a:pt x="258" y="26348"/>
                    </a:lnTo>
                    <a:lnTo>
                      <a:pt x="15909" y="18156"/>
                    </a:lnTo>
                    <a:lnTo>
                      <a:pt x="15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49"/>
              <p:cNvSpPr/>
              <p:nvPr/>
            </p:nvSpPr>
            <p:spPr>
              <a:xfrm>
                <a:off x="1301475" y="2994525"/>
                <a:ext cx="64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89" extrusionOk="0">
                    <a:moveTo>
                      <a:pt x="1" y="1"/>
                    </a:moveTo>
                    <a:lnTo>
                      <a:pt x="1" y="3988"/>
                    </a:lnTo>
                    <a:lnTo>
                      <a:pt x="258" y="398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9"/>
              <p:cNvSpPr/>
              <p:nvPr/>
            </p:nvSpPr>
            <p:spPr>
              <a:xfrm>
                <a:off x="1473300" y="2994525"/>
                <a:ext cx="64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89" extrusionOk="0">
                    <a:moveTo>
                      <a:pt x="1" y="1"/>
                    </a:moveTo>
                    <a:lnTo>
                      <a:pt x="1" y="3988"/>
                    </a:lnTo>
                    <a:lnTo>
                      <a:pt x="258" y="398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9"/>
              <p:cNvSpPr/>
              <p:nvPr/>
            </p:nvSpPr>
            <p:spPr>
              <a:xfrm>
                <a:off x="1385975" y="2991700"/>
                <a:ext cx="64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99" extrusionOk="0">
                    <a:moveTo>
                      <a:pt x="1" y="0"/>
                    </a:moveTo>
                    <a:lnTo>
                      <a:pt x="1" y="3998"/>
                    </a:lnTo>
                    <a:lnTo>
                      <a:pt x="258" y="3998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49"/>
              <p:cNvSpPr/>
              <p:nvPr/>
            </p:nvSpPr>
            <p:spPr>
              <a:xfrm>
                <a:off x="1220850" y="2571050"/>
                <a:ext cx="1128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195" extrusionOk="0">
                    <a:moveTo>
                      <a:pt x="1" y="0"/>
                    </a:moveTo>
                    <a:lnTo>
                      <a:pt x="1" y="3194"/>
                    </a:lnTo>
                    <a:lnTo>
                      <a:pt x="4514" y="3194"/>
                    </a:lnTo>
                    <a:lnTo>
                      <a:pt x="4514" y="2937"/>
                    </a:lnTo>
                    <a:lnTo>
                      <a:pt x="258" y="2937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9"/>
              <p:cNvSpPr/>
              <p:nvPr/>
            </p:nvSpPr>
            <p:spPr>
              <a:xfrm>
                <a:off x="1372325" y="2693150"/>
                <a:ext cx="6475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122" extrusionOk="0">
                    <a:moveTo>
                      <a:pt x="0" y="0"/>
                    </a:moveTo>
                    <a:lnTo>
                      <a:pt x="0" y="5121"/>
                    </a:lnTo>
                    <a:lnTo>
                      <a:pt x="258" y="5121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9"/>
              <p:cNvSpPr/>
              <p:nvPr/>
            </p:nvSpPr>
            <p:spPr>
              <a:xfrm>
                <a:off x="1368725" y="2459750"/>
                <a:ext cx="6450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93" extrusionOk="0">
                    <a:moveTo>
                      <a:pt x="0" y="1"/>
                    </a:moveTo>
                    <a:lnTo>
                      <a:pt x="0" y="5493"/>
                    </a:lnTo>
                    <a:lnTo>
                      <a:pt x="258" y="549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9"/>
              <p:cNvSpPr/>
              <p:nvPr/>
            </p:nvSpPr>
            <p:spPr>
              <a:xfrm>
                <a:off x="1114200" y="2190825"/>
                <a:ext cx="45125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1" y="5286"/>
                    </a:lnTo>
                    <a:lnTo>
                      <a:pt x="1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9"/>
              <p:cNvSpPr/>
              <p:nvPr/>
            </p:nvSpPr>
            <p:spPr>
              <a:xfrm>
                <a:off x="1169075" y="2190825"/>
                <a:ext cx="45100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1" y="5286"/>
                    </a:lnTo>
                    <a:lnTo>
                      <a:pt x="1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9"/>
              <p:cNvSpPr/>
              <p:nvPr/>
            </p:nvSpPr>
            <p:spPr>
              <a:xfrm>
                <a:off x="1224200" y="2190825"/>
                <a:ext cx="45100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1" y="5286"/>
                    </a:lnTo>
                    <a:lnTo>
                      <a:pt x="1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9"/>
              <p:cNvSpPr/>
              <p:nvPr/>
            </p:nvSpPr>
            <p:spPr>
              <a:xfrm>
                <a:off x="1278825" y="2190825"/>
                <a:ext cx="451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0" y="6038"/>
                    </a:lnTo>
                    <a:lnTo>
                      <a:pt x="0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3" y="1979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9"/>
              <p:cNvSpPr/>
              <p:nvPr/>
            </p:nvSpPr>
            <p:spPr>
              <a:xfrm>
                <a:off x="1333675" y="2190825"/>
                <a:ext cx="45125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1" y="6038"/>
                    </a:lnTo>
                    <a:lnTo>
                      <a:pt x="1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4" y="1979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9"/>
              <p:cNvSpPr/>
              <p:nvPr/>
            </p:nvSpPr>
            <p:spPr>
              <a:xfrm>
                <a:off x="1388300" y="2190825"/>
                <a:ext cx="451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0" y="6038"/>
                    </a:lnTo>
                    <a:lnTo>
                      <a:pt x="0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3" y="1979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9"/>
              <p:cNvSpPr/>
              <p:nvPr/>
            </p:nvSpPr>
            <p:spPr>
              <a:xfrm>
                <a:off x="861000" y="2764750"/>
                <a:ext cx="387175" cy="399300"/>
              </a:xfrm>
              <a:custGeom>
                <a:avLst/>
                <a:gdLst/>
                <a:ahLst/>
                <a:cxnLst/>
                <a:rect l="l" t="t" r="r" b="b"/>
                <a:pathLst>
                  <a:path w="15487" h="15972" extrusionOk="0">
                    <a:moveTo>
                      <a:pt x="7295" y="1"/>
                    </a:moveTo>
                    <a:lnTo>
                      <a:pt x="7295" y="258"/>
                    </a:lnTo>
                    <a:lnTo>
                      <a:pt x="15229" y="258"/>
                    </a:lnTo>
                    <a:lnTo>
                      <a:pt x="15229" y="3318"/>
                    </a:lnTo>
                    <a:lnTo>
                      <a:pt x="7831" y="7203"/>
                    </a:lnTo>
                    <a:lnTo>
                      <a:pt x="2638" y="7203"/>
                    </a:lnTo>
                    <a:lnTo>
                      <a:pt x="2638" y="9120"/>
                    </a:lnTo>
                    <a:lnTo>
                      <a:pt x="0" y="10511"/>
                    </a:lnTo>
                    <a:lnTo>
                      <a:pt x="0" y="12293"/>
                    </a:lnTo>
                    <a:lnTo>
                      <a:pt x="1494" y="13159"/>
                    </a:lnTo>
                    <a:lnTo>
                      <a:pt x="1494" y="15972"/>
                    </a:lnTo>
                    <a:lnTo>
                      <a:pt x="1752" y="15972"/>
                    </a:lnTo>
                    <a:lnTo>
                      <a:pt x="1752" y="13014"/>
                    </a:lnTo>
                    <a:lnTo>
                      <a:pt x="258" y="12149"/>
                    </a:lnTo>
                    <a:lnTo>
                      <a:pt x="258" y="10665"/>
                    </a:lnTo>
                    <a:lnTo>
                      <a:pt x="2895" y="9274"/>
                    </a:lnTo>
                    <a:lnTo>
                      <a:pt x="2895" y="7461"/>
                    </a:lnTo>
                    <a:lnTo>
                      <a:pt x="7883" y="7461"/>
                    </a:lnTo>
                    <a:lnTo>
                      <a:pt x="15487" y="3473"/>
                    </a:lnTo>
                    <a:lnTo>
                      <a:pt x="154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9"/>
              <p:cNvSpPr/>
              <p:nvPr/>
            </p:nvSpPr>
            <p:spPr>
              <a:xfrm>
                <a:off x="1157750" y="2590350"/>
                <a:ext cx="645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8904" extrusionOk="0">
                    <a:moveTo>
                      <a:pt x="0" y="1"/>
                    </a:moveTo>
                    <a:lnTo>
                      <a:pt x="0" y="8903"/>
                    </a:lnTo>
                    <a:lnTo>
                      <a:pt x="258" y="890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795" name="Google Shape;1795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2400" y="2788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6" name="Google Shape;1796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809900" y="2369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97" name="Google Shape;1797;p49"/>
          <p:cNvGrpSpPr/>
          <p:nvPr/>
        </p:nvGrpSpPr>
        <p:grpSpPr>
          <a:xfrm>
            <a:off x="3446864" y="1317845"/>
            <a:ext cx="1629950" cy="2339725"/>
            <a:chOff x="3555425" y="1983075"/>
            <a:chExt cx="1629950" cy="2339725"/>
          </a:xfrm>
        </p:grpSpPr>
        <p:grpSp>
          <p:nvGrpSpPr>
            <p:cNvPr id="1798" name="Google Shape;1798;p49"/>
            <p:cNvGrpSpPr/>
            <p:nvPr/>
          </p:nvGrpSpPr>
          <p:grpSpPr>
            <a:xfrm>
              <a:off x="3640400" y="2223010"/>
              <a:ext cx="1544975" cy="1835431"/>
              <a:chOff x="3624000" y="2308800"/>
              <a:chExt cx="1115425" cy="1325125"/>
            </a:xfrm>
          </p:grpSpPr>
          <p:sp>
            <p:nvSpPr>
              <p:cNvPr id="1799" name="Google Shape;1799;p49"/>
              <p:cNvSpPr/>
              <p:nvPr/>
            </p:nvSpPr>
            <p:spPr>
              <a:xfrm>
                <a:off x="4006275" y="3143425"/>
                <a:ext cx="41500" cy="2481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24" extrusionOk="0">
                    <a:moveTo>
                      <a:pt x="1402" y="0"/>
                    </a:moveTo>
                    <a:lnTo>
                      <a:pt x="1402" y="5905"/>
                    </a:lnTo>
                    <a:lnTo>
                      <a:pt x="1" y="6667"/>
                    </a:lnTo>
                    <a:lnTo>
                      <a:pt x="1" y="9923"/>
                    </a:lnTo>
                    <a:lnTo>
                      <a:pt x="258" y="9923"/>
                    </a:lnTo>
                    <a:lnTo>
                      <a:pt x="258" y="6801"/>
                    </a:lnTo>
                    <a:lnTo>
                      <a:pt x="1660" y="6059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3982075" y="3387875"/>
                <a:ext cx="546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96" extrusionOk="0">
                    <a:moveTo>
                      <a:pt x="1092" y="269"/>
                    </a:moveTo>
                    <a:cubicBezTo>
                      <a:pt x="1556" y="269"/>
                      <a:pt x="1927" y="650"/>
                      <a:pt x="1927" y="1114"/>
                    </a:cubicBezTo>
                    <a:cubicBezTo>
                      <a:pt x="1927" y="1577"/>
                      <a:pt x="1556" y="1948"/>
                      <a:pt x="1092" y="1948"/>
                    </a:cubicBezTo>
                    <a:cubicBezTo>
                      <a:pt x="629" y="1948"/>
                      <a:pt x="258" y="1577"/>
                      <a:pt x="258" y="1114"/>
                    </a:cubicBezTo>
                    <a:cubicBezTo>
                      <a:pt x="258" y="650"/>
                      <a:pt x="629" y="269"/>
                      <a:pt x="1092" y="269"/>
                    </a:cubicBezTo>
                    <a:close/>
                    <a:moveTo>
                      <a:pt x="1092" y="1"/>
                    </a:moveTo>
                    <a:cubicBezTo>
                      <a:pt x="484" y="1"/>
                      <a:pt x="0" y="485"/>
                      <a:pt x="0" y="1093"/>
                    </a:cubicBezTo>
                    <a:cubicBezTo>
                      <a:pt x="0" y="1701"/>
                      <a:pt x="484" y="2196"/>
                      <a:pt x="1092" y="2196"/>
                    </a:cubicBezTo>
                    <a:cubicBezTo>
                      <a:pt x="1700" y="2196"/>
                      <a:pt x="2185" y="1701"/>
                      <a:pt x="2185" y="1093"/>
                    </a:cubicBezTo>
                    <a:cubicBezTo>
                      <a:pt x="2185" y="485"/>
                      <a:pt x="1700" y="1"/>
                      <a:pt x="1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4162900" y="2308800"/>
                <a:ext cx="327950" cy="193750"/>
              </a:xfrm>
              <a:custGeom>
                <a:avLst/>
                <a:gdLst/>
                <a:ahLst/>
                <a:cxnLst/>
                <a:rect l="l" t="t" r="r" b="b"/>
                <a:pathLst>
                  <a:path w="13118" h="7750" extrusionOk="0">
                    <a:moveTo>
                      <a:pt x="12973" y="1"/>
                    </a:moveTo>
                    <a:lnTo>
                      <a:pt x="10428" y="1804"/>
                    </a:lnTo>
                    <a:lnTo>
                      <a:pt x="9006" y="1103"/>
                    </a:lnTo>
                    <a:lnTo>
                      <a:pt x="0" y="7543"/>
                    </a:lnTo>
                    <a:lnTo>
                      <a:pt x="155" y="7749"/>
                    </a:lnTo>
                    <a:lnTo>
                      <a:pt x="9037" y="1392"/>
                    </a:lnTo>
                    <a:lnTo>
                      <a:pt x="10449" y="2103"/>
                    </a:lnTo>
                    <a:lnTo>
                      <a:pt x="13117" y="207"/>
                    </a:lnTo>
                    <a:lnTo>
                      <a:pt x="129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3949100" y="3135175"/>
                <a:ext cx="304500" cy="41760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16704" extrusionOk="0">
                    <a:moveTo>
                      <a:pt x="11922" y="1"/>
                    </a:moveTo>
                    <a:lnTo>
                      <a:pt x="11922" y="8903"/>
                    </a:lnTo>
                    <a:lnTo>
                      <a:pt x="0" y="16487"/>
                    </a:lnTo>
                    <a:lnTo>
                      <a:pt x="144" y="16703"/>
                    </a:lnTo>
                    <a:lnTo>
                      <a:pt x="12118" y="9078"/>
                    </a:lnTo>
                    <a:lnTo>
                      <a:pt x="12179" y="9037"/>
                    </a:lnTo>
                    <a:lnTo>
                      <a:pt x="12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4470225" y="2421625"/>
                <a:ext cx="269200" cy="209200"/>
              </a:xfrm>
              <a:custGeom>
                <a:avLst/>
                <a:gdLst/>
                <a:ahLst/>
                <a:cxnLst/>
                <a:rect l="l" t="t" r="r" b="b"/>
                <a:pathLst>
                  <a:path w="10768" h="8368" extrusionOk="0">
                    <a:moveTo>
                      <a:pt x="10510" y="1"/>
                    </a:moveTo>
                    <a:lnTo>
                      <a:pt x="10510" y="2649"/>
                    </a:lnTo>
                    <a:lnTo>
                      <a:pt x="0" y="2649"/>
                    </a:lnTo>
                    <a:lnTo>
                      <a:pt x="0" y="8368"/>
                    </a:lnTo>
                    <a:lnTo>
                      <a:pt x="258" y="8368"/>
                    </a:lnTo>
                    <a:lnTo>
                      <a:pt x="258" y="2906"/>
                    </a:lnTo>
                    <a:lnTo>
                      <a:pt x="10768" y="2906"/>
                    </a:lnTo>
                    <a:lnTo>
                      <a:pt x="107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9"/>
              <p:cNvSpPr/>
              <p:nvPr/>
            </p:nvSpPr>
            <p:spPr>
              <a:xfrm>
                <a:off x="3766700" y="2486025"/>
                <a:ext cx="649700" cy="739850"/>
              </a:xfrm>
              <a:custGeom>
                <a:avLst/>
                <a:gdLst/>
                <a:ahLst/>
                <a:cxnLst/>
                <a:rect l="l" t="t" r="r" b="b"/>
                <a:pathLst>
                  <a:path w="25988" h="29594" extrusionOk="0">
                    <a:moveTo>
                      <a:pt x="25730" y="1"/>
                    </a:moveTo>
                    <a:lnTo>
                      <a:pt x="25730" y="16023"/>
                    </a:lnTo>
                    <a:lnTo>
                      <a:pt x="1" y="29377"/>
                    </a:lnTo>
                    <a:lnTo>
                      <a:pt x="114" y="29594"/>
                    </a:lnTo>
                    <a:lnTo>
                      <a:pt x="25988" y="16178"/>
                    </a:lnTo>
                    <a:lnTo>
                      <a:pt x="259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9"/>
              <p:cNvSpPr/>
              <p:nvPr/>
            </p:nvSpPr>
            <p:spPr>
              <a:xfrm>
                <a:off x="3624000" y="2486025"/>
                <a:ext cx="792400" cy="814050"/>
              </a:xfrm>
              <a:custGeom>
                <a:avLst/>
                <a:gdLst/>
                <a:ahLst/>
                <a:cxnLst/>
                <a:rect l="l" t="t" r="r" b="b"/>
                <a:pathLst>
                  <a:path w="31696" h="32562" extrusionOk="0">
                    <a:moveTo>
                      <a:pt x="31438" y="1"/>
                    </a:moveTo>
                    <a:lnTo>
                      <a:pt x="31438" y="16023"/>
                    </a:lnTo>
                    <a:lnTo>
                      <a:pt x="1" y="32345"/>
                    </a:lnTo>
                    <a:lnTo>
                      <a:pt x="114" y="32561"/>
                    </a:lnTo>
                    <a:lnTo>
                      <a:pt x="31696" y="16178"/>
                    </a:lnTo>
                    <a:lnTo>
                      <a:pt x="316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9"/>
              <p:cNvSpPr/>
              <p:nvPr/>
            </p:nvSpPr>
            <p:spPr>
              <a:xfrm>
                <a:off x="3881350" y="2491175"/>
                <a:ext cx="651750" cy="1142750"/>
              </a:xfrm>
              <a:custGeom>
                <a:avLst/>
                <a:gdLst/>
                <a:ahLst/>
                <a:cxnLst/>
                <a:rect l="l" t="t" r="r" b="b"/>
                <a:pathLst>
                  <a:path w="26070" h="45710" extrusionOk="0">
                    <a:moveTo>
                      <a:pt x="25812" y="1"/>
                    </a:moveTo>
                    <a:lnTo>
                      <a:pt x="25812" y="15817"/>
                    </a:lnTo>
                    <a:lnTo>
                      <a:pt x="0" y="29202"/>
                    </a:lnTo>
                    <a:lnTo>
                      <a:pt x="0" y="36271"/>
                    </a:lnTo>
                    <a:lnTo>
                      <a:pt x="2648" y="37517"/>
                    </a:lnTo>
                    <a:lnTo>
                      <a:pt x="2648" y="45709"/>
                    </a:lnTo>
                    <a:lnTo>
                      <a:pt x="2906" y="45709"/>
                    </a:lnTo>
                    <a:lnTo>
                      <a:pt x="2906" y="37353"/>
                    </a:lnTo>
                    <a:lnTo>
                      <a:pt x="258" y="36106"/>
                    </a:lnTo>
                    <a:lnTo>
                      <a:pt x="258" y="29367"/>
                    </a:lnTo>
                    <a:lnTo>
                      <a:pt x="26069" y="15972"/>
                    </a:lnTo>
                    <a:lnTo>
                      <a:pt x="26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9"/>
              <p:cNvSpPr/>
              <p:nvPr/>
            </p:nvSpPr>
            <p:spPr>
              <a:xfrm>
                <a:off x="4385725" y="243605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093" y="269"/>
                    </a:moveTo>
                    <a:cubicBezTo>
                      <a:pt x="1567" y="269"/>
                      <a:pt x="1938" y="650"/>
                      <a:pt x="1938" y="1114"/>
                    </a:cubicBezTo>
                    <a:cubicBezTo>
                      <a:pt x="1938" y="1577"/>
                      <a:pt x="1556" y="1948"/>
                      <a:pt x="1093" y="1948"/>
                    </a:cubicBezTo>
                    <a:cubicBezTo>
                      <a:pt x="639" y="1948"/>
                      <a:pt x="258" y="1577"/>
                      <a:pt x="258" y="1114"/>
                    </a:cubicBezTo>
                    <a:cubicBezTo>
                      <a:pt x="258" y="650"/>
                      <a:pt x="639" y="269"/>
                      <a:pt x="1093" y="269"/>
                    </a:cubicBezTo>
                    <a:close/>
                    <a:moveTo>
                      <a:pt x="1093" y="1"/>
                    </a:moveTo>
                    <a:cubicBezTo>
                      <a:pt x="495" y="1"/>
                      <a:pt x="0" y="495"/>
                      <a:pt x="0" y="1093"/>
                    </a:cubicBezTo>
                    <a:cubicBezTo>
                      <a:pt x="0" y="1701"/>
                      <a:pt x="495" y="2195"/>
                      <a:pt x="1093" y="2195"/>
                    </a:cubicBezTo>
                    <a:cubicBezTo>
                      <a:pt x="1701" y="2195"/>
                      <a:pt x="2195" y="1701"/>
                      <a:pt x="2195" y="1093"/>
                    </a:cubicBezTo>
                    <a:cubicBezTo>
                      <a:pt x="2195" y="495"/>
                      <a:pt x="1701" y="1"/>
                      <a:pt x="1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9"/>
              <p:cNvSpPr/>
              <p:nvPr/>
            </p:nvSpPr>
            <p:spPr>
              <a:xfrm>
                <a:off x="4605200" y="2365475"/>
                <a:ext cx="546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96" extrusionOk="0">
                    <a:moveTo>
                      <a:pt x="1093" y="279"/>
                    </a:moveTo>
                    <a:cubicBezTo>
                      <a:pt x="1556" y="279"/>
                      <a:pt x="1927" y="650"/>
                      <a:pt x="1927" y="1113"/>
                    </a:cubicBezTo>
                    <a:cubicBezTo>
                      <a:pt x="1927" y="1577"/>
                      <a:pt x="1556" y="1948"/>
                      <a:pt x="1093" y="1948"/>
                    </a:cubicBezTo>
                    <a:cubicBezTo>
                      <a:pt x="629" y="1948"/>
                      <a:pt x="258" y="1577"/>
                      <a:pt x="258" y="1113"/>
                    </a:cubicBezTo>
                    <a:cubicBezTo>
                      <a:pt x="258" y="650"/>
                      <a:pt x="629" y="279"/>
                      <a:pt x="1093" y="279"/>
                    </a:cubicBezTo>
                    <a:close/>
                    <a:moveTo>
                      <a:pt x="1093" y="0"/>
                    </a:moveTo>
                    <a:cubicBezTo>
                      <a:pt x="485" y="0"/>
                      <a:pt x="0" y="495"/>
                      <a:pt x="0" y="1103"/>
                    </a:cubicBezTo>
                    <a:cubicBezTo>
                      <a:pt x="0" y="1701"/>
                      <a:pt x="485" y="2195"/>
                      <a:pt x="1093" y="2195"/>
                    </a:cubicBezTo>
                    <a:cubicBezTo>
                      <a:pt x="1701" y="2195"/>
                      <a:pt x="2185" y="1701"/>
                      <a:pt x="2185" y="1103"/>
                    </a:cubicBezTo>
                    <a:cubicBezTo>
                      <a:pt x="2185" y="495"/>
                      <a:pt x="1701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9"/>
              <p:cNvSpPr/>
              <p:nvPr/>
            </p:nvSpPr>
            <p:spPr>
              <a:xfrm>
                <a:off x="4111375" y="2542450"/>
                <a:ext cx="41250" cy="248075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9923" extrusionOk="0">
                    <a:moveTo>
                      <a:pt x="1392" y="0"/>
                    </a:moveTo>
                    <a:lnTo>
                      <a:pt x="1392" y="5904"/>
                    </a:lnTo>
                    <a:lnTo>
                      <a:pt x="1" y="6657"/>
                    </a:lnTo>
                    <a:lnTo>
                      <a:pt x="1" y="9923"/>
                    </a:lnTo>
                    <a:lnTo>
                      <a:pt x="258" y="9923"/>
                    </a:lnTo>
                    <a:lnTo>
                      <a:pt x="258" y="6811"/>
                    </a:lnTo>
                    <a:lnTo>
                      <a:pt x="1649" y="6059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4122450" y="2490925"/>
                <a:ext cx="54650" cy="54625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5" extrusionOk="0">
                    <a:moveTo>
                      <a:pt x="1093" y="268"/>
                    </a:moveTo>
                    <a:cubicBezTo>
                      <a:pt x="1557" y="268"/>
                      <a:pt x="1928" y="639"/>
                      <a:pt x="1928" y="1103"/>
                    </a:cubicBezTo>
                    <a:cubicBezTo>
                      <a:pt x="1928" y="1567"/>
                      <a:pt x="1557" y="1938"/>
                      <a:pt x="1093" y="1938"/>
                    </a:cubicBezTo>
                    <a:cubicBezTo>
                      <a:pt x="629" y="1938"/>
                      <a:pt x="258" y="1567"/>
                      <a:pt x="258" y="1103"/>
                    </a:cubicBezTo>
                    <a:cubicBezTo>
                      <a:pt x="258" y="639"/>
                      <a:pt x="629" y="268"/>
                      <a:pt x="1093" y="268"/>
                    </a:cubicBezTo>
                    <a:close/>
                    <a:moveTo>
                      <a:pt x="1093" y="0"/>
                    </a:moveTo>
                    <a:cubicBezTo>
                      <a:pt x="485" y="0"/>
                      <a:pt x="1" y="485"/>
                      <a:pt x="1" y="1093"/>
                    </a:cubicBezTo>
                    <a:cubicBezTo>
                      <a:pt x="1" y="1701"/>
                      <a:pt x="485" y="2185"/>
                      <a:pt x="1093" y="2185"/>
                    </a:cubicBezTo>
                    <a:cubicBezTo>
                      <a:pt x="1701" y="2185"/>
                      <a:pt x="2185" y="1701"/>
                      <a:pt x="2185" y="1093"/>
                    </a:cubicBezTo>
                    <a:cubicBezTo>
                      <a:pt x="2185" y="485"/>
                      <a:pt x="1701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4199725" y="2638275"/>
                <a:ext cx="41500" cy="2483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9934" extrusionOk="0">
                    <a:moveTo>
                      <a:pt x="1402" y="0"/>
                    </a:moveTo>
                    <a:lnTo>
                      <a:pt x="1402" y="3122"/>
                    </a:lnTo>
                    <a:lnTo>
                      <a:pt x="1" y="3864"/>
                    </a:lnTo>
                    <a:lnTo>
                      <a:pt x="1" y="9933"/>
                    </a:lnTo>
                    <a:lnTo>
                      <a:pt x="259" y="9933"/>
                    </a:lnTo>
                    <a:lnTo>
                      <a:pt x="259" y="4019"/>
                    </a:lnTo>
                    <a:lnTo>
                      <a:pt x="1660" y="3277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4210550" y="2586750"/>
                <a:ext cx="54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96" extrusionOk="0">
                    <a:moveTo>
                      <a:pt x="1103" y="268"/>
                    </a:moveTo>
                    <a:cubicBezTo>
                      <a:pt x="1546" y="268"/>
                      <a:pt x="1917" y="650"/>
                      <a:pt x="1938" y="1113"/>
                    </a:cubicBezTo>
                    <a:cubicBezTo>
                      <a:pt x="1938" y="1577"/>
                      <a:pt x="1567" y="1948"/>
                      <a:pt x="1103" y="1948"/>
                    </a:cubicBezTo>
                    <a:cubicBezTo>
                      <a:pt x="640" y="1948"/>
                      <a:pt x="258" y="1577"/>
                      <a:pt x="258" y="1113"/>
                    </a:cubicBezTo>
                    <a:cubicBezTo>
                      <a:pt x="258" y="639"/>
                      <a:pt x="640" y="268"/>
                      <a:pt x="1103" y="268"/>
                    </a:cubicBezTo>
                    <a:close/>
                    <a:moveTo>
                      <a:pt x="1103" y="1"/>
                    </a:moveTo>
                    <a:cubicBezTo>
                      <a:pt x="495" y="1"/>
                      <a:pt x="1" y="495"/>
                      <a:pt x="1" y="1093"/>
                    </a:cubicBezTo>
                    <a:cubicBezTo>
                      <a:pt x="1" y="1701"/>
                      <a:pt x="495" y="2195"/>
                      <a:pt x="1103" y="2195"/>
                    </a:cubicBezTo>
                    <a:cubicBezTo>
                      <a:pt x="1691" y="2195"/>
                      <a:pt x="2195" y="1701"/>
                      <a:pt x="2195" y="1093"/>
                    </a:cubicBezTo>
                    <a:cubicBezTo>
                      <a:pt x="2195" y="495"/>
                      <a:pt x="1701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4312825" y="2368575"/>
                <a:ext cx="41225" cy="37895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5158" extrusionOk="0">
                    <a:moveTo>
                      <a:pt x="1391" y="0"/>
                    </a:moveTo>
                    <a:lnTo>
                      <a:pt x="1391" y="5904"/>
                    </a:lnTo>
                    <a:lnTo>
                      <a:pt x="0" y="6656"/>
                    </a:lnTo>
                    <a:lnTo>
                      <a:pt x="0" y="15157"/>
                    </a:lnTo>
                    <a:lnTo>
                      <a:pt x="258" y="15157"/>
                    </a:lnTo>
                    <a:lnTo>
                      <a:pt x="258" y="6811"/>
                    </a:lnTo>
                    <a:lnTo>
                      <a:pt x="1649" y="6059"/>
                    </a:lnTo>
                    <a:lnTo>
                      <a:pt x="1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3839600" y="2881450"/>
                <a:ext cx="462950" cy="237525"/>
              </a:xfrm>
              <a:custGeom>
                <a:avLst/>
                <a:gdLst/>
                <a:ahLst/>
                <a:cxnLst/>
                <a:rect l="l" t="t" r="r" b="b"/>
                <a:pathLst>
                  <a:path w="18518" h="9501" extrusionOk="0">
                    <a:moveTo>
                      <a:pt x="14612" y="0"/>
                    </a:moveTo>
                    <a:lnTo>
                      <a:pt x="7966" y="3421"/>
                    </a:lnTo>
                    <a:lnTo>
                      <a:pt x="8244" y="5018"/>
                    </a:lnTo>
                    <a:lnTo>
                      <a:pt x="1" y="9284"/>
                    </a:lnTo>
                    <a:lnTo>
                      <a:pt x="125" y="9501"/>
                    </a:lnTo>
                    <a:lnTo>
                      <a:pt x="8543" y="5163"/>
                    </a:lnTo>
                    <a:lnTo>
                      <a:pt x="8254" y="3565"/>
                    </a:lnTo>
                    <a:lnTo>
                      <a:pt x="14581" y="309"/>
                    </a:lnTo>
                    <a:lnTo>
                      <a:pt x="16312" y="1597"/>
                    </a:lnTo>
                    <a:lnTo>
                      <a:pt x="18517" y="464"/>
                    </a:lnTo>
                    <a:lnTo>
                      <a:pt x="18394" y="227"/>
                    </a:lnTo>
                    <a:lnTo>
                      <a:pt x="16333" y="1299"/>
                    </a:lnTo>
                    <a:lnTo>
                      <a:pt x="146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4139450" y="3094725"/>
                <a:ext cx="6475" cy="19580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7832" extrusionOk="0">
                    <a:moveTo>
                      <a:pt x="1" y="1"/>
                    </a:moveTo>
                    <a:lnTo>
                      <a:pt x="1" y="7832"/>
                    </a:lnTo>
                    <a:lnTo>
                      <a:pt x="258" y="7832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4501650" y="3050175"/>
                <a:ext cx="94050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58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3761" y="258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4472025" y="2916725"/>
                <a:ext cx="6450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752" extrusionOk="0">
                    <a:moveTo>
                      <a:pt x="0" y="1"/>
                    </a:moveTo>
                    <a:lnTo>
                      <a:pt x="0" y="3752"/>
                    </a:lnTo>
                    <a:lnTo>
                      <a:pt x="258" y="3752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4285250" y="2999175"/>
                <a:ext cx="88650" cy="447975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17919" extrusionOk="0">
                    <a:moveTo>
                      <a:pt x="1103" y="0"/>
                    </a:moveTo>
                    <a:lnTo>
                      <a:pt x="1103" y="6780"/>
                    </a:lnTo>
                    <a:lnTo>
                      <a:pt x="1" y="7697"/>
                    </a:lnTo>
                    <a:lnTo>
                      <a:pt x="145" y="17919"/>
                    </a:lnTo>
                    <a:lnTo>
                      <a:pt x="3545" y="17919"/>
                    </a:lnTo>
                    <a:lnTo>
                      <a:pt x="3545" y="17661"/>
                    </a:lnTo>
                    <a:lnTo>
                      <a:pt x="392" y="17661"/>
                    </a:lnTo>
                    <a:lnTo>
                      <a:pt x="258" y="7811"/>
                    </a:lnTo>
                    <a:lnTo>
                      <a:pt x="1361" y="6904"/>
                    </a:lnTo>
                    <a:lnTo>
                      <a:pt x="1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19" name="Google Shape;1819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55425" y="314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0" name="Google Shape;1820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824213" y="1983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1" name="Google Shape;1821;p49"/>
          <p:cNvGrpSpPr/>
          <p:nvPr/>
        </p:nvGrpSpPr>
        <p:grpSpPr>
          <a:xfrm>
            <a:off x="5725459" y="1822966"/>
            <a:ext cx="2742085" cy="1595700"/>
            <a:chOff x="5456888" y="2369650"/>
            <a:chExt cx="2742085" cy="1595700"/>
          </a:xfrm>
        </p:grpSpPr>
        <p:grpSp>
          <p:nvGrpSpPr>
            <p:cNvPr id="1822" name="Google Shape;1822;p49"/>
            <p:cNvGrpSpPr/>
            <p:nvPr/>
          </p:nvGrpSpPr>
          <p:grpSpPr>
            <a:xfrm>
              <a:off x="5925781" y="2369656"/>
              <a:ext cx="2273191" cy="1542136"/>
              <a:chOff x="5387275" y="2190300"/>
              <a:chExt cx="1641175" cy="1113375"/>
            </a:xfrm>
          </p:grpSpPr>
          <p:sp>
            <p:nvSpPr>
              <p:cNvPr id="1823" name="Google Shape;1823;p49"/>
              <p:cNvSpPr/>
              <p:nvPr/>
            </p:nvSpPr>
            <p:spPr>
              <a:xfrm>
                <a:off x="6229350" y="2190300"/>
                <a:ext cx="41500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4932" extrusionOk="0">
                    <a:moveTo>
                      <a:pt x="1402" y="1"/>
                    </a:moveTo>
                    <a:lnTo>
                      <a:pt x="1402" y="5905"/>
                    </a:lnTo>
                    <a:lnTo>
                      <a:pt x="1" y="6667"/>
                    </a:lnTo>
                    <a:lnTo>
                      <a:pt x="1" y="14931"/>
                    </a:lnTo>
                    <a:lnTo>
                      <a:pt x="259" y="14931"/>
                    </a:lnTo>
                    <a:lnTo>
                      <a:pt x="259" y="6822"/>
                    </a:lnTo>
                    <a:lnTo>
                      <a:pt x="1660" y="6059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49"/>
              <p:cNvSpPr/>
              <p:nvPr/>
            </p:nvSpPr>
            <p:spPr>
              <a:xfrm>
                <a:off x="6200000" y="2888150"/>
                <a:ext cx="41225" cy="294975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1799" extrusionOk="0">
                    <a:moveTo>
                      <a:pt x="0" y="0"/>
                    </a:moveTo>
                    <a:lnTo>
                      <a:pt x="0" y="3277"/>
                    </a:lnTo>
                    <a:lnTo>
                      <a:pt x="1391" y="4019"/>
                    </a:lnTo>
                    <a:lnTo>
                      <a:pt x="1391" y="11798"/>
                    </a:lnTo>
                    <a:lnTo>
                      <a:pt x="1649" y="11798"/>
                    </a:lnTo>
                    <a:lnTo>
                      <a:pt x="1649" y="3864"/>
                    </a:lnTo>
                    <a:lnTo>
                      <a:pt x="258" y="3122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49"/>
              <p:cNvSpPr/>
              <p:nvPr/>
            </p:nvSpPr>
            <p:spPr>
              <a:xfrm>
                <a:off x="5459400" y="2857500"/>
                <a:ext cx="54625" cy="548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2195" extrusionOk="0">
                    <a:moveTo>
                      <a:pt x="1093" y="278"/>
                    </a:moveTo>
                    <a:cubicBezTo>
                      <a:pt x="1556" y="278"/>
                      <a:pt x="1927" y="649"/>
                      <a:pt x="1927" y="1113"/>
                    </a:cubicBezTo>
                    <a:cubicBezTo>
                      <a:pt x="1927" y="1577"/>
                      <a:pt x="1556" y="1947"/>
                      <a:pt x="1093" y="1947"/>
                    </a:cubicBezTo>
                    <a:cubicBezTo>
                      <a:pt x="629" y="1947"/>
                      <a:pt x="258" y="1577"/>
                      <a:pt x="258" y="1113"/>
                    </a:cubicBezTo>
                    <a:cubicBezTo>
                      <a:pt x="258" y="649"/>
                      <a:pt x="629" y="278"/>
                      <a:pt x="1093" y="278"/>
                    </a:cubicBezTo>
                    <a:close/>
                    <a:moveTo>
                      <a:pt x="1093" y="0"/>
                    </a:moveTo>
                    <a:cubicBezTo>
                      <a:pt x="485" y="0"/>
                      <a:pt x="0" y="495"/>
                      <a:pt x="0" y="1103"/>
                    </a:cubicBezTo>
                    <a:cubicBezTo>
                      <a:pt x="0" y="1700"/>
                      <a:pt x="485" y="2195"/>
                      <a:pt x="1093" y="2195"/>
                    </a:cubicBezTo>
                    <a:cubicBezTo>
                      <a:pt x="1701" y="2195"/>
                      <a:pt x="2185" y="1700"/>
                      <a:pt x="2185" y="1103"/>
                    </a:cubicBezTo>
                    <a:cubicBezTo>
                      <a:pt x="2185" y="495"/>
                      <a:pt x="1701" y="0"/>
                      <a:pt x="1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5537200" y="2645475"/>
                <a:ext cx="54875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2186" extrusionOk="0">
                    <a:moveTo>
                      <a:pt x="1103" y="269"/>
                    </a:moveTo>
                    <a:cubicBezTo>
                      <a:pt x="1566" y="269"/>
                      <a:pt x="1937" y="640"/>
                      <a:pt x="1937" y="1103"/>
                    </a:cubicBezTo>
                    <a:cubicBezTo>
                      <a:pt x="1937" y="1567"/>
                      <a:pt x="1566" y="1938"/>
                      <a:pt x="1103" y="1938"/>
                    </a:cubicBezTo>
                    <a:cubicBezTo>
                      <a:pt x="639" y="1938"/>
                      <a:pt x="258" y="1567"/>
                      <a:pt x="258" y="1103"/>
                    </a:cubicBezTo>
                    <a:cubicBezTo>
                      <a:pt x="258" y="640"/>
                      <a:pt x="639" y="269"/>
                      <a:pt x="1103" y="269"/>
                    </a:cubicBezTo>
                    <a:close/>
                    <a:moveTo>
                      <a:pt x="1103" y="1"/>
                    </a:moveTo>
                    <a:cubicBezTo>
                      <a:pt x="495" y="1"/>
                      <a:pt x="0" y="485"/>
                      <a:pt x="0" y="1093"/>
                    </a:cubicBezTo>
                    <a:cubicBezTo>
                      <a:pt x="0" y="1701"/>
                      <a:pt x="495" y="2185"/>
                      <a:pt x="1103" y="2185"/>
                    </a:cubicBezTo>
                    <a:cubicBezTo>
                      <a:pt x="1700" y="2185"/>
                      <a:pt x="2195" y="1701"/>
                      <a:pt x="2195" y="1093"/>
                    </a:cubicBezTo>
                    <a:cubicBezTo>
                      <a:pt x="2195" y="485"/>
                      <a:pt x="1700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6194575" y="2686950"/>
                <a:ext cx="5465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86" extrusionOk="0">
                    <a:moveTo>
                      <a:pt x="1093" y="269"/>
                    </a:moveTo>
                    <a:cubicBezTo>
                      <a:pt x="1557" y="269"/>
                      <a:pt x="1928" y="640"/>
                      <a:pt x="1928" y="1103"/>
                    </a:cubicBezTo>
                    <a:cubicBezTo>
                      <a:pt x="1928" y="1567"/>
                      <a:pt x="1557" y="1948"/>
                      <a:pt x="1093" y="1948"/>
                    </a:cubicBezTo>
                    <a:cubicBezTo>
                      <a:pt x="630" y="1948"/>
                      <a:pt x="259" y="1567"/>
                      <a:pt x="259" y="1103"/>
                    </a:cubicBezTo>
                    <a:cubicBezTo>
                      <a:pt x="259" y="640"/>
                      <a:pt x="630" y="269"/>
                      <a:pt x="1093" y="269"/>
                    </a:cubicBezTo>
                    <a:close/>
                    <a:moveTo>
                      <a:pt x="1093" y="1"/>
                    </a:moveTo>
                    <a:cubicBezTo>
                      <a:pt x="485" y="1"/>
                      <a:pt x="1" y="485"/>
                      <a:pt x="1" y="1093"/>
                    </a:cubicBezTo>
                    <a:cubicBezTo>
                      <a:pt x="1" y="1701"/>
                      <a:pt x="485" y="2185"/>
                      <a:pt x="1093" y="2185"/>
                    </a:cubicBezTo>
                    <a:cubicBezTo>
                      <a:pt x="1701" y="2185"/>
                      <a:pt x="2185" y="1701"/>
                      <a:pt x="2185" y="1093"/>
                    </a:cubicBezTo>
                    <a:cubicBezTo>
                      <a:pt x="2185" y="485"/>
                      <a:pt x="1701" y="1"/>
                      <a:pt x="1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214675" y="2555575"/>
                <a:ext cx="54900" cy="54650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2186" extrusionOk="0">
                    <a:moveTo>
                      <a:pt x="1103" y="269"/>
                    </a:moveTo>
                    <a:cubicBezTo>
                      <a:pt x="1567" y="269"/>
                      <a:pt x="1938" y="640"/>
                      <a:pt x="1938" y="1103"/>
                    </a:cubicBezTo>
                    <a:cubicBezTo>
                      <a:pt x="1938" y="1567"/>
                      <a:pt x="1557" y="1948"/>
                      <a:pt x="1103" y="1948"/>
                    </a:cubicBezTo>
                    <a:cubicBezTo>
                      <a:pt x="640" y="1948"/>
                      <a:pt x="258" y="1567"/>
                      <a:pt x="258" y="1103"/>
                    </a:cubicBezTo>
                    <a:cubicBezTo>
                      <a:pt x="258" y="640"/>
                      <a:pt x="640" y="269"/>
                      <a:pt x="1103" y="269"/>
                    </a:cubicBezTo>
                    <a:close/>
                    <a:moveTo>
                      <a:pt x="1103" y="1"/>
                    </a:moveTo>
                    <a:cubicBezTo>
                      <a:pt x="495" y="1"/>
                      <a:pt x="1" y="485"/>
                      <a:pt x="1" y="1093"/>
                    </a:cubicBezTo>
                    <a:cubicBezTo>
                      <a:pt x="1" y="1701"/>
                      <a:pt x="495" y="2185"/>
                      <a:pt x="1103" y="2185"/>
                    </a:cubicBezTo>
                    <a:cubicBezTo>
                      <a:pt x="1701" y="2185"/>
                      <a:pt x="2195" y="1701"/>
                      <a:pt x="2195" y="1093"/>
                    </a:cubicBezTo>
                    <a:cubicBezTo>
                      <a:pt x="2195" y="485"/>
                      <a:pt x="1701" y="1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133525" y="2711175"/>
                <a:ext cx="187575" cy="228250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9130" extrusionOk="0">
                    <a:moveTo>
                      <a:pt x="4370" y="0"/>
                    </a:moveTo>
                    <a:lnTo>
                      <a:pt x="4370" y="258"/>
                    </a:lnTo>
                    <a:lnTo>
                      <a:pt x="7245" y="258"/>
                    </a:lnTo>
                    <a:lnTo>
                      <a:pt x="7245" y="8872"/>
                    </a:lnTo>
                    <a:lnTo>
                      <a:pt x="1" y="8872"/>
                    </a:lnTo>
                    <a:lnTo>
                      <a:pt x="1" y="9130"/>
                    </a:lnTo>
                    <a:lnTo>
                      <a:pt x="7502" y="9130"/>
                    </a:lnTo>
                    <a:lnTo>
                      <a:pt x="75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264400" y="2578000"/>
                <a:ext cx="134225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14457" extrusionOk="0">
                    <a:moveTo>
                      <a:pt x="0" y="0"/>
                    </a:moveTo>
                    <a:lnTo>
                      <a:pt x="0" y="258"/>
                    </a:lnTo>
                    <a:lnTo>
                      <a:pt x="5111" y="258"/>
                    </a:lnTo>
                    <a:lnTo>
                      <a:pt x="5111" y="14199"/>
                    </a:lnTo>
                    <a:lnTo>
                      <a:pt x="2133" y="14199"/>
                    </a:lnTo>
                    <a:lnTo>
                      <a:pt x="2133" y="14457"/>
                    </a:lnTo>
                    <a:lnTo>
                      <a:pt x="5369" y="14457"/>
                    </a:lnTo>
                    <a:lnTo>
                      <a:pt x="53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5483600" y="2324525"/>
                <a:ext cx="6475" cy="5391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21567" extrusionOk="0">
                    <a:moveTo>
                      <a:pt x="1" y="0"/>
                    </a:moveTo>
                    <a:lnTo>
                      <a:pt x="1" y="21566"/>
                    </a:lnTo>
                    <a:lnTo>
                      <a:pt x="259" y="21566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082525" y="2904875"/>
                <a:ext cx="5465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196" extrusionOk="0">
                    <a:moveTo>
                      <a:pt x="1093" y="269"/>
                    </a:moveTo>
                    <a:cubicBezTo>
                      <a:pt x="1546" y="269"/>
                      <a:pt x="1917" y="650"/>
                      <a:pt x="1928" y="1114"/>
                    </a:cubicBezTo>
                    <a:cubicBezTo>
                      <a:pt x="1928" y="1577"/>
                      <a:pt x="1557" y="1948"/>
                      <a:pt x="1093" y="1948"/>
                    </a:cubicBezTo>
                    <a:cubicBezTo>
                      <a:pt x="629" y="1948"/>
                      <a:pt x="258" y="1577"/>
                      <a:pt x="258" y="1114"/>
                    </a:cubicBezTo>
                    <a:cubicBezTo>
                      <a:pt x="258" y="650"/>
                      <a:pt x="629" y="269"/>
                      <a:pt x="1093" y="269"/>
                    </a:cubicBezTo>
                    <a:close/>
                    <a:moveTo>
                      <a:pt x="1093" y="1"/>
                    </a:moveTo>
                    <a:cubicBezTo>
                      <a:pt x="485" y="1"/>
                      <a:pt x="1" y="496"/>
                      <a:pt x="1" y="1093"/>
                    </a:cubicBezTo>
                    <a:cubicBezTo>
                      <a:pt x="1" y="1701"/>
                      <a:pt x="485" y="2196"/>
                      <a:pt x="1093" y="2196"/>
                    </a:cubicBezTo>
                    <a:cubicBezTo>
                      <a:pt x="1680" y="2196"/>
                      <a:pt x="2175" y="1701"/>
                      <a:pt x="2185" y="1093"/>
                    </a:cubicBezTo>
                    <a:cubicBezTo>
                      <a:pt x="2185" y="496"/>
                      <a:pt x="1701" y="1"/>
                      <a:pt x="10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5803550" y="2954850"/>
                <a:ext cx="309400" cy="209200"/>
              </a:xfrm>
              <a:custGeom>
                <a:avLst/>
                <a:gdLst/>
                <a:ahLst/>
                <a:cxnLst/>
                <a:rect l="l" t="t" r="r" b="b"/>
                <a:pathLst>
                  <a:path w="12376" h="8368" extrusionOk="0">
                    <a:moveTo>
                      <a:pt x="12118" y="1"/>
                    </a:moveTo>
                    <a:lnTo>
                      <a:pt x="12118" y="5452"/>
                    </a:lnTo>
                    <a:lnTo>
                      <a:pt x="1" y="5452"/>
                    </a:lnTo>
                    <a:lnTo>
                      <a:pt x="1" y="8368"/>
                    </a:lnTo>
                    <a:lnTo>
                      <a:pt x="258" y="8368"/>
                    </a:lnTo>
                    <a:lnTo>
                      <a:pt x="258" y="5709"/>
                    </a:lnTo>
                    <a:lnTo>
                      <a:pt x="12376" y="5709"/>
                    </a:lnTo>
                    <a:lnTo>
                      <a:pt x="12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5616525" y="2515400"/>
                <a:ext cx="902150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36086" h="8172" extrusionOk="0">
                    <a:moveTo>
                      <a:pt x="36075" y="0"/>
                    </a:moveTo>
                    <a:lnTo>
                      <a:pt x="11335" y="258"/>
                    </a:lnTo>
                    <a:lnTo>
                      <a:pt x="1" y="3741"/>
                    </a:lnTo>
                    <a:lnTo>
                      <a:pt x="1" y="8171"/>
                    </a:lnTo>
                    <a:lnTo>
                      <a:pt x="258" y="8171"/>
                    </a:lnTo>
                    <a:lnTo>
                      <a:pt x="258" y="3936"/>
                    </a:lnTo>
                    <a:lnTo>
                      <a:pt x="11356" y="516"/>
                    </a:lnTo>
                    <a:lnTo>
                      <a:pt x="36085" y="258"/>
                    </a:lnTo>
                    <a:lnTo>
                      <a:pt x="36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49"/>
              <p:cNvSpPr/>
              <p:nvPr/>
            </p:nvSpPr>
            <p:spPr>
              <a:xfrm>
                <a:off x="5661350" y="2324775"/>
                <a:ext cx="397500" cy="978900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9156" extrusionOk="0">
                    <a:moveTo>
                      <a:pt x="15642" y="0"/>
                    </a:moveTo>
                    <a:lnTo>
                      <a:pt x="15642" y="18001"/>
                    </a:lnTo>
                    <a:lnTo>
                      <a:pt x="1" y="26193"/>
                    </a:lnTo>
                    <a:lnTo>
                      <a:pt x="1" y="39155"/>
                    </a:lnTo>
                    <a:lnTo>
                      <a:pt x="258" y="39155"/>
                    </a:lnTo>
                    <a:lnTo>
                      <a:pt x="258" y="26348"/>
                    </a:lnTo>
                    <a:lnTo>
                      <a:pt x="15900" y="18156"/>
                    </a:lnTo>
                    <a:lnTo>
                      <a:pt x="159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49"/>
              <p:cNvSpPr/>
              <p:nvPr/>
            </p:nvSpPr>
            <p:spPr>
              <a:xfrm>
                <a:off x="5561400" y="2414150"/>
                <a:ext cx="435375" cy="756100"/>
              </a:xfrm>
              <a:custGeom>
                <a:avLst/>
                <a:gdLst/>
                <a:ahLst/>
                <a:cxnLst/>
                <a:rect l="l" t="t" r="r" b="b"/>
                <a:pathLst>
                  <a:path w="17415" h="30244" extrusionOk="0">
                    <a:moveTo>
                      <a:pt x="8553" y="1"/>
                    </a:moveTo>
                    <a:lnTo>
                      <a:pt x="1" y="2783"/>
                    </a:lnTo>
                    <a:lnTo>
                      <a:pt x="1" y="9563"/>
                    </a:lnTo>
                    <a:lnTo>
                      <a:pt x="258" y="9563"/>
                    </a:lnTo>
                    <a:lnTo>
                      <a:pt x="258" y="2968"/>
                    </a:lnTo>
                    <a:lnTo>
                      <a:pt x="8584" y="258"/>
                    </a:lnTo>
                    <a:lnTo>
                      <a:pt x="17157" y="258"/>
                    </a:lnTo>
                    <a:lnTo>
                      <a:pt x="17157" y="14426"/>
                    </a:lnTo>
                    <a:lnTo>
                      <a:pt x="1505" y="22618"/>
                    </a:lnTo>
                    <a:lnTo>
                      <a:pt x="1505" y="30243"/>
                    </a:lnTo>
                    <a:lnTo>
                      <a:pt x="1763" y="30243"/>
                    </a:lnTo>
                    <a:lnTo>
                      <a:pt x="1763" y="22773"/>
                    </a:lnTo>
                    <a:lnTo>
                      <a:pt x="17415" y="14581"/>
                    </a:lnTo>
                    <a:lnTo>
                      <a:pt x="17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49"/>
              <p:cNvSpPr/>
              <p:nvPr/>
            </p:nvSpPr>
            <p:spPr>
              <a:xfrm>
                <a:off x="5723950" y="2324775"/>
                <a:ext cx="397500" cy="868125"/>
              </a:xfrm>
              <a:custGeom>
                <a:avLst/>
                <a:gdLst/>
                <a:ahLst/>
                <a:cxnLst/>
                <a:rect l="l" t="t" r="r" b="b"/>
                <a:pathLst>
                  <a:path w="15900" h="34725" extrusionOk="0">
                    <a:moveTo>
                      <a:pt x="15642" y="0"/>
                    </a:moveTo>
                    <a:lnTo>
                      <a:pt x="15642" y="18001"/>
                    </a:lnTo>
                    <a:lnTo>
                      <a:pt x="1" y="26193"/>
                    </a:lnTo>
                    <a:lnTo>
                      <a:pt x="1" y="34725"/>
                    </a:lnTo>
                    <a:lnTo>
                      <a:pt x="258" y="34725"/>
                    </a:lnTo>
                    <a:lnTo>
                      <a:pt x="258" y="26348"/>
                    </a:lnTo>
                    <a:lnTo>
                      <a:pt x="15900" y="18156"/>
                    </a:lnTo>
                    <a:lnTo>
                      <a:pt x="159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49"/>
              <p:cNvSpPr/>
              <p:nvPr/>
            </p:nvSpPr>
            <p:spPr>
              <a:xfrm>
                <a:off x="5827775" y="2994525"/>
                <a:ext cx="6450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989" extrusionOk="0">
                    <a:moveTo>
                      <a:pt x="0" y="1"/>
                    </a:moveTo>
                    <a:lnTo>
                      <a:pt x="0" y="3988"/>
                    </a:lnTo>
                    <a:lnTo>
                      <a:pt x="258" y="398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49"/>
              <p:cNvSpPr/>
              <p:nvPr/>
            </p:nvSpPr>
            <p:spPr>
              <a:xfrm>
                <a:off x="5999575" y="2994525"/>
                <a:ext cx="64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89" extrusionOk="0">
                    <a:moveTo>
                      <a:pt x="1" y="1"/>
                    </a:moveTo>
                    <a:lnTo>
                      <a:pt x="1" y="3988"/>
                    </a:lnTo>
                    <a:lnTo>
                      <a:pt x="258" y="3988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49"/>
              <p:cNvSpPr/>
              <p:nvPr/>
            </p:nvSpPr>
            <p:spPr>
              <a:xfrm>
                <a:off x="5912250" y="2991700"/>
                <a:ext cx="6475" cy="999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3999" extrusionOk="0">
                    <a:moveTo>
                      <a:pt x="1" y="0"/>
                    </a:moveTo>
                    <a:lnTo>
                      <a:pt x="1" y="3998"/>
                    </a:lnTo>
                    <a:lnTo>
                      <a:pt x="258" y="3998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49"/>
              <p:cNvSpPr/>
              <p:nvPr/>
            </p:nvSpPr>
            <p:spPr>
              <a:xfrm>
                <a:off x="5747125" y="2571050"/>
                <a:ext cx="112875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3195" extrusionOk="0">
                    <a:moveTo>
                      <a:pt x="1" y="0"/>
                    </a:moveTo>
                    <a:lnTo>
                      <a:pt x="1" y="3194"/>
                    </a:lnTo>
                    <a:lnTo>
                      <a:pt x="4514" y="3194"/>
                    </a:lnTo>
                    <a:lnTo>
                      <a:pt x="4514" y="2937"/>
                    </a:lnTo>
                    <a:lnTo>
                      <a:pt x="259" y="293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49"/>
              <p:cNvSpPr/>
              <p:nvPr/>
            </p:nvSpPr>
            <p:spPr>
              <a:xfrm>
                <a:off x="5898600" y="2693150"/>
                <a:ext cx="6475" cy="12805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122" extrusionOk="0">
                    <a:moveTo>
                      <a:pt x="1" y="0"/>
                    </a:moveTo>
                    <a:lnTo>
                      <a:pt x="1" y="5121"/>
                    </a:lnTo>
                    <a:lnTo>
                      <a:pt x="258" y="5121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49"/>
              <p:cNvSpPr/>
              <p:nvPr/>
            </p:nvSpPr>
            <p:spPr>
              <a:xfrm>
                <a:off x="5895000" y="2459750"/>
                <a:ext cx="6475" cy="13732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5493" extrusionOk="0">
                    <a:moveTo>
                      <a:pt x="0" y="1"/>
                    </a:moveTo>
                    <a:lnTo>
                      <a:pt x="0" y="5493"/>
                    </a:lnTo>
                    <a:lnTo>
                      <a:pt x="258" y="5493"/>
                    </a:lnTo>
                    <a:lnTo>
                      <a:pt x="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49"/>
              <p:cNvSpPr/>
              <p:nvPr/>
            </p:nvSpPr>
            <p:spPr>
              <a:xfrm>
                <a:off x="6232450" y="2240025"/>
                <a:ext cx="796000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31840" h="8873" extrusionOk="0">
                    <a:moveTo>
                      <a:pt x="15807" y="0"/>
                    </a:moveTo>
                    <a:lnTo>
                      <a:pt x="7584" y="8615"/>
                    </a:lnTo>
                    <a:lnTo>
                      <a:pt x="1" y="8615"/>
                    </a:lnTo>
                    <a:lnTo>
                      <a:pt x="1" y="8872"/>
                    </a:lnTo>
                    <a:lnTo>
                      <a:pt x="7687" y="8872"/>
                    </a:lnTo>
                    <a:lnTo>
                      <a:pt x="15920" y="258"/>
                    </a:lnTo>
                    <a:lnTo>
                      <a:pt x="31582" y="258"/>
                    </a:lnTo>
                    <a:lnTo>
                      <a:pt x="31582" y="5400"/>
                    </a:lnTo>
                    <a:lnTo>
                      <a:pt x="31840" y="5400"/>
                    </a:lnTo>
                    <a:lnTo>
                      <a:pt x="318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49"/>
              <p:cNvSpPr/>
              <p:nvPr/>
            </p:nvSpPr>
            <p:spPr>
              <a:xfrm>
                <a:off x="5640750" y="2190825"/>
                <a:ext cx="45100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0" y="5286"/>
                    </a:lnTo>
                    <a:lnTo>
                      <a:pt x="0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49"/>
              <p:cNvSpPr/>
              <p:nvPr/>
            </p:nvSpPr>
            <p:spPr>
              <a:xfrm>
                <a:off x="5695350" y="2190825"/>
                <a:ext cx="45125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1" y="5286"/>
                    </a:lnTo>
                    <a:lnTo>
                      <a:pt x="1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49"/>
              <p:cNvSpPr/>
              <p:nvPr/>
            </p:nvSpPr>
            <p:spPr>
              <a:xfrm>
                <a:off x="5750475" y="2190825"/>
                <a:ext cx="45125" cy="202500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8100" extrusionOk="0">
                    <a:moveTo>
                      <a:pt x="1546" y="0"/>
                    </a:moveTo>
                    <a:lnTo>
                      <a:pt x="1546" y="1701"/>
                    </a:lnTo>
                    <a:lnTo>
                      <a:pt x="1" y="5286"/>
                    </a:lnTo>
                    <a:lnTo>
                      <a:pt x="1" y="8099"/>
                    </a:lnTo>
                    <a:lnTo>
                      <a:pt x="258" y="8099"/>
                    </a:lnTo>
                    <a:lnTo>
                      <a:pt x="258" y="5338"/>
                    </a:lnTo>
                    <a:lnTo>
                      <a:pt x="1804" y="1742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49"/>
              <p:cNvSpPr/>
              <p:nvPr/>
            </p:nvSpPr>
            <p:spPr>
              <a:xfrm>
                <a:off x="5805100" y="2190825"/>
                <a:ext cx="451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0" y="6038"/>
                    </a:lnTo>
                    <a:lnTo>
                      <a:pt x="0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4" y="1979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49"/>
              <p:cNvSpPr/>
              <p:nvPr/>
            </p:nvSpPr>
            <p:spPr>
              <a:xfrm>
                <a:off x="5859975" y="2190825"/>
                <a:ext cx="451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0" y="6038"/>
                    </a:lnTo>
                    <a:lnTo>
                      <a:pt x="0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3" y="1979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49"/>
              <p:cNvSpPr/>
              <p:nvPr/>
            </p:nvSpPr>
            <p:spPr>
              <a:xfrm>
                <a:off x="5915100" y="2190825"/>
                <a:ext cx="451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9233" extrusionOk="0">
                    <a:moveTo>
                      <a:pt x="1546" y="0"/>
                    </a:moveTo>
                    <a:lnTo>
                      <a:pt x="1546" y="1938"/>
                    </a:lnTo>
                    <a:lnTo>
                      <a:pt x="0" y="6038"/>
                    </a:lnTo>
                    <a:lnTo>
                      <a:pt x="0" y="9233"/>
                    </a:lnTo>
                    <a:lnTo>
                      <a:pt x="258" y="9233"/>
                    </a:lnTo>
                    <a:lnTo>
                      <a:pt x="258" y="6090"/>
                    </a:lnTo>
                    <a:lnTo>
                      <a:pt x="1803" y="1979"/>
                    </a:lnTo>
                    <a:lnTo>
                      <a:pt x="18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49"/>
              <p:cNvSpPr/>
              <p:nvPr/>
            </p:nvSpPr>
            <p:spPr>
              <a:xfrm>
                <a:off x="5387275" y="2679225"/>
                <a:ext cx="296525" cy="484825"/>
              </a:xfrm>
              <a:custGeom>
                <a:avLst/>
                <a:gdLst/>
                <a:ahLst/>
                <a:cxnLst/>
                <a:rect l="l" t="t" r="r" b="b"/>
                <a:pathLst>
                  <a:path w="11861" h="19393" extrusionOk="0">
                    <a:moveTo>
                      <a:pt x="11603" y="1"/>
                    </a:moveTo>
                    <a:lnTo>
                      <a:pt x="11603" y="6132"/>
                    </a:lnTo>
                    <a:lnTo>
                      <a:pt x="7718" y="10624"/>
                    </a:lnTo>
                    <a:lnTo>
                      <a:pt x="2638" y="10624"/>
                    </a:lnTo>
                    <a:lnTo>
                      <a:pt x="2638" y="12541"/>
                    </a:lnTo>
                    <a:lnTo>
                      <a:pt x="0" y="13932"/>
                    </a:lnTo>
                    <a:lnTo>
                      <a:pt x="0" y="15714"/>
                    </a:lnTo>
                    <a:lnTo>
                      <a:pt x="1494" y="16580"/>
                    </a:lnTo>
                    <a:lnTo>
                      <a:pt x="1494" y="19393"/>
                    </a:lnTo>
                    <a:lnTo>
                      <a:pt x="1752" y="19393"/>
                    </a:lnTo>
                    <a:lnTo>
                      <a:pt x="1752" y="16435"/>
                    </a:lnTo>
                    <a:lnTo>
                      <a:pt x="258" y="15570"/>
                    </a:lnTo>
                    <a:lnTo>
                      <a:pt x="258" y="14086"/>
                    </a:lnTo>
                    <a:lnTo>
                      <a:pt x="2896" y="12695"/>
                    </a:lnTo>
                    <a:lnTo>
                      <a:pt x="2896" y="10882"/>
                    </a:lnTo>
                    <a:lnTo>
                      <a:pt x="7831" y="10882"/>
                    </a:lnTo>
                    <a:lnTo>
                      <a:pt x="11860" y="6235"/>
                    </a:lnTo>
                    <a:lnTo>
                      <a:pt x="11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852" name="Google Shape;1852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456888" y="2734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3" name="Google Shape;1853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11088" y="2788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4" name="Google Shape;1854;p4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79938" y="2369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378A1139-7B95-83D2-5F8E-B193E4E76AE7}"/>
              </a:ext>
            </a:extLst>
          </p:cNvPr>
          <p:cNvSpPr txBox="1"/>
          <p:nvPr/>
        </p:nvSpPr>
        <p:spPr>
          <a:xfrm>
            <a:off x="177322" y="3530642"/>
            <a:ext cx="30133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El proyecto integró conocimientos clave del curso.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D99358-2BA3-516E-F39F-B9EF3560EE6E}"/>
              </a:ext>
            </a:extLst>
          </p:cNvPr>
          <p:cNvSpPr txBox="1"/>
          <p:nvPr/>
        </p:nvSpPr>
        <p:spPr>
          <a:xfrm>
            <a:off x="5912881" y="3507430"/>
            <a:ext cx="28802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Permitió visualizar el impacto de decisiones arquitectónicas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2571750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/>
              <a:t>Preguntas ¿?</a:t>
            </a:r>
          </a:p>
        </p:txBody>
      </p: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181400" y="-199549"/>
            <a:ext cx="3367846" cy="2246770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80983" y="164189"/>
            <a:ext cx="3275094" cy="174707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5B10D1C9-1E53-4087-F622-9EF9E7663B97}"/>
              </a:ext>
            </a:extLst>
          </p:cNvPr>
          <p:cNvSpPr txBox="1"/>
          <p:nvPr/>
        </p:nvSpPr>
        <p:spPr>
          <a:xfrm>
            <a:off x="2952672" y="1476072"/>
            <a:ext cx="3615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5400" dirty="0">
                <a:solidFill>
                  <a:srgbClr val="FFFFFF"/>
                </a:solidFill>
                <a:latin typeface="Aldrich"/>
                <a:sym typeface="Aldrich"/>
              </a:rPr>
              <a:t>Gracias!!</a:t>
            </a:r>
            <a:endParaRPr lang="es-CO" sz="5400" dirty="0"/>
          </a:p>
        </p:txBody>
      </p:sp>
    </p:spTree>
    <p:extLst>
      <p:ext uri="{BB962C8B-B14F-4D97-AF65-F5344CB8AC3E}">
        <p14:creationId xmlns:p14="http://schemas.microsoft.com/office/powerpoint/2010/main" val="334511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Contents of this template</a:t>
            </a:r>
            <a:endParaRPr/>
          </a:p>
        </p:txBody>
      </p:sp>
      <p:sp>
        <p:nvSpPr>
          <p:cNvPr id="1500" name="Google Shape;1500;p3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You can delete this slide when you’re done editing the presentation</a:t>
            </a:r>
            <a:endParaRPr sz="1200"/>
          </a:p>
        </p:txBody>
      </p:sp>
      <p:graphicFrame>
        <p:nvGraphicFramePr>
          <p:cNvPr id="1501" name="Google Shape;1501;p30"/>
          <p:cNvGraphicFramePr/>
          <p:nvPr/>
        </p:nvGraphicFramePr>
        <p:xfrm>
          <a:off x="762025" y="1714299"/>
          <a:ext cx="7619950" cy="2169150"/>
        </p:xfrm>
        <a:graphic>
          <a:graphicData uri="http://schemas.openxmlformats.org/drawingml/2006/table">
            <a:tbl>
              <a:tblPr>
                <a:noFill/>
                <a:tableStyleId>{54AB70E5-E060-4FB5-A33A-EB94FB2E6BCB}</a:tableStyleId>
              </a:tblPr>
              <a:tblGrid>
                <a:gridCol w="240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To view this template correctly in PowerPoint, download and install the fonts we used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s-419" sz="1000" b="1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and</a:t>
                      </a:r>
                      <a:r>
                        <a:rPr lang="es-419" sz="1000" b="1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</a:t>
                      </a: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</a:t>
                      </a: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rId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resources</a:t>
                      </a:r>
                      <a:endParaRPr sz="1000" b="1" u="sng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An assortment of graphic resources that are suitable for use in this presentation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You must keep it so that proper credits for our design are given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All the colors used in this presentation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s-419" sz="1000" b="1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</a:t>
                      </a:r>
                      <a:r>
                        <a:rPr lang="es-419" sz="10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and</a:t>
                      </a:r>
                      <a:r>
                        <a:rPr lang="es-419" sz="1000" b="1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 </a:t>
                      </a: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These can be used in the template, and their size and color can be edited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Editable presentation theme </a:t>
                      </a:r>
                      <a:endParaRPr sz="10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419" sz="100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You can edit the master slides easily. For more info, click </a:t>
                      </a:r>
                      <a:r>
                        <a:rPr lang="es-419" sz="1000" b="1" u="sng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0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 activities</a:t>
            </a:r>
            <a:endParaRPr/>
          </a:p>
        </p:txBody>
      </p:sp>
      <p:graphicFrame>
        <p:nvGraphicFramePr>
          <p:cNvPr id="1643" name="Google Shape;1643;p41"/>
          <p:cNvGraphicFramePr/>
          <p:nvPr/>
        </p:nvGraphicFramePr>
        <p:xfrm>
          <a:off x="719963" y="1237810"/>
          <a:ext cx="7704000" cy="3289975"/>
        </p:xfrm>
        <a:graphic>
          <a:graphicData uri="http://schemas.openxmlformats.org/drawingml/2006/table">
            <a:tbl>
              <a:tblPr>
                <a:noFill/>
                <a:tableStyleId>{A2F5969E-F4C6-4793-90BB-DD23AAA5AE16}</a:tableStyleId>
              </a:tblPr>
              <a:tblGrid>
                <a:gridCol w="146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7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Activity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Start date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End date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Resource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Cost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Revenue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Market research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1/15/20XX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Market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research firm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$20,000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$200,000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Product development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1/16/20XX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6/30/20XX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R&amp;D team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$200,000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$350,000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Beta testing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7/1/20XX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8/15/20XX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Beta testers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$10,000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$300,000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Marketing campaign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1/15/20XX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Advertising agency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$100,000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$400,000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Product launch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1/16/20XX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6/30/20XX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Sales team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$50,000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$500,000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Post-launch support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7/1/20XX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8/15/20XX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Support team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$50,000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1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$800,000</a:t>
                      </a:r>
                      <a:endParaRPr sz="1200">
                        <a:solidFill>
                          <a:schemeClr val="dk1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1"/>
          <p:cNvSpPr txBox="1">
            <a:spLocks noGrp="1"/>
          </p:cNvSpPr>
          <p:nvPr>
            <p:ph type="title" idx="7"/>
          </p:nvPr>
        </p:nvSpPr>
        <p:spPr>
          <a:xfrm>
            <a:off x="720000" y="12801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Motivación</a:t>
            </a:r>
            <a:endParaRPr lang="es-419" sz="4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CDD3CD0-7FB5-C113-A32A-A0CF1D0099BC}"/>
              </a:ext>
            </a:extLst>
          </p:cNvPr>
          <p:cNvSpPr txBox="1"/>
          <p:nvPr/>
        </p:nvSpPr>
        <p:spPr>
          <a:xfrm>
            <a:off x="2060120" y="2321378"/>
            <a:ext cx="557076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Objetivo: Comprender el funcionamiento interno de una arquitectura moderna de computadores.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Simular etapas clave: pipeline, caché y E/S.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Evaluar el rendimiento y proponer mejoras.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Facilitar el aprendizaje práctico de conceptos teóricos.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3"/>
          <p:cNvSpPr txBox="1">
            <a:spLocks noGrp="1"/>
          </p:cNvSpPr>
          <p:nvPr>
            <p:ph type="title"/>
          </p:nvPr>
        </p:nvSpPr>
        <p:spPr>
          <a:xfrm>
            <a:off x="1101031" y="777370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Estructura del Proyecto</a:t>
            </a:r>
            <a:endParaRPr dirty="0"/>
          </a:p>
        </p:txBody>
      </p:sp>
      <p:grpSp>
        <p:nvGrpSpPr>
          <p:cNvPr id="1536" name="Google Shape;1536;p33"/>
          <p:cNvGrpSpPr/>
          <p:nvPr/>
        </p:nvGrpSpPr>
        <p:grpSpPr>
          <a:xfrm>
            <a:off x="-1368939" y="3529769"/>
            <a:ext cx="3277952" cy="1537297"/>
            <a:chOff x="-1312494" y="3529769"/>
            <a:chExt cx="3277952" cy="1537297"/>
          </a:xfrm>
        </p:grpSpPr>
        <p:grpSp>
          <p:nvGrpSpPr>
            <p:cNvPr id="1537" name="Google Shape;1537;p33"/>
            <p:cNvGrpSpPr/>
            <p:nvPr/>
          </p:nvGrpSpPr>
          <p:grpSpPr>
            <a:xfrm>
              <a:off x="-1312494" y="3529769"/>
              <a:ext cx="2907181" cy="1177348"/>
              <a:chOff x="2442775" y="3274750"/>
              <a:chExt cx="1690025" cy="684425"/>
            </a:xfrm>
          </p:grpSpPr>
          <p:sp>
            <p:nvSpPr>
              <p:cNvPr id="1538" name="Google Shape;1538;p33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3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3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3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3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3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3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3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3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3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3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3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3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3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3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3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3"/>
            <p:cNvSpPr/>
            <p:nvPr/>
          </p:nvSpPr>
          <p:spPr>
            <a:xfrm>
              <a:off x="1133858" y="4080540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142333" y="4235465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cxnSp>
        <p:nvCxnSpPr>
          <p:cNvPr id="1561" name="Google Shape;1561;p33"/>
          <p:cNvCxnSpPr/>
          <p:nvPr/>
        </p:nvCxnSpPr>
        <p:spPr>
          <a:xfrm>
            <a:off x="1389673" y="2402469"/>
            <a:ext cx="325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FAD2A4E-A6A0-7B89-3767-B7E3EE5B3297}"/>
              </a:ext>
            </a:extLst>
          </p:cNvPr>
          <p:cNvSpPr txBox="1"/>
          <p:nvPr/>
        </p:nvSpPr>
        <p:spPr>
          <a:xfrm>
            <a:off x="1027150" y="2549816"/>
            <a:ext cx="43603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Módulos principales: CPU (pipeline), Memoria Caché e Interfaz de Entrada/Salida.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Lenguaje: Python 3.</a:t>
            </a:r>
          </a:p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Organización modular del repositorio.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7F61CC-F58B-A2AC-E28E-54D060AE5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41" y="992132"/>
            <a:ext cx="2735709" cy="3105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s-ES" dirty="0"/>
          </a:p>
          <a:p>
            <a:r>
              <a:rPr lang="es-ES" sz="1400" dirty="0"/>
              <a:t>Etapas: IF, ID, EX, MEM, WB.</a:t>
            </a:r>
          </a:p>
          <a:p>
            <a:pPr marL="152400" indent="0">
              <a:buNone/>
            </a:pPr>
            <a:endParaRPr lang="es-ES" sz="1400" dirty="0"/>
          </a:p>
          <a:p>
            <a:pPr>
              <a:buAutoNum type="arabicPeriod" startAt="2"/>
            </a:pPr>
            <a:r>
              <a:rPr lang="es-ES" sz="1400" dirty="0"/>
              <a:t>Manejo de dependencias, </a:t>
            </a:r>
            <a:r>
              <a:rPr lang="es-ES" sz="1400" dirty="0" err="1"/>
              <a:t>stalls</a:t>
            </a:r>
            <a:r>
              <a:rPr lang="es-ES" sz="1400" dirty="0"/>
              <a:t>, </a:t>
            </a:r>
            <a:r>
              <a:rPr lang="es-ES" sz="1400" dirty="0" err="1"/>
              <a:t>forwarding</a:t>
            </a:r>
            <a:r>
              <a:rPr lang="es-ES" sz="1400" dirty="0"/>
              <a:t> y             </a:t>
            </a:r>
          </a:p>
          <a:p>
            <a:pPr marL="152400" indent="0">
              <a:buNone/>
            </a:pPr>
            <a:r>
              <a:rPr lang="es-ES" sz="1400" dirty="0"/>
              <a:t>         </a:t>
            </a:r>
            <a:r>
              <a:rPr lang="es-ES" sz="1400" dirty="0" err="1"/>
              <a:t>flushing</a:t>
            </a:r>
            <a:r>
              <a:rPr lang="es-ES" sz="1400" dirty="0"/>
              <a:t>.</a:t>
            </a:r>
          </a:p>
          <a:p>
            <a:pPr marL="152400" indent="0">
              <a:buNone/>
            </a:pPr>
            <a:endParaRPr lang="es-ES" sz="1400" dirty="0"/>
          </a:p>
          <a:p>
            <a:pPr>
              <a:buAutoNum type="arabicPeriod" startAt="3"/>
            </a:pPr>
            <a:r>
              <a:rPr lang="es-ES" sz="1400" dirty="0"/>
              <a:t>ISA con instrucciones aritméticas, de memoria y   </a:t>
            </a:r>
          </a:p>
          <a:p>
            <a:pPr marL="152400" indent="0">
              <a:buNone/>
            </a:pPr>
            <a:r>
              <a:rPr lang="es-ES" sz="1400" dirty="0"/>
              <a:t>        control de flujo.</a:t>
            </a:r>
          </a:p>
          <a:p>
            <a:pPr marL="152400" indent="0">
              <a:buNone/>
            </a:pPr>
            <a:endParaRPr lang="es-ES" sz="1400" dirty="0"/>
          </a:p>
          <a:p>
            <a:pPr marL="152400" indent="0">
              <a:buNone/>
            </a:pPr>
            <a:r>
              <a:rPr lang="es-ES" sz="1400" dirty="0"/>
              <a:t>5.     Métricas: ciclos, CPI, instrucciones     ejecutadas.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4072138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Simulación de Pipeline</a:t>
            </a:r>
            <a:endParaRPr dirty="0"/>
          </a:p>
        </p:txBody>
      </p:sp>
      <p:pic>
        <p:nvPicPr>
          <p:cNvPr id="1026" name="Picture 2" descr="Understanding CI/CD Pipelines in Software Development">
            <a:extLst>
              <a:ext uri="{FF2B5EF4-FFF2-40B4-BE49-F238E27FC236}">
                <a16:creationId xmlns:a16="http://schemas.microsoft.com/office/drawing/2014/main" id="{9A1C61D2-C51B-3693-5497-A01173CF1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021" y="1902960"/>
            <a:ext cx="4928507" cy="232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xfrm>
            <a:off x="720000" y="10586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400" dirty="0"/>
              <a:t>Pipeline - Resultados</a:t>
            </a:r>
            <a:endParaRPr sz="4400" dirty="0"/>
          </a:p>
        </p:txBody>
      </p:sp>
      <p:sp>
        <p:nvSpPr>
          <p:cNvPr id="1567" name="Google Shape;1567;p34"/>
          <p:cNvSpPr txBox="1">
            <a:spLocks noGrp="1"/>
          </p:cNvSpPr>
          <p:nvPr>
            <p:ph type="subTitle" idx="1"/>
          </p:nvPr>
        </p:nvSpPr>
        <p:spPr>
          <a:xfrm>
            <a:off x="3071250" y="1961215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Maneja</a:t>
            </a:r>
            <a:endParaRPr dirty="0"/>
          </a:p>
        </p:txBody>
      </p:sp>
      <p:sp>
        <p:nvSpPr>
          <p:cNvPr id="1569" name="Google Shape;1569;p34"/>
          <p:cNvSpPr txBox="1">
            <a:spLocks noGrp="1"/>
          </p:cNvSpPr>
          <p:nvPr>
            <p:ph type="subTitle" idx="3"/>
          </p:nvPr>
        </p:nvSpPr>
        <p:spPr>
          <a:xfrm>
            <a:off x="1351307" y="2552713"/>
            <a:ext cx="6257808" cy="1636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Instrucciones ejecutadas: ADD, SUB, MUL, LOAD, STORE, BEQ, JUMP.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CPI estimado: 2.0.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Mejora de rendimiento frente a ejecución secuencial.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35"/>
          <p:cNvSpPr txBox="1">
            <a:spLocks noGrp="1"/>
          </p:cNvSpPr>
          <p:nvPr>
            <p:ph type="subTitle" idx="1"/>
          </p:nvPr>
        </p:nvSpPr>
        <p:spPr>
          <a:xfrm>
            <a:off x="3403800" y="2473778"/>
            <a:ext cx="2336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/>
              <a:t>Funciona con</a:t>
            </a:r>
          </a:p>
        </p:txBody>
      </p:sp>
      <p:sp>
        <p:nvSpPr>
          <p:cNvPr id="1578" name="Google Shape;1578;p35"/>
          <p:cNvSpPr txBox="1">
            <a:spLocks noGrp="1"/>
          </p:cNvSpPr>
          <p:nvPr>
            <p:ph type="title"/>
          </p:nvPr>
        </p:nvSpPr>
        <p:spPr>
          <a:xfrm>
            <a:off x="720000" y="11090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Simulación de Memoria Caché</a:t>
            </a:r>
            <a:endParaRPr sz="40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29B3225-7831-F592-505F-76E9808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601" y="3429520"/>
            <a:ext cx="5642897" cy="1099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39"/>
          <p:cNvSpPr txBox="1">
            <a:spLocks noGrp="1"/>
          </p:cNvSpPr>
          <p:nvPr>
            <p:ph type="title"/>
          </p:nvPr>
        </p:nvSpPr>
        <p:spPr>
          <a:xfrm>
            <a:off x="2159550" y="1527013"/>
            <a:ext cx="4824900" cy="117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400" dirty="0"/>
              <a:t>Caché - Resultados</a:t>
            </a:r>
            <a:endParaRPr sz="5400" dirty="0"/>
          </a:p>
        </p:txBody>
      </p:sp>
      <p:sp>
        <p:nvSpPr>
          <p:cNvPr id="1627" name="Google Shape;1627;p39"/>
          <p:cNvSpPr txBox="1">
            <a:spLocks noGrp="1"/>
          </p:cNvSpPr>
          <p:nvPr>
            <p:ph type="subTitle" idx="1"/>
          </p:nvPr>
        </p:nvSpPr>
        <p:spPr>
          <a:xfrm>
            <a:off x="2340172" y="3130235"/>
            <a:ext cx="48249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Secuencial (32): 75% aciertos en ambos mapeos.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Localidad espacial: ~60% aciertos.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Acceso aleatorio (100): 5% aciertos en ambos.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28" name="Google Shape;1628;p39"/>
          <p:cNvCxnSpPr/>
          <p:nvPr/>
        </p:nvCxnSpPr>
        <p:spPr>
          <a:xfrm>
            <a:off x="2859300" y="2845969"/>
            <a:ext cx="34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6"/>
          <p:cNvSpPr txBox="1">
            <a:spLocks noGrp="1"/>
          </p:cNvSpPr>
          <p:nvPr>
            <p:ph type="subTitle" idx="2"/>
          </p:nvPr>
        </p:nvSpPr>
        <p:spPr>
          <a:xfrm>
            <a:off x="2521275" y="2056558"/>
            <a:ext cx="4101450" cy="12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r>
              <a:rPr lang="es-ES" dirty="0"/>
              <a:t>       </a:t>
            </a:r>
            <a:r>
              <a:rPr lang="es-ES" sz="1400" dirty="0"/>
              <a:t>  </a:t>
            </a:r>
            <a:endParaRPr kumimoji="0" lang="es-E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Modos: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polling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 e interrupciones.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Simulación de sensor de temperatura.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Lecturas: 3 (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polling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), 6 (interrupciones).</a:t>
            </a:r>
          </a:p>
          <a:p>
            <a:pPr marL="152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tabLst/>
              <a:defRPr/>
            </a:pP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"/>
              <a:sym typeface="Saira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Saira"/>
              <a:buChar char="●"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Promedio temperatura: 25.86°C vs. 26.46°C</a:t>
            </a:r>
            <a:r>
              <a:rPr kumimoji="0" lang="es-E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"/>
                <a:sym typeface="Saira"/>
              </a:rPr>
              <a:t>.</a:t>
            </a:r>
          </a:p>
          <a:p>
            <a:endParaRPr lang="es-ES" dirty="0"/>
          </a:p>
        </p:txBody>
      </p:sp>
      <p:sp>
        <p:nvSpPr>
          <p:cNvPr id="1589" name="Google Shape;1589;p36"/>
          <p:cNvSpPr txBox="1">
            <a:spLocks noGrp="1"/>
          </p:cNvSpPr>
          <p:nvPr>
            <p:ph type="title"/>
          </p:nvPr>
        </p:nvSpPr>
        <p:spPr>
          <a:xfrm>
            <a:off x="720000" y="670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Simulación de Entrada/Salida</a:t>
            </a: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0"/>
          <p:cNvSpPr txBox="1">
            <a:spLocks noGrp="1"/>
          </p:cNvSpPr>
          <p:nvPr>
            <p:ph type="title"/>
          </p:nvPr>
        </p:nvSpPr>
        <p:spPr>
          <a:xfrm>
            <a:off x="720000" y="9675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dirty="0"/>
              <a:t>Comparación de Resultados</a:t>
            </a:r>
            <a:endParaRPr sz="4000" dirty="0"/>
          </a:p>
        </p:txBody>
      </p:sp>
      <p:sp>
        <p:nvSpPr>
          <p:cNvPr id="1860" name="Google Shape;1860;p50"/>
          <p:cNvSpPr txBox="1">
            <a:spLocks noGrp="1"/>
          </p:cNvSpPr>
          <p:nvPr>
            <p:ph type="subTitle" idx="1"/>
          </p:nvPr>
        </p:nvSpPr>
        <p:spPr>
          <a:xfrm>
            <a:off x="720000" y="2203216"/>
            <a:ext cx="7704000" cy="1258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CO" sz="1400" dirty="0"/>
              <a:t>Pipeline - CPI: 2.0</a:t>
            </a:r>
          </a:p>
          <a:p>
            <a:pPr marL="152400" indent="0">
              <a:buNone/>
            </a:pPr>
            <a:endParaRPr lang="es-CO" sz="1400" dirty="0"/>
          </a:p>
          <a:p>
            <a:r>
              <a:rPr lang="es-CO" sz="1400" dirty="0"/>
              <a:t>Memoria Caché - Tasa de Aciertos: 75%</a:t>
            </a:r>
          </a:p>
          <a:p>
            <a:pPr marL="152400" indent="0">
              <a:buNone/>
            </a:pPr>
            <a:endParaRPr lang="es-CO" sz="1400" dirty="0"/>
          </a:p>
          <a:p>
            <a:r>
              <a:rPr lang="es-CO" sz="1400" dirty="0"/>
              <a:t>Interfaz E/S - Tiempo de Respuesta: 2 ms (interrupciones)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Presentación en pantalla (16:9)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Aldrich</vt:lpstr>
      <vt:lpstr>Saira</vt:lpstr>
      <vt:lpstr>Arial</vt:lpstr>
      <vt:lpstr>Nunito Light</vt:lpstr>
      <vt:lpstr>Bebas Neue</vt:lpstr>
      <vt:lpstr>Open Sans</vt:lpstr>
      <vt:lpstr>Information Technology Project Proposal by Slidesgo</vt:lpstr>
      <vt:lpstr>Presentación de PowerPoint</vt:lpstr>
      <vt:lpstr>Motivación</vt:lpstr>
      <vt:lpstr>Estructura del Proyecto</vt:lpstr>
      <vt:lpstr>Simulación de Pipeline</vt:lpstr>
      <vt:lpstr>Pipeline - Resultados</vt:lpstr>
      <vt:lpstr>Simulación de Memoria Caché</vt:lpstr>
      <vt:lpstr>Caché - Resultados</vt:lpstr>
      <vt:lpstr>Simulación de Entrada/Salida</vt:lpstr>
      <vt:lpstr>Comparación de Resultados</vt:lpstr>
      <vt:lpstr>Lecciones Aprendidas</vt:lpstr>
      <vt:lpstr>Conclusión</vt:lpstr>
      <vt:lpstr>Presentación de PowerPoint</vt:lpstr>
      <vt:lpstr>Contents of this template</vt:lpstr>
      <vt:lpstr>Project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Camilo Barrera Torres</dc:creator>
  <cp:lastModifiedBy>jcbt2606@gmail.com</cp:lastModifiedBy>
  <cp:revision>1</cp:revision>
  <dcterms:modified xsi:type="dcterms:W3CDTF">2025-05-27T01:42:56Z</dcterms:modified>
</cp:coreProperties>
</file>