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2" d="100"/>
          <a:sy n="112" d="100"/>
        </p:scale>
        <p:origin x="-48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ani\Desktop\SRI%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[SRI EXCEL.xlsx]Sheet1!PivotTable1</c:name>
    <c:fmtId val="29"/>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c:v>
                </c:pt>
                <c:pt idx="1">
                  <c:v>2</c:v>
                </c:pt>
                <c:pt idx="4">
                  <c:v>1</c:v>
                </c:pt>
                <c:pt idx="5">
                  <c:v>2</c:v>
                </c:pt>
                <c:pt idx="6">
                  <c:v>2</c:v>
                </c:pt>
                <c:pt idx="7">
                  <c:v>1</c:v>
                </c:pt>
                <c:pt idx="9">
                  <c:v>3</c:v>
                </c:pt>
              </c:numCache>
            </c:numRef>
          </c:val>
          <c:extLst>
            <c:ext xmlns:c16="http://schemas.microsoft.com/office/drawing/2014/chart" uri="{C3380CC4-5D6E-409C-BE32-E72D297353CC}">
              <c16:uniqueId val="{00000000-434C-4EB6-A8FA-E9F6E54816B9}"/>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c:v>
                </c:pt>
                <c:pt idx="1">
                  <c:v>3</c:v>
                </c:pt>
                <c:pt idx="2">
                  <c:v>2</c:v>
                </c:pt>
                <c:pt idx="3">
                  <c:v>2</c:v>
                </c:pt>
                <c:pt idx="4">
                  <c:v>1</c:v>
                </c:pt>
                <c:pt idx="5">
                  <c:v>1</c:v>
                </c:pt>
                <c:pt idx="6">
                  <c:v>4</c:v>
                </c:pt>
                <c:pt idx="8">
                  <c:v>2</c:v>
                </c:pt>
                <c:pt idx="9">
                  <c:v>2</c:v>
                </c:pt>
              </c:numCache>
            </c:numRef>
          </c:val>
          <c:extLst>
            <c:ext xmlns:c16="http://schemas.microsoft.com/office/drawing/2014/chart" uri="{C3380CC4-5D6E-409C-BE32-E72D297353CC}">
              <c16:uniqueId val="{00000001-434C-4EB6-A8FA-E9F6E54816B9}"/>
            </c:ext>
          </c:extLst>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1">
                  <c:v>2</c:v>
                </c:pt>
                <c:pt idx="2">
                  <c:v>2</c:v>
                </c:pt>
                <c:pt idx="3">
                  <c:v>2</c:v>
                </c:pt>
                <c:pt idx="4">
                  <c:v>3</c:v>
                </c:pt>
                <c:pt idx="5">
                  <c:v>2</c:v>
                </c:pt>
                <c:pt idx="7">
                  <c:v>2</c:v>
                </c:pt>
                <c:pt idx="8">
                  <c:v>2</c:v>
                </c:pt>
                <c:pt idx="9">
                  <c:v>2</c:v>
                </c:pt>
              </c:numCache>
            </c:numRef>
          </c:val>
          <c:extLst>
            <c:ext xmlns:c16="http://schemas.microsoft.com/office/drawing/2014/chart" uri="{C3380CC4-5D6E-409C-BE32-E72D297353CC}">
              <c16:uniqueId val="{00000002-434C-4EB6-A8FA-E9F6E54816B9}"/>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2">
                  <c:v>1</c:v>
                </c:pt>
                <c:pt idx="6">
                  <c:v>1</c:v>
                </c:pt>
                <c:pt idx="7">
                  <c:v>1</c:v>
                </c:pt>
              </c:numCache>
            </c:numRef>
          </c:val>
          <c:extLst>
            <c:ext xmlns:c16="http://schemas.microsoft.com/office/drawing/2014/chart" uri="{C3380CC4-5D6E-409C-BE32-E72D297353CC}">
              <c16:uniqueId val="{00000003-434C-4EB6-A8FA-E9F6E54816B9}"/>
            </c:ext>
          </c:extLst>
        </c:ser>
        <c:ser>
          <c:idx val="4"/>
          <c:order val="4"/>
          <c:tx>
            <c:strRef>
              <c:f>Sheet1!$F$3:$F$4</c:f>
              <c:strCache>
                <c:ptCount val="1"/>
                <c:pt idx="0">
                  <c:v>(blank)</c:v>
                </c:pt>
              </c:strCache>
            </c:strRef>
          </c:tx>
          <c:spPr>
            <a:solidFill>
              <a:schemeClr val="accent5"/>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296</c:v>
                </c:pt>
                <c:pt idx="1">
                  <c:v>293</c:v>
                </c:pt>
                <c:pt idx="2">
                  <c:v>297</c:v>
                </c:pt>
                <c:pt idx="3">
                  <c:v>292</c:v>
                </c:pt>
                <c:pt idx="4">
                  <c:v>299</c:v>
                </c:pt>
                <c:pt idx="5">
                  <c:v>296</c:v>
                </c:pt>
                <c:pt idx="6">
                  <c:v>292</c:v>
                </c:pt>
                <c:pt idx="7">
                  <c:v>300</c:v>
                </c:pt>
                <c:pt idx="8">
                  <c:v>293</c:v>
                </c:pt>
                <c:pt idx="9">
                  <c:v>287</c:v>
                </c:pt>
              </c:numCache>
            </c:numRef>
          </c:val>
          <c:extLst>
            <c:ext xmlns:c16="http://schemas.microsoft.com/office/drawing/2014/chart" uri="{C3380CC4-5D6E-409C-BE32-E72D297353CC}">
              <c16:uniqueId val="{00000004-434C-4EB6-A8FA-E9F6E54816B9}"/>
            </c:ext>
          </c:extLst>
        </c:ser>
        <c:dLbls>
          <c:showLegendKey val="0"/>
          <c:showVal val="0"/>
          <c:showCatName val="0"/>
          <c:showSerName val="0"/>
          <c:showPercent val="0"/>
          <c:showBubbleSize val="0"/>
        </c:dLbls>
        <c:gapWidth val="150"/>
        <c:shape val="box"/>
        <c:axId val="2074127280"/>
        <c:axId val="2074127760"/>
        <c:axId val="0"/>
      </c:bar3DChart>
      <c:catAx>
        <c:axId val="20741272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127760"/>
        <c:crosses val="autoZero"/>
        <c:auto val="1"/>
        <c:lblAlgn val="ctr"/>
        <c:lblOffset val="100"/>
        <c:noMultiLvlLbl val="0"/>
      </c:catAx>
      <c:valAx>
        <c:axId val="2074127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12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hyperlink" Target="https://www.pngall.com/office-management-png/download/12532" TargetMode="External"/><Relationship Id="rId12" Type="http://schemas.openxmlformats.org/officeDocument/2006/relationships/hyperlink" Target="https://freepngimg.com/png/29385-analyst"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hyperlink" Target="https://svgsilh.com/image/1181572.html" TargetMode="External"/><Relationship Id="rId10" Type="http://schemas.openxmlformats.org/officeDocument/2006/relationships/hyperlink" Target="https://svgsilh.com/image/1293129.html" TargetMode="External"/><Relationship Id="rId4" Type="http://schemas.openxmlformats.org/officeDocument/2006/relationships/image" Target="../media/image9.sv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NAME:JERLIN ASHA. J</a:t>
            </a:r>
          </a:p>
          <a:p>
            <a:r>
              <a:rPr lang="en-US" sz="2400" dirty="0"/>
              <a:t>REGISTER NO</a:t>
            </a:r>
            <a:r>
              <a:rPr lang="en-US" sz="2400"/>
              <a:t>:312218049</a:t>
            </a:r>
            <a:endParaRPr lang="en-US" sz="2400" dirty="0"/>
          </a:p>
          <a:p>
            <a:r>
              <a:rPr lang="en-US" sz="2400" dirty="0"/>
              <a:t>NAAN MUDHALVAN ID:973227A1B86CA339D3B4E1F31F35A7CF</a:t>
            </a:r>
          </a:p>
          <a:p>
            <a:r>
              <a:rPr lang="en-US" sz="2400" dirty="0"/>
              <a:t>DEPARTMENT:B.COM GENERAL</a:t>
            </a:r>
          </a:p>
          <a:p>
            <a:r>
              <a:rPr lang="en-US" sz="2400" dirty="0"/>
              <a:t>COLLEGE:ST.ANNE’S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46BE8C5-DAA3-B00E-8633-92CA8E7CACF9}"/>
              </a:ext>
            </a:extLst>
          </p:cNvPr>
          <p:cNvSpPr txBox="1"/>
          <p:nvPr/>
        </p:nvSpPr>
        <p:spPr>
          <a:xfrm>
            <a:off x="190500" y="1269147"/>
            <a:ext cx="11810999" cy="4770537"/>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COLLECTION</a:t>
            </a:r>
            <a:r>
              <a:rPr lang="en-US" sz="2000" dirty="0">
                <a:latin typeface="Arial" panose="020B0604020202020204" pitchFamily="34" charset="0"/>
                <a:cs typeface="Arial" panose="020B0604020202020204" pitchFamily="34" charset="0"/>
              </a:rPr>
              <a:t>:</a:t>
            </a:r>
          </a:p>
          <a:p>
            <a:pPr marL="342900" indent="-342900">
              <a:buFont typeface="Courier New" panose="02070309020205020404" pitchFamily="49" charset="0"/>
              <a:buChar char="o"/>
            </a:pPr>
            <a:r>
              <a:rPr lang="en-US" sz="2000" dirty="0"/>
              <a:t>Gather all relevant data related to employees. Common fields include employee ID, name, business unit, employee status, employee type, employees classification type,   current employee rating, and more.</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CLEANING</a:t>
            </a:r>
            <a:r>
              <a:rPr lang="en-US"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a:t>Handle Missing Values</a:t>
            </a:r>
            <a:r>
              <a:rPr lang="en-US" dirty="0"/>
              <a:t>:</a:t>
            </a:r>
          </a:p>
          <a:p>
            <a:pPr marL="742950" lvl="1" indent="-285750">
              <a:buFont typeface="Arial" panose="020B0604020202020204" pitchFamily="34" charset="0"/>
              <a:buChar char="•"/>
            </a:pPr>
            <a:r>
              <a:rPr lang="en-US" dirty="0"/>
              <a:t>Identify missing values in each column using conditional formatting.</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PERFORMANCE LEVEL:</a:t>
            </a:r>
          </a:p>
          <a:p>
            <a:pPr marL="800100" lvl="1" indent="-342900">
              <a:buFont typeface="Arial" panose="020B0604020202020204" pitchFamily="34" charset="0"/>
              <a:buChar char="•"/>
            </a:pPr>
            <a:r>
              <a:rPr lang="en-US" dirty="0">
                <a:cs typeface="Arial" panose="020B0604020202020204" pitchFamily="34" charset="0"/>
              </a:rPr>
              <a:t>Creating the new column called performance level by using the formula </a:t>
            </a:r>
            <a:r>
              <a:rPr lang="en-US" sz="1800" dirty="0"/>
              <a:t>IFS(Z8&gt;=5,"VERY HIGH",Z8&gt;=4,“HIGH",Z8&gt;=3,"MED ",TRUE,"LOW”)</a:t>
            </a:r>
            <a:endParaRPr lang="en-US" dirty="0">
              <a:cs typeface="Arial" panose="020B0604020202020204" pitchFamily="34" charset="0"/>
            </a:endParaRPr>
          </a:p>
          <a:p>
            <a:pPr marL="742950" lvl="1" indent="-285750">
              <a:buFont typeface="Arial" panose="020B0604020202020204" pitchFamily="34" charset="0"/>
              <a:buChar char="•"/>
            </a:pPr>
            <a:r>
              <a:rPr lang="en-US" dirty="0">
                <a:cs typeface="Arial" panose="020B0604020202020204" pitchFamily="34" charset="0"/>
              </a:rPr>
              <a:t>It shoes that how his formula is used to </a:t>
            </a:r>
            <a:r>
              <a:rPr lang="en-US" dirty="0" err="1">
                <a:cs typeface="Arial" panose="020B0604020202020204" pitchFamily="34" charset="0"/>
              </a:rPr>
              <a:t>categorised</a:t>
            </a:r>
            <a:r>
              <a:rPr lang="en-US" dirty="0">
                <a:cs typeface="Arial" panose="020B0604020202020204" pitchFamily="34" charset="0"/>
              </a:rPr>
              <a:t> the employees based on their ratings like very high, high , low.</a:t>
            </a:r>
          </a:p>
          <a:p>
            <a:pPr marL="742950" lvl="1" indent="-285750">
              <a:buFont typeface="Arial" panose="020B0604020202020204" pitchFamily="34" charset="0"/>
              <a:buChar char="•"/>
            </a:pPr>
            <a:endParaRPr lang="en-US" dirty="0">
              <a:cs typeface="Arial" panose="020B0604020202020204" pitchFamily="34" charset="0"/>
            </a:endParaRPr>
          </a:p>
          <a:p>
            <a:r>
              <a:rPr lang="en-US" sz="2000" b="1" dirty="0">
                <a:latin typeface="Arial" panose="020B0604020202020204" pitchFamily="34" charset="0"/>
                <a:cs typeface="Arial" panose="020B0604020202020204" pitchFamily="34" charset="0"/>
              </a:rPr>
              <a:t>SUMMARY</a:t>
            </a:r>
            <a:r>
              <a:rPr lang="en-US" sz="2000" b="1" dirty="0">
                <a:latin typeface="+mj-lt"/>
                <a:cs typeface="Arial" panose="020B0604020202020204" pitchFamily="34" charset="0"/>
              </a:rPr>
              <a:t>:</a:t>
            </a:r>
          </a:p>
          <a:p>
            <a:pPr marL="342900" indent="-342900">
              <a:buFont typeface="Arial" panose="020B0604020202020204" pitchFamily="34" charset="0"/>
              <a:buChar char="•"/>
            </a:pPr>
            <a:r>
              <a:rPr lang="en-US" b="1" dirty="0">
                <a:latin typeface="+mj-lt"/>
                <a:cs typeface="Arial" panose="020B0604020202020204" pitchFamily="34" charset="0"/>
              </a:rPr>
              <a:t>Pivot Table:</a:t>
            </a:r>
          </a:p>
          <a:p>
            <a:pPr marL="800100" lvl="1" indent="-342900">
              <a:buFont typeface="Arial" panose="020B0604020202020204" pitchFamily="34" charset="0"/>
              <a:buChar char="•"/>
            </a:pPr>
            <a:r>
              <a:rPr lang="en-US" dirty="0">
                <a:latin typeface="+mj-lt"/>
                <a:cs typeface="Arial" panose="020B0604020202020204" pitchFamily="34" charset="0"/>
              </a:rPr>
              <a:t>In the pivot table it should work in the new worksheet.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DE55E5-929F-A27A-9CEC-B20DB7BCD56A}"/>
              </a:ext>
            </a:extLst>
          </p:cNvPr>
          <p:cNvSpPr>
            <a:spLocks noGrp="1"/>
          </p:cNvSpPr>
          <p:nvPr>
            <p:ph type="body" idx="1"/>
          </p:nvPr>
        </p:nvSpPr>
        <p:spPr>
          <a:xfrm>
            <a:off x="457200" y="914400"/>
            <a:ext cx="11125200" cy="2862322"/>
          </a:xfrm>
        </p:spPr>
        <p:txBody>
          <a:bodyPr/>
          <a:lstStyle/>
          <a:p>
            <a:pPr lvl="1">
              <a:buFont typeface="Arial" panose="020B0604020202020204" pitchFamily="34" charset="0"/>
              <a:buChar char="•"/>
            </a:pPr>
            <a:r>
              <a:rPr lang="en-US" sz="1800" dirty="0"/>
              <a:t>Remove </a:t>
            </a:r>
            <a:r>
              <a:rPr lang="en-US" sz="1800" dirty="0">
                <a:latin typeface="Aptos" panose="020B0004020202020204" pitchFamily="34" charset="0"/>
              </a:rPr>
              <a:t>the</a:t>
            </a:r>
            <a:r>
              <a:rPr lang="en-US" sz="1800" dirty="0"/>
              <a:t> blank values.</a:t>
            </a:r>
          </a:p>
          <a:p>
            <a:pPr lvl="1">
              <a:buFont typeface="Arial" panose="020B0604020202020204" pitchFamily="34" charset="0"/>
              <a:buChar char="•"/>
            </a:pPr>
            <a:endParaRPr lang="en-US" sz="1800" dirty="0"/>
          </a:p>
          <a:p>
            <a:r>
              <a:rPr lang="en-US" sz="2000" b="1" dirty="0">
                <a:latin typeface="Arial" panose="020B0604020202020204" pitchFamily="34" charset="0"/>
                <a:cs typeface="Arial" panose="020B0604020202020204" pitchFamily="34" charset="0"/>
              </a:rPr>
              <a:t>VISUALISATION:</a:t>
            </a:r>
          </a:p>
          <a:p>
            <a:pPr lvl="1"/>
            <a:r>
              <a:rPr lang="en-US" sz="1800" b="1" dirty="0">
                <a:latin typeface="Arial" panose="020B0604020202020204" pitchFamily="34" charset="0"/>
                <a:cs typeface="Arial" panose="020B0604020202020204" pitchFamily="34" charset="0"/>
              </a:rPr>
              <a:t>Graphical Representation:</a:t>
            </a:r>
          </a:p>
          <a:p>
            <a:pPr lvl="2"/>
            <a:r>
              <a:rPr lang="en-US" sz="1800" dirty="0">
                <a:latin typeface="Arial" panose="020B0604020202020204" pitchFamily="34" charset="0"/>
                <a:cs typeface="Arial" panose="020B0604020202020204" pitchFamily="34" charset="0"/>
              </a:rPr>
              <a:t>Make a graph based on the table which we have created. </a:t>
            </a:r>
          </a:p>
          <a:p>
            <a:pPr lvl="2"/>
            <a:r>
              <a:rPr lang="en-US" sz="1800" dirty="0">
                <a:latin typeface="Arial" panose="020B0604020202020204" pitchFamily="34" charset="0"/>
                <a:cs typeface="Arial" panose="020B0604020202020204" pitchFamily="34" charset="0"/>
              </a:rPr>
              <a:t>There is the feature of recommended graph</a:t>
            </a:r>
          </a:p>
          <a:p>
            <a:pPr lvl="2"/>
            <a:endParaRPr lang="en-US" sz="1800" dirty="0">
              <a:latin typeface="Arial" panose="020B0604020202020204" pitchFamily="34" charset="0"/>
              <a:cs typeface="Arial" panose="020B0604020202020204" pitchFamily="34" charset="0"/>
            </a:endParaRPr>
          </a:p>
          <a:p>
            <a:pPr lvl="1"/>
            <a:r>
              <a:rPr lang="en-US" sz="2200" b="1" dirty="0">
                <a:latin typeface="Arial" panose="020B0604020202020204" pitchFamily="34" charset="0"/>
                <a:cs typeface="Arial" panose="020B0604020202020204" pitchFamily="34" charset="0"/>
              </a:rPr>
              <a:t>Filter:</a:t>
            </a:r>
          </a:p>
          <a:p>
            <a:pPr lvl="2"/>
            <a:r>
              <a:rPr lang="en-US" sz="1800" dirty="0">
                <a:cs typeface="Arial" panose="020B0604020202020204" pitchFamily="34" charset="0"/>
              </a:rPr>
              <a:t>We can also filter the graph like male, female etc.</a:t>
            </a:r>
          </a:p>
          <a:p>
            <a:pPr lvl="2"/>
            <a:r>
              <a:rPr lang="en-US" sz="1800" dirty="0">
                <a:cs typeface="Arial" panose="020B0604020202020204" pitchFamily="34" charset="0"/>
              </a:rPr>
              <a:t>We also filter the analysis by our choose</a:t>
            </a:r>
            <a:endParaRPr lang="en-US" sz="1800" dirty="0"/>
          </a:p>
        </p:txBody>
      </p:sp>
    </p:spTree>
    <p:extLst>
      <p:ext uri="{BB962C8B-B14F-4D97-AF65-F5344CB8AC3E}">
        <p14:creationId xmlns:p14="http://schemas.microsoft.com/office/powerpoint/2010/main" val="351930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AA1CC48-B802-F3E1-5B2C-032CD949603C}"/>
              </a:ext>
            </a:extLst>
          </p:cNvPr>
          <p:cNvGraphicFramePr>
            <a:graphicFrameLocks/>
          </p:cNvGraphicFramePr>
          <p:nvPr>
            <p:extLst>
              <p:ext uri="{D42A27DB-BD31-4B8C-83A1-F6EECF244321}">
                <p14:modId xmlns:p14="http://schemas.microsoft.com/office/powerpoint/2010/main" val="2580806440"/>
              </p:ext>
            </p:extLst>
          </p:nvPr>
        </p:nvGraphicFramePr>
        <p:xfrm>
          <a:off x="2590800" y="1863089"/>
          <a:ext cx="5825490" cy="34994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0020DD-A8E9-C781-2035-A85127CE8779}"/>
              </a:ext>
            </a:extLst>
          </p:cNvPr>
          <p:cNvSpPr txBox="1"/>
          <p:nvPr/>
        </p:nvSpPr>
        <p:spPr>
          <a:xfrm>
            <a:off x="304800" y="1866410"/>
            <a:ext cx="10515599" cy="2031325"/>
          </a:xfrm>
          <a:prstGeom prst="rect">
            <a:avLst/>
          </a:prstGeom>
          <a:noFill/>
        </p:spPr>
        <p:txBody>
          <a:bodyPr wrap="square">
            <a:spAutoFit/>
          </a:bodyPr>
          <a:lstStyle/>
          <a:p>
            <a:pPr marL="285750" indent="-285750">
              <a:buFont typeface="Wingdings" panose="05000000000000000000" pitchFamily="2" charset="2"/>
              <a:buChar char="v"/>
            </a:pPr>
            <a:r>
              <a:rPr lang="en-US" sz="18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1800" dirty="0"/>
              <a:t>The conclusion can also include plans for the employee’s future development.</a:t>
            </a:r>
          </a:p>
          <a:p>
            <a:pPr marL="285750" indent="-285750">
              <a:buFont typeface="Wingdings" panose="05000000000000000000" pitchFamily="2" charset="2"/>
              <a:buChar char="v"/>
            </a:pPr>
            <a:r>
              <a:rPr lang="en-US" sz="1800" dirty="0">
                <a:latin typeface="Google Sans"/>
              </a:rPr>
              <a:t>E</a:t>
            </a:r>
            <a:r>
              <a:rPr lang="en-US" sz="1800" b="0" i="0" dirty="0">
                <a:effectLst/>
                <a:latin typeface="Google Sans"/>
              </a:rPr>
              <a:t>mployee performance management is an essential part of any successful organization.  It provides the necessary feedback to develop employees, encourage growth, and align goals </a:t>
            </a:r>
            <a:r>
              <a:rPr lang="en-US" sz="1800" b="0" i="0" dirty="0" err="1">
                <a:effectLst/>
                <a:latin typeface="Google Sans"/>
              </a:rPr>
              <a:t>goals</a:t>
            </a:r>
            <a:r>
              <a:rPr lang="en-US" sz="1800" b="0" i="0" dirty="0">
                <a:effectLst/>
                <a:latin typeface="Google Sans"/>
              </a:rPr>
              <a:t> with company objectives.</a:t>
            </a:r>
          </a:p>
          <a:p>
            <a:pPr marL="285750" indent="-285750">
              <a:buFont typeface="Wingdings" panose="05000000000000000000" pitchFamily="2" charset="2"/>
              <a:buChar char="v"/>
            </a:pPr>
            <a:r>
              <a:rPr lang="en-US" sz="1800" b="0" i="0" dirty="0">
                <a:effectLst/>
                <a:latin typeface="Google Sans"/>
              </a:rPr>
              <a:t> It is used as the basis for a salary increase, promotion or termination of an employee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280A81D-8B8B-DD35-55BE-516AD3EFD318}"/>
              </a:ext>
            </a:extLst>
          </p:cNvPr>
          <p:cNvSpPr txBox="1"/>
          <p:nvPr/>
        </p:nvSpPr>
        <p:spPr>
          <a:xfrm>
            <a:off x="679417" y="2333535"/>
            <a:ext cx="8005713" cy="1938992"/>
          </a:xfrm>
          <a:prstGeom prst="rect">
            <a:avLst/>
          </a:prstGeom>
          <a:noFill/>
        </p:spPr>
        <p:txBody>
          <a:bodyPr wrap="square">
            <a:spAutoFit/>
          </a:bodyPr>
          <a:lstStyle/>
          <a:p>
            <a:r>
              <a:rPr lang="en-US" sz="24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230000C-039F-8AE2-D761-9CFFE47351CE}"/>
              </a:ext>
            </a:extLst>
          </p:cNvPr>
          <p:cNvSpPr txBox="1"/>
          <p:nvPr/>
        </p:nvSpPr>
        <p:spPr>
          <a:xfrm>
            <a:off x="381000" y="2019300"/>
            <a:ext cx="8767713" cy="4154984"/>
          </a:xfrm>
          <a:prstGeom prst="rect">
            <a:avLst/>
          </a:prstGeom>
          <a:noFill/>
        </p:spPr>
        <p:txBody>
          <a:bodyPr wrap="square">
            <a:spAutoFit/>
          </a:bodyPr>
          <a:lstStyle/>
          <a:p>
            <a:r>
              <a:rPr lang="en-US" sz="24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sz="2400" dirty="0"/>
          </a:p>
          <a:p>
            <a:endParaRPr lang="en-US" sz="24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395FBFB-6EF0-54C2-3000-8AF5C2DBEAD5}"/>
              </a:ext>
            </a:extLst>
          </p:cNvPr>
          <p:cNvSpPr txBox="1"/>
          <p:nvPr/>
        </p:nvSpPr>
        <p:spPr>
          <a:xfrm>
            <a:off x="304800" y="1672709"/>
            <a:ext cx="6099142" cy="369332"/>
          </a:xfrm>
          <a:prstGeom prst="rect">
            <a:avLst/>
          </a:prstGeom>
          <a:noFill/>
        </p:spPr>
        <p:txBody>
          <a:bodyPr wrap="square">
            <a:spAutoFit/>
          </a:bodyPr>
          <a:lstStyle/>
          <a:p>
            <a:pPr marL="342900" indent="-342900">
              <a:buAutoNum type="arabicPeriod"/>
            </a:pPr>
            <a:r>
              <a:rPr lang="en-US" dirty="0"/>
              <a:t>HR MANAGER</a:t>
            </a:r>
          </a:p>
        </p:txBody>
      </p:sp>
      <p:pic>
        <p:nvPicPr>
          <p:cNvPr id="11" name="Graphic 10">
            <a:extLst>
              <a:ext uri="{FF2B5EF4-FFF2-40B4-BE49-F238E27FC236}">
                <a16:creationId xmlns:a16="http://schemas.microsoft.com/office/drawing/2014/main" id="{4BA16346-542D-5636-6378-CE3878468678}"/>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2172526" y="1473725"/>
            <a:ext cx="2068445" cy="1981199"/>
          </a:xfrm>
          <a:prstGeom prst="rect">
            <a:avLst/>
          </a:prstGeom>
        </p:spPr>
      </p:pic>
      <p:sp>
        <p:nvSpPr>
          <p:cNvPr id="13" name="TextBox 12">
            <a:extLst>
              <a:ext uri="{FF2B5EF4-FFF2-40B4-BE49-F238E27FC236}">
                <a16:creationId xmlns:a16="http://schemas.microsoft.com/office/drawing/2014/main" id="{A780CE81-8C86-0F40-1FF3-3FE2C53BF12E}"/>
              </a:ext>
            </a:extLst>
          </p:cNvPr>
          <p:cNvSpPr txBox="1"/>
          <p:nvPr/>
        </p:nvSpPr>
        <p:spPr>
          <a:xfrm>
            <a:off x="157177" y="3484850"/>
            <a:ext cx="6099142" cy="646331"/>
          </a:xfrm>
          <a:prstGeom prst="rect">
            <a:avLst/>
          </a:prstGeom>
          <a:noFill/>
        </p:spPr>
        <p:txBody>
          <a:bodyPr wrap="square">
            <a:spAutoFit/>
          </a:bodyPr>
          <a:lstStyle/>
          <a:p>
            <a:r>
              <a:rPr lang="en-US" dirty="0"/>
              <a:t>2.     DEPARTMENT MANAGER</a:t>
            </a:r>
          </a:p>
          <a:p>
            <a:pPr marL="342900" indent="-342900">
              <a:buAutoNum type="arabicPeriod"/>
            </a:pPr>
            <a:endParaRPr lang="en-US" dirty="0"/>
          </a:p>
        </p:txBody>
      </p:sp>
      <p:pic>
        <p:nvPicPr>
          <p:cNvPr id="15" name="Picture 14">
            <a:extLst>
              <a:ext uri="{FF2B5EF4-FFF2-40B4-BE49-F238E27FC236}">
                <a16:creationId xmlns:a16="http://schemas.microsoft.com/office/drawing/2014/main" id="{BF714518-2792-FE35-1C68-AA9B25F5782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623377" y="4287715"/>
            <a:ext cx="2068445" cy="2149719"/>
          </a:xfrm>
          <a:prstGeom prst="rect">
            <a:avLst/>
          </a:prstGeom>
        </p:spPr>
      </p:pic>
      <p:sp>
        <p:nvSpPr>
          <p:cNvPr id="18" name="TextBox 17">
            <a:extLst>
              <a:ext uri="{FF2B5EF4-FFF2-40B4-BE49-F238E27FC236}">
                <a16:creationId xmlns:a16="http://schemas.microsoft.com/office/drawing/2014/main" id="{218CB960-AD76-3B51-2274-3A6349179EBD}"/>
              </a:ext>
            </a:extLst>
          </p:cNvPr>
          <p:cNvSpPr txBox="1"/>
          <p:nvPr/>
        </p:nvSpPr>
        <p:spPr>
          <a:xfrm>
            <a:off x="5788058" y="1326118"/>
            <a:ext cx="6099142" cy="369332"/>
          </a:xfrm>
          <a:prstGeom prst="rect">
            <a:avLst/>
          </a:prstGeom>
          <a:noFill/>
        </p:spPr>
        <p:txBody>
          <a:bodyPr wrap="square">
            <a:spAutoFit/>
          </a:bodyPr>
          <a:lstStyle/>
          <a:p>
            <a:r>
              <a:rPr lang="en-US" dirty="0"/>
              <a:t>3.EXECUTIVES</a:t>
            </a:r>
          </a:p>
        </p:txBody>
      </p:sp>
      <p:pic>
        <p:nvPicPr>
          <p:cNvPr id="20" name="Graphic 19">
            <a:extLst>
              <a:ext uri="{FF2B5EF4-FFF2-40B4-BE49-F238E27FC236}">
                <a16:creationId xmlns:a16="http://schemas.microsoft.com/office/drawing/2014/main" id="{F2E2C0B6-3672-7F48-84E1-02CA32DDAF7D}"/>
              </a:ext>
            </a:extLst>
          </p:cNvPr>
          <p:cNvPicPr>
            <a:picLocks noChangeAspect="1"/>
          </p:cNvPicPr>
          <p:nvPr/>
        </p:nvPicPr>
        <p:blipFill>
          <a:blip r:embed="rId8">
            <a:extLst>
              <a:ext uri="{96DAC541-7B7A-43D3-8B79-37D633B846F1}">
                <asvg:svgBlip xmlns:asvg="http://schemas.microsoft.com/office/drawing/2016/SVG/main" r:embed="rId9"/>
              </a:ext>
              <a:ext uri="{837473B0-CC2E-450A-ABE3-18F120FF3D39}">
                <a1611:picAttrSrcUrl xmlns:a1611="http://schemas.microsoft.com/office/drawing/2016/11/main" r:id="rId10"/>
              </a:ext>
            </a:extLst>
          </a:blip>
          <a:stretch>
            <a:fillRect/>
          </a:stretch>
        </p:blipFill>
        <p:spPr>
          <a:xfrm>
            <a:off x="6553200" y="1577011"/>
            <a:ext cx="2484870" cy="1774625"/>
          </a:xfrm>
          <a:prstGeom prst="rect">
            <a:avLst/>
          </a:prstGeom>
        </p:spPr>
      </p:pic>
      <p:sp>
        <p:nvSpPr>
          <p:cNvPr id="22" name="TextBox 21">
            <a:extLst>
              <a:ext uri="{FF2B5EF4-FFF2-40B4-BE49-F238E27FC236}">
                <a16:creationId xmlns:a16="http://schemas.microsoft.com/office/drawing/2014/main" id="{851645A0-3F08-C45B-39A0-0FDBBA09BF43}"/>
              </a:ext>
            </a:extLst>
          </p:cNvPr>
          <p:cNvSpPr txBox="1"/>
          <p:nvPr/>
        </p:nvSpPr>
        <p:spPr>
          <a:xfrm>
            <a:off x="5638800" y="3513799"/>
            <a:ext cx="6099142" cy="646331"/>
          </a:xfrm>
          <a:prstGeom prst="rect">
            <a:avLst/>
          </a:prstGeom>
          <a:noFill/>
        </p:spPr>
        <p:txBody>
          <a:bodyPr wrap="square">
            <a:spAutoFit/>
          </a:bodyPr>
          <a:lstStyle/>
          <a:p>
            <a:r>
              <a:rPr lang="en-US" dirty="0"/>
              <a:t>4. DATA ANALYST</a:t>
            </a:r>
          </a:p>
          <a:p>
            <a:endParaRPr lang="en-US" dirty="0"/>
          </a:p>
        </p:txBody>
      </p:sp>
      <p:pic>
        <p:nvPicPr>
          <p:cNvPr id="24" name="Picture 23">
            <a:extLst>
              <a:ext uri="{FF2B5EF4-FFF2-40B4-BE49-F238E27FC236}">
                <a16:creationId xmlns:a16="http://schemas.microsoft.com/office/drawing/2014/main" id="{A7FD2AC5-44EF-985B-EE9B-6A48F010D8D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6714143" y="3936073"/>
            <a:ext cx="2201881" cy="17746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12E1D73-92C7-EB3C-4390-BF54473C48A3}"/>
              </a:ext>
            </a:extLst>
          </p:cNvPr>
          <p:cNvSpPr txBox="1"/>
          <p:nvPr/>
        </p:nvSpPr>
        <p:spPr>
          <a:xfrm>
            <a:off x="3049571" y="2228047"/>
            <a:ext cx="6099142" cy="2600712"/>
          </a:xfrm>
          <a:prstGeom prst="rect">
            <a:avLst/>
          </a:prstGeom>
          <a:noFill/>
        </p:spPr>
        <p:txBody>
          <a:bodyPr wrap="square">
            <a:spAutoFit/>
          </a:bodyPr>
          <a:lstStyle/>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CONDITIONAL FORMATTING</a:t>
            </a:r>
            <a:r>
              <a:rPr lang="en-IN" sz="2000" b="1" i="0" u="none" strike="noStrike" kern="1200" baseline="0" dirty="0">
                <a:ln>
                  <a:noFill/>
                </a:ln>
                <a:effectLst/>
                <a:latin typeface="Arial" panose="020B0604020202020204" pitchFamily="34" charset="0"/>
              </a:rPr>
              <a:t>:</a:t>
            </a:r>
            <a:endParaRPr lang="en-US" sz="20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FILTER</a:t>
            </a:r>
            <a:r>
              <a:rPr lang="en-IN" sz="2000" b="1" i="0" u="none" strike="noStrike" kern="1200" baseline="0" dirty="0">
                <a:ln>
                  <a:noFill/>
                </a:ln>
                <a:effectLst/>
                <a:latin typeface="Arial" panose="020B0604020202020204" pitchFamily="34" charset="0"/>
              </a:rPr>
              <a:t>:</a:t>
            </a:r>
            <a:endParaRPr lang="en-IN" sz="2000"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FORMULA:</a:t>
            </a:r>
          </a:p>
          <a:p>
            <a:pPr marL="342900" marR="0" indent="-342900" rtl="0" eaLnBrk="1" fontAlgn="base" latinLnBrk="0" hangingPunct="1">
              <a:spcBef>
                <a:spcPts val="480"/>
              </a:spcBef>
              <a:spcAft>
                <a:spcPts val="0"/>
              </a:spcAft>
              <a:buAutoNum type="arabicPeriod"/>
            </a:pPr>
            <a:r>
              <a:rPr lang="en-US" sz="2000" b="1" dirty="0">
                <a:latin typeface="Segoe UI" panose="020B0502040204020203" pitchFamily="34" charset="0"/>
              </a:rPr>
              <a:t>PIVOT TABLE: </a:t>
            </a:r>
          </a:p>
          <a:p>
            <a:pPr marL="342900" marR="0" indent="-342900" rtl="0" eaLnBrk="1" fontAlgn="base" latinLnBrk="0" hangingPunct="1">
              <a:spcBef>
                <a:spcPts val="480"/>
              </a:spcBef>
              <a:spcAft>
                <a:spcPts val="0"/>
              </a:spcAft>
              <a:buAutoNum type="arabicPeriod"/>
            </a:pPr>
            <a:r>
              <a:rPr lang="en-US" sz="2000" b="1" i="0" u="none" strike="noStrike" dirty="0">
                <a:effectLst/>
                <a:latin typeface="Segoe UI" panose="020B0502040204020203" pitchFamily="34" charset="0"/>
              </a:rPr>
              <a:t>SLICER :</a:t>
            </a:r>
          </a:p>
          <a:p>
            <a:pPr marL="342900" marR="0" indent="-342900" rtl="0" eaLnBrk="1" fontAlgn="base" latinLnBrk="0" hangingPunct="1">
              <a:spcBef>
                <a:spcPts val="480"/>
              </a:spcBef>
              <a:spcAft>
                <a:spcPts val="0"/>
              </a:spcAft>
              <a:buAutoNum type="arabicPeriod"/>
            </a:pPr>
            <a:r>
              <a:rPr lang="en-US" sz="2000" b="1" dirty="0">
                <a:latin typeface="Segoe UI" panose="020B0502040204020203" pitchFamily="34" charset="0"/>
              </a:rPr>
              <a:t>GRAPH:</a:t>
            </a:r>
            <a:endParaRPr lang="en-IN" sz="20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B065BFA-009E-F109-F36F-CCA57A6A5A5E}"/>
              </a:ext>
            </a:extLst>
          </p:cNvPr>
          <p:cNvSpPr txBox="1"/>
          <p:nvPr/>
        </p:nvSpPr>
        <p:spPr>
          <a:xfrm>
            <a:off x="381000" y="1132636"/>
            <a:ext cx="11963400" cy="5509200"/>
          </a:xfrm>
          <a:prstGeom prst="rect">
            <a:avLst/>
          </a:prstGeom>
          <a:noFill/>
        </p:spPr>
        <p:txBody>
          <a:bodyPr wrap="square">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DCA9A62-0A58-2856-8985-77EA3194AF0D}"/>
              </a:ext>
            </a:extLst>
          </p:cNvPr>
          <p:cNvSpPr txBox="1"/>
          <p:nvPr/>
        </p:nvSpPr>
        <p:spPr>
          <a:xfrm>
            <a:off x="3049571" y="2081853"/>
            <a:ext cx="6099142" cy="2708434"/>
          </a:xfrm>
          <a:prstGeom prst="rect">
            <a:avLst/>
          </a:prstGeom>
          <a:noFill/>
        </p:spPr>
        <p:txBody>
          <a:bodyPr wrap="square">
            <a:spAutoFit/>
          </a:bodyPr>
          <a:lstStyle/>
          <a:p>
            <a:pPr marL="0" lvl="1" indent="0" fontAlgn="auto">
              <a:spcAft>
                <a:spcPts val="0"/>
              </a:spcAft>
              <a:buFont typeface="Arial" panose="020B0604020202020204" pitchFamily="34" charset="0"/>
              <a:buNone/>
            </a:pPr>
            <a:r>
              <a:rPr lang="en-US" sz="2400" b="1" dirty="0"/>
              <a:t>FORMULA:</a:t>
            </a:r>
          </a:p>
          <a:p>
            <a:pPr marL="0" lvl="1" indent="0" fontAlgn="auto">
              <a:spcAft>
                <a:spcPts val="0"/>
              </a:spcAft>
              <a:buFont typeface="Arial" panose="020B0604020202020204" pitchFamily="34" charset="0"/>
              <a:buNone/>
            </a:pPr>
            <a:endParaRPr lang="en-US" sz="2000" dirty="0"/>
          </a:p>
          <a:p>
            <a:pPr lvl="1" fontAlgn="auto">
              <a:spcAft>
                <a:spcPts val="0"/>
              </a:spcAft>
              <a:buFont typeface="Wingdings" panose="05000000000000000000" pitchFamily="2" charset="2"/>
              <a:buChar char="q"/>
            </a:pPr>
            <a:r>
              <a:rPr lang="en-US" sz="1800" dirty="0"/>
              <a:t>Performance level =IFS(Z8&gt;=5,"VERY HIGH",Z8&gt;=4,“HIGH",Z8&gt;=3,"MED",TRUE,"LOW")</a:t>
            </a:r>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scores as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704</Words>
  <Application>Microsoft Office PowerPoint</Application>
  <PresentationFormat>Widescreen</PresentationFormat>
  <Paragraphs>104</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vt:lpstr>
      <vt:lpstr>Arial</vt:lpstr>
      <vt:lpstr>Calibri</vt:lpstr>
      <vt:lpstr>Courier New</vt:lpstr>
      <vt:lpstr>Google Sans</vt:lpstr>
      <vt:lpstr>Roboto</vt:lpstr>
      <vt:lpstr>Segoe UI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pvsoundrapandian@gmail.com</cp:lastModifiedBy>
  <cp:revision>16</cp:revision>
  <dcterms:created xsi:type="dcterms:W3CDTF">2024-03-29T15:07:22Z</dcterms:created>
  <dcterms:modified xsi:type="dcterms:W3CDTF">2024-08-31T05:30:35Z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