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ance%20D\Desktop\Superstore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errance%20D\Desktop\Superstor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Data.xlsx]Product Sales &amp; discount!PivotTable2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'Product Sales &amp; discount'!$B$5</c:f>
              <c:strCache>
                <c:ptCount val="1"/>
                <c:pt idx="0">
                  <c:v>Sum of Adjusted Sales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multiLvlStrRef>
              <c:f>'Product Sales &amp; discount'!$A$6:$A$26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'Product Sales &amp; discount'!$B$6:$B$26</c:f>
              <c:numCache>
                <c:formatCode>General</c:formatCode>
                <c:ptCount val="17"/>
                <c:pt idx="0">
                  <c:v>94079.405259000006</c:v>
                </c:pt>
                <c:pt idx="1">
                  <c:v>278634.30290000001</c:v>
                </c:pt>
                <c:pt idx="2">
                  <c:v>82996.211200000107</c:v>
                </c:pt>
                <c:pt idx="3">
                  <c:v>162773.33489999999</c:v>
                </c:pt>
                <c:pt idx="4">
                  <c:v>100041.8613</c:v>
                </c:pt>
                <c:pt idx="5">
                  <c:v>25297.961599999999</c:v>
                </c:pt>
                <c:pt idx="6">
                  <c:v>159667.6537</c:v>
                </c:pt>
                <c:pt idx="7">
                  <c:v>15302.411599999999</c:v>
                </c:pt>
                <c:pt idx="8">
                  <c:v>2783.9920000000002</c:v>
                </c:pt>
                <c:pt idx="9">
                  <c:v>11836.961600000001</c:v>
                </c:pt>
                <c:pt idx="10">
                  <c:v>73414.938799999902</c:v>
                </c:pt>
                <c:pt idx="11">
                  <c:v>210645.6384</c:v>
                </c:pt>
                <c:pt idx="12">
                  <c:v>43650.672400000003</c:v>
                </c:pt>
                <c:pt idx="13">
                  <c:v>157578.31640000001</c:v>
                </c:pt>
                <c:pt idx="14">
                  <c:v>131528.2996</c:v>
                </c:pt>
                <c:pt idx="15">
                  <c:v>142472.6495</c:v>
                </c:pt>
                <c:pt idx="16">
                  <c:v>281914.11479999998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74-4A5F-A891-18726E90C2F9}"/>
            </c:ext>
          </c:extLst>
        </c:ser>
        <c:ser>
          <c:idx val="1"/>
          <c:order val="1"/>
          <c:tx>
            <c:strRef>
              <c:f>'Product Sales &amp; discount'!$C$5</c:f>
              <c:strCache>
                <c:ptCount val="1"/>
                <c:pt idx="0">
                  <c:v>Sum of Discount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multiLvlStrRef>
              <c:f>'Product Sales &amp; discount'!$A$6:$A$26</c:f>
              <c:multiLvlStrCache>
                <c:ptCount val="17"/>
                <c:lvl>
                  <c:pt idx="0">
                    <c:v>Bookcases</c:v>
                  </c:pt>
                  <c:pt idx="1">
                    <c:v>Chairs</c:v>
                  </c:pt>
                  <c:pt idx="2">
                    <c:v>Furnishings</c:v>
                  </c:pt>
                  <c:pt idx="3">
                    <c:v>Tables</c:v>
                  </c:pt>
                  <c:pt idx="4">
                    <c:v>Appliances</c:v>
                  </c:pt>
                  <c:pt idx="5">
                    <c:v>Art</c:v>
                  </c:pt>
                  <c:pt idx="6">
                    <c:v>Binders</c:v>
                  </c:pt>
                  <c:pt idx="7">
                    <c:v>Envelopes</c:v>
                  </c:pt>
                  <c:pt idx="8">
                    <c:v>Fasteners</c:v>
                  </c:pt>
                  <c:pt idx="9">
                    <c:v>Labels</c:v>
                  </c:pt>
                  <c:pt idx="10">
                    <c:v>Paper</c:v>
                  </c:pt>
                  <c:pt idx="11">
                    <c:v>Storage</c:v>
                  </c:pt>
                  <c:pt idx="12">
                    <c:v>Supplies</c:v>
                  </c:pt>
                  <c:pt idx="13">
                    <c:v>Accessories</c:v>
                  </c:pt>
                  <c:pt idx="14">
                    <c:v>Copiers</c:v>
                  </c:pt>
                  <c:pt idx="15">
                    <c:v>Machines</c:v>
                  </c:pt>
                  <c:pt idx="16">
                    <c:v>Phones</c:v>
                  </c:pt>
                </c:lvl>
                <c:lvl>
                  <c:pt idx="0">
                    <c:v>Furniture</c:v>
                  </c:pt>
                  <c:pt idx="4">
                    <c:v>Office Supplies</c:v>
                  </c:pt>
                  <c:pt idx="13">
                    <c:v>Technology</c:v>
                  </c:pt>
                </c:lvl>
              </c:multiLvlStrCache>
            </c:multiLvlStrRef>
          </c:cat>
          <c:val>
            <c:numRef>
              <c:f>'Product Sales &amp; discount'!$C$6:$C$26</c:f>
              <c:numCache>
                <c:formatCode>General</c:formatCode>
                <c:ptCount val="17"/>
                <c:pt idx="0">
                  <c:v>48.14</c:v>
                </c:pt>
                <c:pt idx="1">
                  <c:v>105</c:v>
                </c:pt>
                <c:pt idx="2">
                  <c:v>132.4</c:v>
                </c:pt>
                <c:pt idx="3">
                  <c:v>83.350000000000094</c:v>
                </c:pt>
                <c:pt idx="4">
                  <c:v>77.599999999999994</c:v>
                </c:pt>
                <c:pt idx="5">
                  <c:v>59.6000000000003</c:v>
                </c:pt>
                <c:pt idx="6">
                  <c:v>566.99999999999795</c:v>
                </c:pt>
                <c:pt idx="7">
                  <c:v>20.399999999999999</c:v>
                </c:pt>
                <c:pt idx="8">
                  <c:v>17.8</c:v>
                </c:pt>
                <c:pt idx="9">
                  <c:v>24.999999999999901</c:v>
                </c:pt>
                <c:pt idx="10">
                  <c:v>102.600000000001</c:v>
                </c:pt>
                <c:pt idx="11">
                  <c:v>63.200000000000401</c:v>
                </c:pt>
                <c:pt idx="12">
                  <c:v>14.6</c:v>
                </c:pt>
                <c:pt idx="13">
                  <c:v>60.800000000000303</c:v>
                </c:pt>
                <c:pt idx="14">
                  <c:v>11</c:v>
                </c:pt>
                <c:pt idx="15">
                  <c:v>35.200000000000003</c:v>
                </c:pt>
                <c:pt idx="16">
                  <c:v>137.400000000001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74-4A5F-A891-18726E90C2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70957472"/>
        <c:axId val="470957952"/>
      </c:barChart>
      <c:catAx>
        <c:axId val="47095747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957952"/>
        <c:crosses val="autoZero"/>
        <c:auto val="1"/>
        <c:lblAlgn val="ctr"/>
        <c:lblOffset val="100"/>
        <c:noMultiLvlLbl val="0"/>
      </c:catAx>
      <c:valAx>
        <c:axId val="47095795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0957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95fdaf27-a80c-4f22-8e61-e1e287a0049b}"/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 Data.xlsx]Discount by states!PivotTable2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7.0821433100555803E-2"/>
          <c:y val="8.3333333333333301E-2"/>
          <c:w val="0.598774382879946"/>
          <c:h val="0.552950705380577"/>
        </c:manualLayout>
      </c:layout>
      <c:lineChart>
        <c:grouping val="standard"/>
        <c:varyColors val="0"/>
        <c:ser>
          <c:idx val="0"/>
          <c:order val="0"/>
          <c:tx>
            <c:strRef>
              <c:f>'Discount by states'!$B$3:$B$4</c:f>
              <c:strCache>
                <c:ptCount val="1"/>
                <c:pt idx="0">
                  <c:v>First Class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'Discount by states'!$A$5:$A$54</c:f>
              <c:strCache>
                <c:ptCount val="49"/>
                <c:pt idx="0">
                  <c:v>Alabama</c:v>
                </c:pt>
                <c:pt idx="1">
                  <c:v>Arizona</c:v>
                </c:pt>
                <c:pt idx="2">
                  <c:v>Arkansas</c:v>
                </c:pt>
                <c:pt idx="3">
                  <c:v>California</c:v>
                </c:pt>
                <c:pt idx="4">
                  <c:v>Colorado</c:v>
                </c:pt>
                <c:pt idx="5">
                  <c:v>Connecticut</c:v>
                </c:pt>
                <c:pt idx="6">
                  <c:v>Delaware</c:v>
                </c:pt>
                <c:pt idx="7">
                  <c:v>District of Columbia</c:v>
                </c:pt>
                <c:pt idx="8">
                  <c:v>Florida</c:v>
                </c:pt>
                <c:pt idx="9">
                  <c:v>Georgia</c:v>
                </c:pt>
                <c:pt idx="10">
                  <c:v>Idaho</c:v>
                </c:pt>
                <c:pt idx="11">
                  <c:v>Illinois</c:v>
                </c:pt>
                <c:pt idx="12">
                  <c:v>Indiana</c:v>
                </c:pt>
                <c:pt idx="13">
                  <c:v>Iowa</c:v>
                </c:pt>
                <c:pt idx="14">
                  <c:v>Kansas</c:v>
                </c:pt>
                <c:pt idx="15">
                  <c:v>Kentucky</c:v>
                </c:pt>
                <c:pt idx="16">
                  <c:v>Louisiana</c:v>
                </c:pt>
                <c:pt idx="17">
                  <c:v>Maine</c:v>
                </c:pt>
                <c:pt idx="18">
                  <c:v>Maryland</c:v>
                </c:pt>
                <c:pt idx="19">
                  <c:v>Massachusetts</c:v>
                </c:pt>
                <c:pt idx="20">
                  <c:v>Michigan</c:v>
                </c:pt>
                <c:pt idx="21">
                  <c:v>Minnesota</c:v>
                </c:pt>
                <c:pt idx="22">
                  <c:v>Mississippi</c:v>
                </c:pt>
                <c:pt idx="23">
                  <c:v>Missouri</c:v>
                </c:pt>
                <c:pt idx="24">
                  <c:v>Montana</c:v>
                </c:pt>
                <c:pt idx="25">
                  <c:v>Nebraska</c:v>
                </c:pt>
                <c:pt idx="26">
                  <c:v>Nevada</c:v>
                </c:pt>
                <c:pt idx="27">
                  <c:v>New Hampshire</c:v>
                </c:pt>
                <c:pt idx="28">
                  <c:v>New Jersey</c:v>
                </c:pt>
                <c:pt idx="29">
                  <c:v>New Mexico</c:v>
                </c:pt>
                <c:pt idx="30">
                  <c:v>New York</c:v>
                </c:pt>
                <c:pt idx="31">
                  <c:v>North Carolina</c:v>
                </c:pt>
                <c:pt idx="32">
                  <c:v>North Dakota</c:v>
                </c:pt>
                <c:pt idx="33">
                  <c:v>Ohio</c:v>
                </c:pt>
                <c:pt idx="34">
                  <c:v>Oklahoma</c:v>
                </c:pt>
                <c:pt idx="35">
                  <c:v>Oregon</c:v>
                </c:pt>
                <c:pt idx="36">
                  <c:v>Pennsylvania</c:v>
                </c:pt>
                <c:pt idx="37">
                  <c:v>Rhode Island</c:v>
                </c:pt>
                <c:pt idx="38">
                  <c:v>South Carolina</c:v>
                </c:pt>
                <c:pt idx="39">
                  <c:v>South Dakota</c:v>
                </c:pt>
                <c:pt idx="40">
                  <c:v>Tennessee</c:v>
                </c:pt>
                <c:pt idx="41">
                  <c:v>Texas</c:v>
                </c:pt>
                <c:pt idx="42">
                  <c:v>Utah</c:v>
                </c:pt>
                <c:pt idx="43">
                  <c:v>Vermont</c:v>
                </c:pt>
                <c:pt idx="44">
                  <c:v>Virginia</c:v>
                </c:pt>
                <c:pt idx="45">
                  <c:v>Washington</c:v>
                </c:pt>
                <c:pt idx="46">
                  <c:v>West Virginia</c:v>
                </c:pt>
                <c:pt idx="47">
                  <c:v>Wisconsin</c:v>
                </c:pt>
                <c:pt idx="48">
                  <c:v>Wyoming</c:v>
                </c:pt>
              </c:strCache>
            </c:strRef>
          </c:cat>
          <c:val>
            <c:numRef>
              <c:f>'Discount by states'!$B$5:$B$54</c:f>
              <c:numCache>
                <c:formatCode>General</c:formatCode>
                <c:ptCount val="49"/>
                <c:pt idx="0">
                  <c:v>0</c:v>
                </c:pt>
                <c:pt idx="1">
                  <c:v>13.2</c:v>
                </c:pt>
                <c:pt idx="2">
                  <c:v>0</c:v>
                </c:pt>
                <c:pt idx="3">
                  <c:v>24.25</c:v>
                </c:pt>
                <c:pt idx="4">
                  <c:v>13.6</c:v>
                </c:pt>
                <c:pt idx="5">
                  <c:v>0</c:v>
                </c:pt>
                <c:pt idx="6">
                  <c:v>0.3</c:v>
                </c:pt>
                <c:pt idx="8">
                  <c:v>16.7</c:v>
                </c:pt>
                <c:pt idx="9">
                  <c:v>0</c:v>
                </c:pt>
                <c:pt idx="10">
                  <c:v>0.2</c:v>
                </c:pt>
                <c:pt idx="11">
                  <c:v>27.7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8">
                  <c:v>0.3</c:v>
                </c:pt>
                <c:pt idx="19">
                  <c:v>0</c:v>
                </c:pt>
                <c:pt idx="20">
                  <c:v>0.3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8.6</c:v>
                </c:pt>
                <c:pt idx="31">
                  <c:v>10.6</c:v>
                </c:pt>
                <c:pt idx="33">
                  <c:v>32</c:v>
                </c:pt>
                <c:pt idx="34">
                  <c:v>0</c:v>
                </c:pt>
                <c:pt idx="35">
                  <c:v>7.1</c:v>
                </c:pt>
                <c:pt idx="36">
                  <c:v>34.700000000000003</c:v>
                </c:pt>
                <c:pt idx="37">
                  <c:v>0.6</c:v>
                </c:pt>
                <c:pt idx="38">
                  <c:v>0</c:v>
                </c:pt>
                <c:pt idx="39">
                  <c:v>0</c:v>
                </c:pt>
                <c:pt idx="40">
                  <c:v>7</c:v>
                </c:pt>
                <c:pt idx="41">
                  <c:v>51.420000000000101</c:v>
                </c:pt>
                <c:pt idx="42">
                  <c:v>0.2</c:v>
                </c:pt>
                <c:pt idx="44">
                  <c:v>0</c:v>
                </c:pt>
                <c:pt idx="45">
                  <c:v>4.2</c:v>
                </c:pt>
                <c:pt idx="4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FB-4EA6-91D6-8E3A7E8B7CCD}"/>
            </c:ext>
          </c:extLst>
        </c:ser>
        <c:ser>
          <c:idx val="1"/>
          <c:order val="1"/>
          <c:tx>
            <c:strRef>
              <c:f>'Discount by states'!$C$3:$C$4</c:f>
              <c:strCache>
                <c:ptCount val="1"/>
                <c:pt idx="0">
                  <c:v>Same Day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'Discount by states'!$A$5:$A$54</c:f>
              <c:strCache>
                <c:ptCount val="49"/>
                <c:pt idx="0">
                  <c:v>Alabama</c:v>
                </c:pt>
                <c:pt idx="1">
                  <c:v>Arizona</c:v>
                </c:pt>
                <c:pt idx="2">
                  <c:v>Arkansas</c:v>
                </c:pt>
                <c:pt idx="3">
                  <c:v>California</c:v>
                </c:pt>
                <c:pt idx="4">
                  <c:v>Colorado</c:v>
                </c:pt>
                <c:pt idx="5">
                  <c:v>Connecticut</c:v>
                </c:pt>
                <c:pt idx="6">
                  <c:v>Delaware</c:v>
                </c:pt>
                <c:pt idx="7">
                  <c:v>District of Columbia</c:v>
                </c:pt>
                <c:pt idx="8">
                  <c:v>Florida</c:v>
                </c:pt>
                <c:pt idx="9">
                  <c:v>Georgia</c:v>
                </c:pt>
                <c:pt idx="10">
                  <c:v>Idaho</c:v>
                </c:pt>
                <c:pt idx="11">
                  <c:v>Illinois</c:v>
                </c:pt>
                <c:pt idx="12">
                  <c:v>Indiana</c:v>
                </c:pt>
                <c:pt idx="13">
                  <c:v>Iowa</c:v>
                </c:pt>
                <c:pt idx="14">
                  <c:v>Kansas</c:v>
                </c:pt>
                <c:pt idx="15">
                  <c:v>Kentucky</c:v>
                </c:pt>
                <c:pt idx="16">
                  <c:v>Louisiana</c:v>
                </c:pt>
                <c:pt idx="17">
                  <c:v>Maine</c:v>
                </c:pt>
                <c:pt idx="18">
                  <c:v>Maryland</c:v>
                </c:pt>
                <c:pt idx="19">
                  <c:v>Massachusetts</c:v>
                </c:pt>
                <c:pt idx="20">
                  <c:v>Michigan</c:v>
                </c:pt>
                <c:pt idx="21">
                  <c:v>Minnesota</c:v>
                </c:pt>
                <c:pt idx="22">
                  <c:v>Mississippi</c:v>
                </c:pt>
                <c:pt idx="23">
                  <c:v>Missouri</c:v>
                </c:pt>
                <c:pt idx="24">
                  <c:v>Montana</c:v>
                </c:pt>
                <c:pt idx="25">
                  <c:v>Nebraska</c:v>
                </c:pt>
                <c:pt idx="26">
                  <c:v>Nevada</c:v>
                </c:pt>
                <c:pt idx="27">
                  <c:v>New Hampshire</c:v>
                </c:pt>
                <c:pt idx="28">
                  <c:v>New Jersey</c:v>
                </c:pt>
                <c:pt idx="29">
                  <c:v>New Mexico</c:v>
                </c:pt>
                <c:pt idx="30">
                  <c:v>New York</c:v>
                </c:pt>
                <c:pt idx="31">
                  <c:v>North Carolina</c:v>
                </c:pt>
                <c:pt idx="32">
                  <c:v>North Dakota</c:v>
                </c:pt>
                <c:pt idx="33">
                  <c:v>Ohio</c:v>
                </c:pt>
                <c:pt idx="34">
                  <c:v>Oklahoma</c:v>
                </c:pt>
                <c:pt idx="35">
                  <c:v>Oregon</c:v>
                </c:pt>
                <c:pt idx="36">
                  <c:v>Pennsylvania</c:v>
                </c:pt>
                <c:pt idx="37">
                  <c:v>Rhode Island</c:v>
                </c:pt>
                <c:pt idx="38">
                  <c:v>South Carolina</c:v>
                </c:pt>
                <c:pt idx="39">
                  <c:v>South Dakota</c:v>
                </c:pt>
                <c:pt idx="40">
                  <c:v>Tennessee</c:v>
                </c:pt>
                <c:pt idx="41">
                  <c:v>Texas</c:v>
                </c:pt>
                <c:pt idx="42">
                  <c:v>Utah</c:v>
                </c:pt>
                <c:pt idx="43">
                  <c:v>Vermont</c:v>
                </c:pt>
                <c:pt idx="44">
                  <c:v>Virginia</c:v>
                </c:pt>
                <c:pt idx="45">
                  <c:v>Washington</c:v>
                </c:pt>
                <c:pt idx="46">
                  <c:v>West Virginia</c:v>
                </c:pt>
                <c:pt idx="47">
                  <c:v>Wisconsin</c:v>
                </c:pt>
                <c:pt idx="48">
                  <c:v>Wyoming</c:v>
                </c:pt>
              </c:strCache>
            </c:strRef>
          </c:cat>
          <c:val>
            <c:numRef>
              <c:f>'Discount by states'!$C$5:$C$54</c:f>
              <c:numCache>
                <c:formatCode>General</c:formatCode>
                <c:ptCount val="49"/>
                <c:pt idx="0">
                  <c:v>0</c:v>
                </c:pt>
                <c:pt idx="1">
                  <c:v>5.7</c:v>
                </c:pt>
                <c:pt idx="2">
                  <c:v>0</c:v>
                </c:pt>
                <c:pt idx="3">
                  <c:v>8.25</c:v>
                </c:pt>
                <c:pt idx="4">
                  <c:v>2.2000000000000002</c:v>
                </c:pt>
                <c:pt idx="5">
                  <c:v>0.3</c:v>
                </c:pt>
                <c:pt idx="6">
                  <c:v>0</c:v>
                </c:pt>
                <c:pt idx="8">
                  <c:v>6.6</c:v>
                </c:pt>
                <c:pt idx="9">
                  <c:v>0</c:v>
                </c:pt>
                <c:pt idx="11">
                  <c:v>9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0.2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0.2</c:v>
                </c:pt>
                <c:pt idx="25">
                  <c:v>0</c:v>
                </c:pt>
                <c:pt idx="26">
                  <c:v>0.2</c:v>
                </c:pt>
                <c:pt idx="28">
                  <c:v>0</c:v>
                </c:pt>
                <c:pt idx="29">
                  <c:v>0</c:v>
                </c:pt>
                <c:pt idx="30">
                  <c:v>4</c:v>
                </c:pt>
                <c:pt idx="31">
                  <c:v>3.8</c:v>
                </c:pt>
                <c:pt idx="33">
                  <c:v>15.7</c:v>
                </c:pt>
                <c:pt idx="34">
                  <c:v>0</c:v>
                </c:pt>
                <c:pt idx="36">
                  <c:v>5.3</c:v>
                </c:pt>
                <c:pt idx="38">
                  <c:v>0</c:v>
                </c:pt>
                <c:pt idx="40">
                  <c:v>0.9</c:v>
                </c:pt>
                <c:pt idx="41">
                  <c:v>17.7</c:v>
                </c:pt>
                <c:pt idx="42">
                  <c:v>0.2</c:v>
                </c:pt>
                <c:pt idx="44">
                  <c:v>0</c:v>
                </c:pt>
                <c:pt idx="45">
                  <c:v>2.2000000000000002</c:v>
                </c:pt>
                <c:pt idx="46">
                  <c:v>0.3</c:v>
                </c:pt>
                <c:pt idx="4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FB-4EA6-91D6-8E3A7E8B7CCD}"/>
            </c:ext>
          </c:extLst>
        </c:ser>
        <c:ser>
          <c:idx val="2"/>
          <c:order val="2"/>
          <c:tx>
            <c:strRef>
              <c:f>'Discount by states'!$D$3:$D$4</c:f>
              <c:strCache>
                <c:ptCount val="1"/>
                <c:pt idx="0">
                  <c:v>Second Class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'Discount by states'!$A$5:$A$54</c:f>
              <c:strCache>
                <c:ptCount val="49"/>
                <c:pt idx="0">
                  <c:v>Alabama</c:v>
                </c:pt>
                <c:pt idx="1">
                  <c:v>Arizona</c:v>
                </c:pt>
                <c:pt idx="2">
                  <c:v>Arkansas</c:v>
                </c:pt>
                <c:pt idx="3">
                  <c:v>California</c:v>
                </c:pt>
                <c:pt idx="4">
                  <c:v>Colorado</c:v>
                </c:pt>
                <c:pt idx="5">
                  <c:v>Connecticut</c:v>
                </c:pt>
                <c:pt idx="6">
                  <c:v>Delaware</c:v>
                </c:pt>
                <c:pt idx="7">
                  <c:v>District of Columbia</c:v>
                </c:pt>
                <c:pt idx="8">
                  <c:v>Florida</c:v>
                </c:pt>
                <c:pt idx="9">
                  <c:v>Georgia</c:v>
                </c:pt>
                <c:pt idx="10">
                  <c:v>Idaho</c:v>
                </c:pt>
                <c:pt idx="11">
                  <c:v>Illinois</c:v>
                </c:pt>
                <c:pt idx="12">
                  <c:v>Indiana</c:v>
                </c:pt>
                <c:pt idx="13">
                  <c:v>Iowa</c:v>
                </c:pt>
                <c:pt idx="14">
                  <c:v>Kansas</c:v>
                </c:pt>
                <c:pt idx="15">
                  <c:v>Kentucky</c:v>
                </c:pt>
                <c:pt idx="16">
                  <c:v>Louisiana</c:v>
                </c:pt>
                <c:pt idx="17">
                  <c:v>Maine</c:v>
                </c:pt>
                <c:pt idx="18">
                  <c:v>Maryland</c:v>
                </c:pt>
                <c:pt idx="19">
                  <c:v>Massachusetts</c:v>
                </c:pt>
                <c:pt idx="20">
                  <c:v>Michigan</c:v>
                </c:pt>
                <c:pt idx="21">
                  <c:v>Minnesota</c:v>
                </c:pt>
                <c:pt idx="22">
                  <c:v>Mississippi</c:v>
                </c:pt>
                <c:pt idx="23">
                  <c:v>Missouri</c:v>
                </c:pt>
                <c:pt idx="24">
                  <c:v>Montana</c:v>
                </c:pt>
                <c:pt idx="25">
                  <c:v>Nebraska</c:v>
                </c:pt>
                <c:pt idx="26">
                  <c:v>Nevada</c:v>
                </c:pt>
                <c:pt idx="27">
                  <c:v>New Hampshire</c:v>
                </c:pt>
                <c:pt idx="28">
                  <c:v>New Jersey</c:v>
                </c:pt>
                <c:pt idx="29">
                  <c:v>New Mexico</c:v>
                </c:pt>
                <c:pt idx="30">
                  <c:v>New York</c:v>
                </c:pt>
                <c:pt idx="31">
                  <c:v>North Carolina</c:v>
                </c:pt>
                <c:pt idx="32">
                  <c:v>North Dakota</c:v>
                </c:pt>
                <c:pt idx="33">
                  <c:v>Ohio</c:v>
                </c:pt>
                <c:pt idx="34">
                  <c:v>Oklahoma</c:v>
                </c:pt>
                <c:pt idx="35">
                  <c:v>Oregon</c:v>
                </c:pt>
                <c:pt idx="36">
                  <c:v>Pennsylvania</c:v>
                </c:pt>
                <c:pt idx="37">
                  <c:v>Rhode Island</c:v>
                </c:pt>
                <c:pt idx="38">
                  <c:v>South Carolina</c:v>
                </c:pt>
                <c:pt idx="39">
                  <c:v>South Dakota</c:v>
                </c:pt>
                <c:pt idx="40">
                  <c:v>Tennessee</c:v>
                </c:pt>
                <c:pt idx="41">
                  <c:v>Texas</c:v>
                </c:pt>
                <c:pt idx="42">
                  <c:v>Utah</c:v>
                </c:pt>
                <c:pt idx="43">
                  <c:v>Vermont</c:v>
                </c:pt>
                <c:pt idx="44">
                  <c:v>Virginia</c:v>
                </c:pt>
                <c:pt idx="45">
                  <c:v>Washington</c:v>
                </c:pt>
                <c:pt idx="46">
                  <c:v>West Virginia</c:v>
                </c:pt>
                <c:pt idx="47">
                  <c:v>Wisconsin</c:v>
                </c:pt>
                <c:pt idx="48">
                  <c:v>Wyoming</c:v>
                </c:pt>
              </c:strCache>
            </c:strRef>
          </c:cat>
          <c:val>
            <c:numRef>
              <c:f>'Discount by states'!$D$5:$D$54</c:f>
              <c:numCache>
                <c:formatCode>General</c:formatCode>
                <c:ptCount val="49"/>
                <c:pt idx="0">
                  <c:v>0</c:v>
                </c:pt>
                <c:pt idx="1">
                  <c:v>7.2</c:v>
                </c:pt>
                <c:pt idx="2">
                  <c:v>0</c:v>
                </c:pt>
                <c:pt idx="3">
                  <c:v>28.899999999999899</c:v>
                </c:pt>
                <c:pt idx="4">
                  <c:v>10.4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17.649999999999999</c:v>
                </c:pt>
                <c:pt idx="9">
                  <c:v>0</c:v>
                </c:pt>
                <c:pt idx="10">
                  <c:v>0.4</c:v>
                </c:pt>
                <c:pt idx="11">
                  <c:v>38.200000000000003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8">
                  <c:v>0</c:v>
                </c:pt>
                <c:pt idx="19">
                  <c:v>0.9</c:v>
                </c:pt>
                <c:pt idx="20">
                  <c:v>0.2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5">
                  <c:v>0</c:v>
                </c:pt>
                <c:pt idx="26">
                  <c:v>0.2</c:v>
                </c:pt>
                <c:pt idx="27">
                  <c:v>0.3</c:v>
                </c:pt>
                <c:pt idx="28">
                  <c:v>0</c:v>
                </c:pt>
                <c:pt idx="29">
                  <c:v>0.4</c:v>
                </c:pt>
                <c:pt idx="30">
                  <c:v>10</c:v>
                </c:pt>
                <c:pt idx="31">
                  <c:v>11.3</c:v>
                </c:pt>
                <c:pt idx="32">
                  <c:v>0</c:v>
                </c:pt>
                <c:pt idx="33">
                  <c:v>28.6</c:v>
                </c:pt>
                <c:pt idx="34">
                  <c:v>0</c:v>
                </c:pt>
                <c:pt idx="35">
                  <c:v>3.7</c:v>
                </c:pt>
                <c:pt idx="36">
                  <c:v>29.9</c:v>
                </c:pt>
                <c:pt idx="37">
                  <c:v>0.3</c:v>
                </c:pt>
                <c:pt idx="38">
                  <c:v>0</c:v>
                </c:pt>
                <c:pt idx="39">
                  <c:v>0</c:v>
                </c:pt>
                <c:pt idx="40">
                  <c:v>7.2</c:v>
                </c:pt>
                <c:pt idx="41">
                  <c:v>66.2</c:v>
                </c:pt>
                <c:pt idx="42">
                  <c:v>1.4</c:v>
                </c:pt>
                <c:pt idx="43">
                  <c:v>0</c:v>
                </c:pt>
                <c:pt idx="44">
                  <c:v>0</c:v>
                </c:pt>
                <c:pt idx="45">
                  <c:v>6.8</c:v>
                </c:pt>
                <c:pt idx="4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FB-4EA6-91D6-8E3A7E8B7CCD}"/>
            </c:ext>
          </c:extLst>
        </c:ser>
        <c:ser>
          <c:idx val="3"/>
          <c:order val="3"/>
          <c:tx>
            <c:strRef>
              <c:f>'Discount by states'!$E$3:$E$4</c:f>
              <c:strCache>
                <c:ptCount val="1"/>
                <c:pt idx="0">
                  <c:v>Standard Class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'Discount by states'!$A$5:$A$54</c:f>
              <c:strCache>
                <c:ptCount val="49"/>
                <c:pt idx="0">
                  <c:v>Alabama</c:v>
                </c:pt>
                <c:pt idx="1">
                  <c:v>Arizona</c:v>
                </c:pt>
                <c:pt idx="2">
                  <c:v>Arkansas</c:v>
                </c:pt>
                <c:pt idx="3">
                  <c:v>California</c:v>
                </c:pt>
                <c:pt idx="4">
                  <c:v>Colorado</c:v>
                </c:pt>
                <c:pt idx="5">
                  <c:v>Connecticut</c:v>
                </c:pt>
                <c:pt idx="6">
                  <c:v>Delaware</c:v>
                </c:pt>
                <c:pt idx="7">
                  <c:v>District of Columbia</c:v>
                </c:pt>
                <c:pt idx="8">
                  <c:v>Florida</c:v>
                </c:pt>
                <c:pt idx="9">
                  <c:v>Georgia</c:v>
                </c:pt>
                <c:pt idx="10">
                  <c:v>Idaho</c:v>
                </c:pt>
                <c:pt idx="11">
                  <c:v>Illinois</c:v>
                </c:pt>
                <c:pt idx="12">
                  <c:v>Indiana</c:v>
                </c:pt>
                <c:pt idx="13">
                  <c:v>Iowa</c:v>
                </c:pt>
                <c:pt idx="14">
                  <c:v>Kansas</c:v>
                </c:pt>
                <c:pt idx="15">
                  <c:v>Kentucky</c:v>
                </c:pt>
                <c:pt idx="16">
                  <c:v>Louisiana</c:v>
                </c:pt>
                <c:pt idx="17">
                  <c:v>Maine</c:v>
                </c:pt>
                <c:pt idx="18">
                  <c:v>Maryland</c:v>
                </c:pt>
                <c:pt idx="19">
                  <c:v>Massachusetts</c:v>
                </c:pt>
                <c:pt idx="20">
                  <c:v>Michigan</c:v>
                </c:pt>
                <c:pt idx="21">
                  <c:v>Minnesota</c:v>
                </c:pt>
                <c:pt idx="22">
                  <c:v>Mississippi</c:v>
                </c:pt>
                <c:pt idx="23">
                  <c:v>Missouri</c:v>
                </c:pt>
                <c:pt idx="24">
                  <c:v>Montana</c:v>
                </c:pt>
                <c:pt idx="25">
                  <c:v>Nebraska</c:v>
                </c:pt>
                <c:pt idx="26">
                  <c:v>Nevada</c:v>
                </c:pt>
                <c:pt idx="27">
                  <c:v>New Hampshire</c:v>
                </c:pt>
                <c:pt idx="28">
                  <c:v>New Jersey</c:v>
                </c:pt>
                <c:pt idx="29">
                  <c:v>New Mexico</c:v>
                </c:pt>
                <c:pt idx="30">
                  <c:v>New York</c:v>
                </c:pt>
                <c:pt idx="31">
                  <c:v>North Carolina</c:v>
                </c:pt>
                <c:pt idx="32">
                  <c:v>North Dakota</c:v>
                </c:pt>
                <c:pt idx="33">
                  <c:v>Ohio</c:v>
                </c:pt>
                <c:pt idx="34">
                  <c:v>Oklahoma</c:v>
                </c:pt>
                <c:pt idx="35">
                  <c:v>Oregon</c:v>
                </c:pt>
                <c:pt idx="36">
                  <c:v>Pennsylvania</c:v>
                </c:pt>
                <c:pt idx="37">
                  <c:v>Rhode Island</c:v>
                </c:pt>
                <c:pt idx="38">
                  <c:v>South Carolina</c:v>
                </c:pt>
                <c:pt idx="39">
                  <c:v>South Dakota</c:v>
                </c:pt>
                <c:pt idx="40">
                  <c:v>Tennessee</c:v>
                </c:pt>
                <c:pt idx="41">
                  <c:v>Texas</c:v>
                </c:pt>
                <c:pt idx="42">
                  <c:v>Utah</c:v>
                </c:pt>
                <c:pt idx="43">
                  <c:v>Vermont</c:v>
                </c:pt>
                <c:pt idx="44">
                  <c:v>Virginia</c:v>
                </c:pt>
                <c:pt idx="45">
                  <c:v>Washington</c:v>
                </c:pt>
                <c:pt idx="46">
                  <c:v>West Virginia</c:v>
                </c:pt>
                <c:pt idx="47">
                  <c:v>Wisconsin</c:v>
                </c:pt>
                <c:pt idx="48">
                  <c:v>Wyoming</c:v>
                </c:pt>
              </c:strCache>
            </c:strRef>
          </c:cat>
          <c:val>
            <c:numRef>
              <c:f>'Discount by states'!$E$5:$E$54</c:f>
              <c:numCache>
                <c:formatCode>General</c:formatCode>
                <c:ptCount val="49"/>
                <c:pt idx="0">
                  <c:v>0</c:v>
                </c:pt>
                <c:pt idx="1">
                  <c:v>41.9</c:v>
                </c:pt>
                <c:pt idx="2">
                  <c:v>0</c:v>
                </c:pt>
                <c:pt idx="3">
                  <c:v>84.2000000000006</c:v>
                </c:pt>
                <c:pt idx="4">
                  <c:v>31.4</c:v>
                </c:pt>
                <c:pt idx="5">
                  <c:v>0.3</c:v>
                </c:pt>
                <c:pt idx="6">
                  <c:v>0.3</c:v>
                </c:pt>
                <c:pt idx="7">
                  <c:v>0</c:v>
                </c:pt>
                <c:pt idx="8">
                  <c:v>73.700000000000301</c:v>
                </c:pt>
                <c:pt idx="9">
                  <c:v>0</c:v>
                </c:pt>
                <c:pt idx="10">
                  <c:v>1.2</c:v>
                </c:pt>
                <c:pt idx="11">
                  <c:v>117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0.3</c:v>
                </c:pt>
                <c:pt idx="19">
                  <c:v>1.2</c:v>
                </c:pt>
                <c:pt idx="20">
                  <c:v>1.1000000000000001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0.8</c:v>
                </c:pt>
                <c:pt idx="25">
                  <c:v>0</c:v>
                </c:pt>
                <c:pt idx="26">
                  <c:v>1.8</c:v>
                </c:pt>
                <c:pt idx="27">
                  <c:v>0</c:v>
                </c:pt>
                <c:pt idx="28">
                  <c:v>0.6</c:v>
                </c:pt>
                <c:pt idx="29">
                  <c:v>1.8</c:v>
                </c:pt>
                <c:pt idx="30">
                  <c:v>39.800000000000097</c:v>
                </c:pt>
                <c:pt idx="31">
                  <c:v>44.900000000000098</c:v>
                </c:pt>
                <c:pt idx="32">
                  <c:v>0</c:v>
                </c:pt>
                <c:pt idx="33">
                  <c:v>76.100000000000193</c:v>
                </c:pt>
                <c:pt idx="34">
                  <c:v>0</c:v>
                </c:pt>
                <c:pt idx="35">
                  <c:v>25</c:v>
                </c:pt>
                <c:pt idx="36">
                  <c:v>123.00000000000099</c:v>
                </c:pt>
                <c:pt idx="37">
                  <c:v>0.3</c:v>
                </c:pt>
                <c:pt idx="38">
                  <c:v>0</c:v>
                </c:pt>
                <c:pt idx="39">
                  <c:v>0</c:v>
                </c:pt>
                <c:pt idx="40">
                  <c:v>38.200000000000003</c:v>
                </c:pt>
                <c:pt idx="41">
                  <c:v>229.319999999999</c:v>
                </c:pt>
                <c:pt idx="42">
                  <c:v>1.4</c:v>
                </c:pt>
                <c:pt idx="43">
                  <c:v>0</c:v>
                </c:pt>
                <c:pt idx="44">
                  <c:v>0</c:v>
                </c:pt>
                <c:pt idx="45">
                  <c:v>19.2</c:v>
                </c:pt>
                <c:pt idx="46">
                  <c:v>0</c:v>
                </c:pt>
                <c:pt idx="47">
                  <c:v>0</c:v>
                </c:pt>
                <c:pt idx="48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FB-4EA6-91D6-8E3A7E8B7C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4232384"/>
        <c:axId val="554232864"/>
      </c:lineChart>
      <c:catAx>
        <c:axId val="55423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232864"/>
        <c:crosses val="autoZero"/>
        <c:auto val="1"/>
        <c:lblAlgn val="ctr"/>
        <c:lblOffset val="100"/>
        <c:noMultiLvlLbl val="0"/>
      </c:catAx>
      <c:valAx>
        <c:axId val="55423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23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edb69749-3557-4143-9f54-800924cb49c0}"/>
      </c:ext>
    </c:extLst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4/24/2025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3064" y="1275046"/>
            <a:ext cx="8593494" cy="1616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Sales Dataset Analysis</a:t>
            </a:r>
            <a:br>
              <a:rPr lang="en-US" sz="48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53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Advanced Excel Project</a:t>
            </a:r>
            <a:endParaRPr lang="en-IN" sz="5300" dirty="0">
              <a:solidFill>
                <a:srgbClr val="C00000"/>
              </a:solidFill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096000" y="3864222"/>
            <a:ext cx="4970106" cy="1718732"/>
          </a:xfrm>
        </p:spPr>
        <p:txBody>
          <a:bodyPr>
            <a:normAutofit/>
          </a:bodyPr>
          <a:lstStyle/>
          <a:p>
            <a:pPr algn="l"/>
            <a:r>
              <a:rPr lang="en-US" sz="2800" i="1" dirty="0">
                <a:solidFill>
                  <a:srgbClr val="002060"/>
                </a:solidFill>
                <a:effectLst/>
                <a:latin typeface="Sitka Text Semibold" pitchFamily="2" charset="0"/>
              </a:rPr>
              <a:t>S Jerline Sagaya Rani</a:t>
            </a:r>
          </a:p>
          <a:p>
            <a:pPr algn="l"/>
            <a:r>
              <a:rPr lang="en-US" sz="2800" i="1" dirty="0">
                <a:solidFill>
                  <a:srgbClr val="002060"/>
                </a:solidFill>
                <a:effectLst/>
                <a:latin typeface="Sitka Text Semibold" pitchFamily="2" charset="0"/>
              </a:rPr>
              <a:t>21-04-2025</a:t>
            </a:r>
          </a:p>
          <a:p>
            <a:pPr algn="l"/>
            <a:r>
              <a:rPr lang="en-US" sz="2800" i="1" dirty="0">
                <a:solidFill>
                  <a:srgbClr val="002060"/>
                </a:solidFill>
                <a:effectLst/>
                <a:latin typeface="Sitka Text Semibold" pitchFamily="2" charset="0"/>
              </a:rPr>
              <a:t>DADS Onlin</a:t>
            </a:r>
            <a:r>
              <a:rPr lang="en-US" sz="2800" i="1" dirty="0">
                <a:solidFill>
                  <a:srgbClr val="002060"/>
                </a:solidFill>
                <a:latin typeface="Sitka Text Semibold" pitchFamily="2" charset="0"/>
              </a:rPr>
              <a:t>e Course</a:t>
            </a:r>
            <a:endParaRPr lang="en-US" sz="2800" i="1" dirty="0">
              <a:solidFill>
                <a:srgbClr val="002060"/>
              </a:solidFill>
              <a:effectLst/>
              <a:latin typeface="Sitka Text Semibold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24" y="124407"/>
            <a:ext cx="8596668" cy="1320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b="1" u="none" strike="noStrike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Insights and Recommendation</a:t>
            </a:r>
            <a:br>
              <a:rPr lang="en-IN" sz="2000" b="1" i="0" u="none" strike="noStrike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IN" sz="2000" b="1" i="0" u="none" strike="noStrike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*  First, we should understand the customers. Learning their challenges, desires, fears and concerns can help you sell a product or service that meets their needs. 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* Giving them a variety of Payment options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* Offering periodic specials and discounts can also encourage repeat purchases.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* Providing a money-back guarantee can gain a customer's trust and encourage them to buy a company's products or enroll in a subscription service.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20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b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 analyzing this Super store Data set ,</a:t>
            </a:r>
            <a:b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Technology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is the top performing product category</a:t>
            </a:r>
            <a:b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Standard Class</a:t>
            </a: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is driving the highest sales </a:t>
            </a:r>
            <a:b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</a:t>
            </a:r>
            <a:b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Questions are welcome</a:t>
            </a:r>
            <a:endParaRPr lang="en-IN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FF0000"/>
                </a:solidFill>
                <a:effectLst/>
                <a:latin typeface="TimesNewRomanPS-BoldMT"/>
              </a:rPr>
              <a:t>Objective</a:t>
            </a:r>
            <a:r>
              <a:rPr lang="en-I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analyze sales data to identify trends, understand sales performance, and provide 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actionable business insights.</a:t>
            </a:r>
            <a:b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Symbol" panose="05050102010706020507" pitchFamily="18" charset="2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NewRomanPS-BoldMT"/>
              </a:rPr>
              <a:t>Goals</a:t>
            </a:r>
            <a:r>
              <a:rPr lang="en-US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Analyze sales trends over time. 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Identify high-performing products and sales channels. 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Determine the impact of returns and discounts. </a:t>
            </a:r>
            <a:br>
              <a:rPr lang="en-US" sz="2400" dirty="0"/>
            </a:b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Create a dynamic dashboard with key metrics.</a:t>
            </a:r>
            <a:b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sz="2400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89" y="8708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sz="2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r>
              <a:rPr lang="en-IN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 store data is 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data based on products, sales and discounts. It contains customer information based on their location, ID and sales channel. </a:t>
            </a:r>
            <a:br>
              <a:rPr lang="en-US" sz="18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>
                <a:solidFill>
                  <a:srgbClr val="FF0000"/>
                </a:solidFill>
                <a:effectLst/>
                <a:latin typeface="TimesNewRomanPS-BoldMT"/>
              </a:rPr>
              <a:t>Data Cleaning Process</a:t>
            </a:r>
            <a:r>
              <a:rPr lang="en-IN" sz="22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 used some of the formatting and cleaning method to clean the data. The below listed are the methods: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Rearrange the row’s width and column’s height as per the data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Changed the font size, font style and freeze panes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Added Border to the entire data set and formatted the date for Order date &amp; Ship date column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By clicking on Remove Duplicate Rows and Blanks the data was completely cleaned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1800" b="1" dirty="0">
                <a:solidFill>
                  <a:srgbClr val="FF0000"/>
                </a:solidFill>
                <a:effectLst/>
                <a:latin typeface="TimesNewRomanPS-BoldMT"/>
              </a:rPr>
              <a:t>Visuals</a:t>
            </a:r>
            <a:r>
              <a:rPr lang="en-US" sz="1800" b="1" dirty="0">
                <a:solidFill>
                  <a:srgbClr val="FF0000"/>
                </a:solidFill>
                <a:effectLst/>
                <a:latin typeface="TimesNewRomanPS-BoldMT"/>
              </a:rPr>
              <a:t>:</a:t>
            </a:r>
            <a:b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</a:br>
            <a: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  <a:t>Before                                                                                                      After</a:t>
            </a:r>
            <a:br>
              <a:rPr lang="en-US" sz="1800" b="1" dirty="0">
                <a:solidFill>
                  <a:srgbClr val="000000"/>
                </a:solidFill>
                <a:effectLst/>
                <a:latin typeface="TimesNewRomanPS-BoldMT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r="32888"/>
          <a:stretch>
            <a:fillRect/>
          </a:stretch>
        </p:blipFill>
        <p:spPr>
          <a:xfrm>
            <a:off x="167955" y="3958771"/>
            <a:ext cx="5617026" cy="2681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t="22308" r="11709" b="11972"/>
          <a:stretch>
            <a:fillRect/>
          </a:stretch>
        </p:blipFill>
        <p:spPr>
          <a:xfrm>
            <a:off x="5868956" y="4044561"/>
            <a:ext cx="6155089" cy="2509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06" y="176289"/>
            <a:ext cx="8596668" cy="2217576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FF0000"/>
                </a:solidFill>
                <a:effectLst/>
                <a:latin typeface="TimesNewRomanPS-BoldMT"/>
              </a:rPr>
              <a:t>Important Calculations</a:t>
            </a:r>
            <a:r>
              <a:rPr lang="en-IN" sz="27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: </a:t>
            </a: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       </a:t>
            </a: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2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Adjusted Sales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 </a:t>
            </a:r>
            <a:r>
              <a:rPr lang="en-IN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Sales – Sales* Discount     </a:t>
            </a:r>
            <a:r>
              <a:rPr lang="en-IN" sz="20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Total Discount</a:t>
            </a:r>
            <a:r>
              <a:rPr lang="en-IN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 = SUM(R2: R9995)</a:t>
            </a: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200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Total Revenue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 </a:t>
            </a:r>
            <a:r>
              <a:rPr lang="en-IN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Sales * Quantity                 </a:t>
            </a:r>
            <a:r>
              <a:rPr lang="en-I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COUNTIF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 =</a:t>
            </a:r>
            <a:r>
              <a:rPr lang="en-IN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COUNTIF(O2:09995,AA3)</a:t>
            </a: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20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Average of Sales 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 </a:t>
            </a:r>
            <a:r>
              <a:rPr lang="en-IN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SUM(R2: R9995)           </a:t>
            </a:r>
            <a:r>
              <a:rPr lang="en-IN" sz="20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AVEAGEIF</a:t>
            </a:r>
            <a:r>
              <a:rPr lang="en-IN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=AVERAGEIF(H:H,AA9,U:U)</a:t>
            </a:r>
            <a:br>
              <a:rPr lang="en-IN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</a:br>
            <a:endParaRPr lang="en-IN" sz="20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6" y="1868736"/>
            <a:ext cx="6288833" cy="1599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5" y="3642794"/>
            <a:ext cx="6288833" cy="14111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rcRect l="18033"/>
          <a:stretch>
            <a:fillRect/>
          </a:stretch>
        </p:blipFill>
        <p:spPr>
          <a:xfrm>
            <a:off x="2832403" y="5300579"/>
            <a:ext cx="2332656" cy="15076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5" y="5300579"/>
            <a:ext cx="2332655" cy="13249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453" y="4100533"/>
            <a:ext cx="3205666" cy="14701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453" y="2079272"/>
            <a:ext cx="2918135" cy="1878116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877" y="331293"/>
            <a:ext cx="8596668" cy="728133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FF0000"/>
                </a:solidFill>
                <a:effectLst/>
                <a:latin typeface="TimesNewRomanPS-BoldMT"/>
              </a:rPr>
              <a:t>Pivot Table Summary</a:t>
            </a:r>
            <a:r>
              <a:rPr lang="en-I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:</a:t>
            </a: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Pivot is used to aggregate the dat</a:t>
            </a: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a in different dimension.</a:t>
            </a:r>
            <a:endParaRPr lang="en-IN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77" y="1145152"/>
            <a:ext cx="8596668" cy="860400"/>
          </a:xfrm>
        </p:spPr>
        <p:txBody>
          <a:bodyPr>
            <a:no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and discounts based on the categories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Based Analysis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Top-performing products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 by states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 per order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7" y="3202837"/>
            <a:ext cx="2801268" cy="3655163"/>
          </a:xfrm>
          <a:prstGeom prst="rect">
            <a:avLst/>
          </a:prstGeom>
        </p:spPr>
      </p:pic>
      <p:graphicFrame>
        <p:nvGraphicFramePr>
          <p:cNvPr id="8" name="Chart 7"/>
          <p:cNvGraphicFramePr/>
          <p:nvPr/>
        </p:nvGraphicFramePr>
        <p:xfrm>
          <a:off x="7044589" y="778918"/>
          <a:ext cx="4128269" cy="2120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3007303" y="3429000"/>
          <a:ext cx="4250267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570" y="2984156"/>
            <a:ext cx="3702308" cy="3788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87" y="255036"/>
            <a:ext cx="8596668" cy="1320800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Design</a:t>
            </a:r>
            <a:r>
              <a:rPr lang="en-IN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is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visual tool that presents key metrics and data summaries in a concise and easy-to-understand format, often using charts, graphs, and other visual elements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a way to consolidate information from various sources into a single view, making it easier to monitor performance, identify trends of the data set.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10" y="2172929"/>
            <a:ext cx="11426578" cy="4564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037" y="353961"/>
            <a:ext cx="8596668" cy="1320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  <a:effectLst/>
                <a:latin typeface="TimesNewRomanPS-BoldMT"/>
              </a:rPr>
              <a:t>What-If Analysis &amp; Goal Seek :</a:t>
            </a:r>
            <a:br>
              <a:rPr lang="en-IN" sz="1800" dirty="0">
                <a:solidFill>
                  <a:srgbClr val="000000"/>
                </a:solidFill>
                <a:effectLst/>
                <a:latin typeface="TimesNewRomanPS-BoldMT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TimesNewRomanPS-BoldMT"/>
              </a:rPr>
              <a:t>*Using What-If Analysis I increased the sales by 10% and decrease the discount by 5% </a:t>
            </a:r>
            <a:br>
              <a:rPr lang="en-IN" sz="1800" dirty="0">
                <a:solidFill>
                  <a:srgbClr val="000000"/>
                </a:solidFill>
                <a:effectLst/>
                <a:latin typeface="TimesNewRomanPS-BoldMT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TimesNewRomanPS-BoldMT"/>
              </a:rPr>
              <a:t>*Using Goal Seek 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setted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target for Adjusted Sales and 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10735"/>
          <a:stretch>
            <a:fillRect/>
          </a:stretch>
        </p:blipFill>
        <p:spPr>
          <a:xfrm>
            <a:off x="343037" y="2209800"/>
            <a:ext cx="5418666" cy="3912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361" y="1999226"/>
            <a:ext cx="4398113" cy="18919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703" y="4003397"/>
            <a:ext cx="4562168" cy="2200179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547" y="245807"/>
            <a:ext cx="8596668" cy="1320800"/>
          </a:xfrm>
        </p:spPr>
        <p:txBody>
          <a:bodyPr>
            <a:noAutofit/>
          </a:bodyPr>
          <a:lstStyle/>
          <a:p>
            <a:pPr algn="l">
              <a:spcAft>
                <a:spcPts val="375"/>
              </a:spcAft>
            </a:pPr>
            <a:r>
              <a:rPr lang="en-I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Macros and Automation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acros are sequences of instructions or code that automate repetitive tasks within Excel.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of Macros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Savings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Automating repetitive tasks speeds up operations.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Reduction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By removing manual input, macros minimize data entry errors.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Complex processes that would take hours can be completed in seconds with the help of macros.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of Macros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 Reporting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Automating the generation of balance sheets, profit and loss      statements, and cash flow reports.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Streamlining data processing, pivot table creation, and visualizations.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Payroll Processing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Automating payroll calculations and employee data management.</a:t>
            </a:r>
            <a:b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28013"/>
          <a:stretch/>
        </p:blipFill>
        <p:spPr>
          <a:xfrm>
            <a:off x="8509518" y="2763624"/>
            <a:ext cx="3263343" cy="3544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18" y="25563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Pivot :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enables you to create data models, establish relationships between tables, and perform advanced calculations using Data Analysis Expressions (DAX). </a:t>
            </a:r>
            <a:b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created the relationship between the Product table and customer table based on sales transaction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75EF4-EC9E-6106-EADD-667E6107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24" y="2485963"/>
            <a:ext cx="6148491" cy="36849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723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Cambria</vt:lpstr>
      <vt:lpstr>Courier New</vt:lpstr>
      <vt:lpstr>Sitka Text Semibold</vt:lpstr>
      <vt:lpstr>Symbol</vt:lpstr>
      <vt:lpstr>Times New Roman</vt:lpstr>
      <vt:lpstr>TimesNewRomanPS-BoldMT</vt:lpstr>
      <vt:lpstr>Trebuchet MS</vt:lpstr>
      <vt:lpstr>Wingdings</vt:lpstr>
      <vt:lpstr>Wingdings 3</vt:lpstr>
      <vt:lpstr>Facet</vt:lpstr>
      <vt:lpstr>Sales Dataset Analysis Advanced Excel Project</vt:lpstr>
      <vt:lpstr>Objective:  To analyze sales data to identify trends, understand sales performance, and provide  actionable business insights.    Goals: o Analyze sales trends over time.  o Identify high-performing products and sales channels.  o Determine the impact of returns and discounts.  o Create a dynamic dashboard with key metrics. </vt:lpstr>
      <vt:lpstr>Dataset Overview:   Super store data is a collection of data based on products, sales and discounts. It contains customer information based on their location, ID and sales channel.   Data Cleaning Process:  I used some of the formatting and cleaning method to clean the data. The below listed are the methods: *Rearrange the row’s width and column’s height as per the data * Changed the font size, font style and freeze panes * Added Border to the entire data set and formatted the date for Order date &amp; Ship date column * By clicking on Remove Duplicate Rows and Blanks the data was completely cleaned  Visuals: Before                                                                                                      After   </vt:lpstr>
      <vt:lpstr>Important Calculations:              Adjusted Sales = Sales – Sales* Discount     Total Discount = SUM(R2: R9995) Total Revenue = Sales * Quantity                 COUNTIF =COUNTIF(O2:09995,AA3) Average of Sales = SUM(R2: R9995)           AVEAGEIF=AVERAGEIF(H:H,AA9,U:U) </vt:lpstr>
      <vt:lpstr>Pivot Table Summary:  Pivot is used to aggregate the data in different dimension.</vt:lpstr>
      <vt:lpstr>Dashboard Design:  Dashboard is a visual tool that presents key metrics and data summaries in a concise and easy-to-understand format, often using charts, graphs, and other visual elements It's a way to consolidate information from various sources into a single view, making it easier to monitor performance, identify trends of the data set.   </vt:lpstr>
      <vt:lpstr>What-If Analysis &amp; Goal Seek : *Using What-If Analysis I increased the sales by 10% and decrease the discount by 5%  *Using Goal Seek I setted a target for Adjusted Sales and </vt:lpstr>
      <vt:lpstr>Macros and Automation:  Macros are sequences of instructions or code that automate repetitive tasks within Excel.  Benefits of Macros *Time Savings: Automating repetitive tasks speeds up operations. *Error Reduction: By removing manual input, macros minimize data entry errors. *Efficiency: Complex processes that would take hours can be completed in seconds with the help of macros.  Uses of Macros *Financial Reporting: Automating the generation of balance sheets, profit and loss      statements, and cash flow reports. *Data Analysis: Streamlining data processing, pivot table creation, and visualizations. *Payroll Processing: Automating payroll calculations and employee data management.   </vt:lpstr>
      <vt:lpstr>Power Pivot :  It enables you to create data models, establish relationships between tables, and perform advanced calculations using Data Analysis Expressions (DAX).   I have created the relationship between the Product table and customer table based on sales transaction</vt:lpstr>
      <vt:lpstr>Insights and Recommendation  *  First, we should understand the customers. Learning their challenges, desires, fears and concerns can help you sell a product or service that meets their needs.  * Giving them a variety of Payment options * Offering periodic specials and discounts can also encourage repeat purchases. * Providing a money-back guarantee can gain a customer's trust and encourage them to buy a company's products or enroll in a subscription service. </vt:lpstr>
      <vt:lpstr>Conclusion  By analyzing this Super store Data set ,  Technology is the top performing product category  Standard Class is driving the highest sales                                            Questions are welcome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Terrance Jerline</dc:creator>
  <cp:lastModifiedBy>terrance.bernard91@outlook.com</cp:lastModifiedBy>
  <cp:revision>6</cp:revision>
  <dcterms:created xsi:type="dcterms:W3CDTF">2025-04-21T12:36:00Z</dcterms:created>
  <dcterms:modified xsi:type="dcterms:W3CDTF">2025-04-24T14:47:35Z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6CF283E1A2D5469BB86BF264451C547A_12</vt:lpwstr>
  </property>
  <property fmtid="{D5CDD505-2E9C-101B-9397-08002B2CF9AE}" pid="3" name="KSOProductBuildVer">
    <vt:lpwstr>1033-12.2.0.20795</vt:lpwstr>
  </property>
</Properties>
</file>