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90" r:id="rId2"/>
    <p:sldId id="392" r:id="rId3"/>
    <p:sldId id="393" r:id="rId4"/>
    <p:sldId id="405" r:id="rId5"/>
    <p:sldId id="420" r:id="rId6"/>
    <p:sldId id="397" r:id="rId7"/>
    <p:sldId id="396" r:id="rId8"/>
    <p:sldId id="394" r:id="rId9"/>
    <p:sldId id="408" r:id="rId10"/>
    <p:sldId id="398" r:id="rId11"/>
    <p:sldId id="400" r:id="rId12"/>
    <p:sldId id="401" r:id="rId13"/>
    <p:sldId id="402" r:id="rId14"/>
    <p:sldId id="399" r:id="rId15"/>
    <p:sldId id="404" r:id="rId16"/>
    <p:sldId id="407" r:id="rId17"/>
    <p:sldId id="421" r:id="rId18"/>
    <p:sldId id="406" r:id="rId19"/>
    <p:sldId id="41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EE762A-ABEE-4CF9-833F-5926935C039A}" v="2" dt="2024-08-24T02:16:12.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Yun" userId="904fa55e7048baec" providerId="LiveId" clId="{55EE762A-ABEE-4CF9-833F-5926935C039A}"/>
    <pc:docChg chg="addSld delSld modSld">
      <pc:chgData name="Jeremy Yun" userId="904fa55e7048baec" providerId="LiveId" clId="{55EE762A-ABEE-4CF9-833F-5926935C039A}" dt="2024-08-24T02:08:39.361" v="2" actId="47"/>
      <pc:docMkLst>
        <pc:docMk/>
      </pc:docMkLst>
      <pc:sldChg chg="new del">
        <pc:chgData name="Jeremy Yun" userId="904fa55e7048baec" providerId="LiveId" clId="{55EE762A-ABEE-4CF9-833F-5926935C039A}" dt="2024-08-24T02:08:39.361" v="2" actId="47"/>
        <pc:sldMkLst>
          <pc:docMk/>
          <pc:sldMk cId="2340555557" sldId="256"/>
        </pc:sldMkLst>
      </pc:sldChg>
      <pc:sldChg chg="add">
        <pc:chgData name="Jeremy Yun" userId="904fa55e7048baec" providerId="LiveId" clId="{55EE762A-ABEE-4CF9-833F-5926935C039A}" dt="2024-08-24T02:08:36.530" v="1"/>
        <pc:sldMkLst>
          <pc:docMk/>
          <pc:sldMk cId="3445065777" sldId="390"/>
        </pc:sldMkLst>
      </pc:sldChg>
      <pc:sldChg chg="add">
        <pc:chgData name="Jeremy Yun" userId="904fa55e7048baec" providerId="LiveId" clId="{55EE762A-ABEE-4CF9-833F-5926935C039A}" dt="2024-08-24T02:08:36.530" v="1"/>
        <pc:sldMkLst>
          <pc:docMk/>
          <pc:sldMk cId="148179121" sldId="392"/>
        </pc:sldMkLst>
      </pc:sldChg>
      <pc:sldChg chg="add">
        <pc:chgData name="Jeremy Yun" userId="904fa55e7048baec" providerId="LiveId" clId="{55EE762A-ABEE-4CF9-833F-5926935C039A}" dt="2024-08-24T02:08:36.530" v="1"/>
        <pc:sldMkLst>
          <pc:docMk/>
          <pc:sldMk cId="188030885" sldId="393"/>
        </pc:sldMkLst>
      </pc:sldChg>
      <pc:sldChg chg="add">
        <pc:chgData name="Jeremy Yun" userId="904fa55e7048baec" providerId="LiveId" clId="{55EE762A-ABEE-4CF9-833F-5926935C039A}" dt="2024-08-24T02:08:36.530" v="1"/>
        <pc:sldMkLst>
          <pc:docMk/>
          <pc:sldMk cId="387561335" sldId="394"/>
        </pc:sldMkLst>
      </pc:sldChg>
      <pc:sldChg chg="add">
        <pc:chgData name="Jeremy Yun" userId="904fa55e7048baec" providerId="LiveId" clId="{55EE762A-ABEE-4CF9-833F-5926935C039A}" dt="2024-08-24T02:08:36.530" v="1"/>
        <pc:sldMkLst>
          <pc:docMk/>
          <pc:sldMk cId="3376680844" sldId="396"/>
        </pc:sldMkLst>
      </pc:sldChg>
      <pc:sldChg chg="add">
        <pc:chgData name="Jeremy Yun" userId="904fa55e7048baec" providerId="LiveId" clId="{55EE762A-ABEE-4CF9-833F-5926935C039A}" dt="2024-08-24T02:08:36.530" v="1"/>
        <pc:sldMkLst>
          <pc:docMk/>
          <pc:sldMk cId="2170358937" sldId="397"/>
        </pc:sldMkLst>
      </pc:sldChg>
      <pc:sldChg chg="add">
        <pc:chgData name="Jeremy Yun" userId="904fa55e7048baec" providerId="LiveId" clId="{55EE762A-ABEE-4CF9-833F-5926935C039A}" dt="2024-08-24T02:08:36.530" v="1"/>
        <pc:sldMkLst>
          <pc:docMk/>
          <pc:sldMk cId="3691385354" sldId="398"/>
        </pc:sldMkLst>
      </pc:sldChg>
      <pc:sldChg chg="add">
        <pc:chgData name="Jeremy Yun" userId="904fa55e7048baec" providerId="LiveId" clId="{55EE762A-ABEE-4CF9-833F-5926935C039A}" dt="2024-08-24T02:08:36.530" v="1"/>
        <pc:sldMkLst>
          <pc:docMk/>
          <pc:sldMk cId="3605706559" sldId="399"/>
        </pc:sldMkLst>
      </pc:sldChg>
      <pc:sldChg chg="add">
        <pc:chgData name="Jeremy Yun" userId="904fa55e7048baec" providerId="LiveId" clId="{55EE762A-ABEE-4CF9-833F-5926935C039A}" dt="2024-08-24T02:08:36.530" v="1"/>
        <pc:sldMkLst>
          <pc:docMk/>
          <pc:sldMk cId="2023555696" sldId="400"/>
        </pc:sldMkLst>
      </pc:sldChg>
      <pc:sldChg chg="add">
        <pc:chgData name="Jeremy Yun" userId="904fa55e7048baec" providerId="LiveId" clId="{55EE762A-ABEE-4CF9-833F-5926935C039A}" dt="2024-08-24T02:08:36.530" v="1"/>
        <pc:sldMkLst>
          <pc:docMk/>
          <pc:sldMk cId="3380444773" sldId="401"/>
        </pc:sldMkLst>
      </pc:sldChg>
      <pc:sldChg chg="add">
        <pc:chgData name="Jeremy Yun" userId="904fa55e7048baec" providerId="LiveId" clId="{55EE762A-ABEE-4CF9-833F-5926935C039A}" dt="2024-08-24T02:08:36.530" v="1"/>
        <pc:sldMkLst>
          <pc:docMk/>
          <pc:sldMk cId="4221234212" sldId="402"/>
        </pc:sldMkLst>
      </pc:sldChg>
      <pc:sldChg chg="add">
        <pc:chgData name="Jeremy Yun" userId="904fa55e7048baec" providerId="LiveId" clId="{55EE762A-ABEE-4CF9-833F-5926935C039A}" dt="2024-08-24T02:08:36.530" v="1"/>
        <pc:sldMkLst>
          <pc:docMk/>
          <pc:sldMk cId="1813319326" sldId="404"/>
        </pc:sldMkLst>
      </pc:sldChg>
      <pc:sldChg chg="add">
        <pc:chgData name="Jeremy Yun" userId="904fa55e7048baec" providerId="LiveId" clId="{55EE762A-ABEE-4CF9-833F-5926935C039A}" dt="2024-08-24T02:08:36.530" v="1"/>
        <pc:sldMkLst>
          <pc:docMk/>
          <pc:sldMk cId="1640402557" sldId="405"/>
        </pc:sldMkLst>
      </pc:sldChg>
      <pc:sldChg chg="add">
        <pc:chgData name="Jeremy Yun" userId="904fa55e7048baec" providerId="LiveId" clId="{55EE762A-ABEE-4CF9-833F-5926935C039A}" dt="2024-08-24T02:08:36.530" v="1"/>
        <pc:sldMkLst>
          <pc:docMk/>
          <pc:sldMk cId="635477322" sldId="406"/>
        </pc:sldMkLst>
      </pc:sldChg>
      <pc:sldChg chg="add">
        <pc:chgData name="Jeremy Yun" userId="904fa55e7048baec" providerId="LiveId" clId="{55EE762A-ABEE-4CF9-833F-5926935C039A}" dt="2024-08-24T02:08:36.530" v="1"/>
        <pc:sldMkLst>
          <pc:docMk/>
          <pc:sldMk cId="2853083213" sldId="407"/>
        </pc:sldMkLst>
      </pc:sldChg>
      <pc:sldChg chg="add">
        <pc:chgData name="Jeremy Yun" userId="904fa55e7048baec" providerId="LiveId" clId="{55EE762A-ABEE-4CF9-833F-5926935C039A}" dt="2024-08-24T02:08:36.530" v="1"/>
        <pc:sldMkLst>
          <pc:docMk/>
          <pc:sldMk cId="2482790903" sldId="408"/>
        </pc:sldMkLst>
      </pc:sldChg>
      <pc:sldChg chg="add">
        <pc:chgData name="Jeremy Yun" userId="904fa55e7048baec" providerId="LiveId" clId="{55EE762A-ABEE-4CF9-833F-5926935C039A}" dt="2024-08-24T02:08:36.530" v="1"/>
        <pc:sldMkLst>
          <pc:docMk/>
          <pc:sldMk cId="4023783325" sldId="419"/>
        </pc:sldMkLst>
      </pc:sldChg>
      <pc:sldChg chg="add">
        <pc:chgData name="Jeremy Yun" userId="904fa55e7048baec" providerId="LiveId" clId="{55EE762A-ABEE-4CF9-833F-5926935C039A}" dt="2024-08-24T02:08:36.530" v="1"/>
        <pc:sldMkLst>
          <pc:docMk/>
          <pc:sldMk cId="2431094123" sldId="420"/>
        </pc:sldMkLst>
      </pc:sldChg>
      <pc:sldChg chg="add">
        <pc:chgData name="Jeremy Yun" userId="904fa55e7048baec" providerId="LiveId" clId="{55EE762A-ABEE-4CF9-833F-5926935C039A}" dt="2024-08-24T02:08:36.530" v="1"/>
        <pc:sldMkLst>
          <pc:docMk/>
          <pc:sldMk cId="2954644369" sldId="4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19619-BFC6-4476-9EBB-B9C6E8432BF0}" type="datetimeFigureOut">
              <a:rPr lang="en-US" smtClean="0"/>
              <a:t>8/23/2024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D03D9-735D-421B-B946-9DD829F52FAD}" type="slidenum">
              <a:rPr lang="en-US" smtClean="0"/>
              <a:t>‹#›</a:t>
            </a:fld>
            <a:endParaRPr lang="en-US"/>
          </a:p>
        </p:txBody>
      </p:sp>
    </p:spTree>
    <p:extLst>
      <p:ext uri="{BB962C8B-B14F-4D97-AF65-F5344CB8AC3E}">
        <p14:creationId xmlns:p14="http://schemas.microsoft.com/office/powerpoint/2010/main" val="1063699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name year school, say title, thank shah and steeve</a:t>
            </a:r>
          </a:p>
          <a:p>
            <a:endParaRPr lang="en-US" dirty="0"/>
          </a:p>
        </p:txBody>
      </p:sp>
      <p:sp>
        <p:nvSpPr>
          <p:cNvPr id="4" name="Slide Number Placeholder 3"/>
          <p:cNvSpPr>
            <a:spLocks noGrp="1"/>
          </p:cNvSpPr>
          <p:nvPr>
            <p:ph type="sldNum" sz="quarter" idx="5"/>
          </p:nvPr>
        </p:nvSpPr>
        <p:spPr/>
        <p:txBody>
          <a:bodyPr/>
          <a:lstStyle/>
          <a:p>
            <a:fld id="{64101942-F20C-4A08-95F5-2A6986C15CBB}" type="slidenum">
              <a:rPr lang="ko-KR" altLang="en-US" smtClean="0"/>
              <a:t>1</a:t>
            </a:fld>
            <a:endParaRPr lang="ko-KR" altLang="en-US"/>
          </a:p>
        </p:txBody>
      </p:sp>
    </p:spTree>
    <p:extLst>
      <p:ext uri="{BB962C8B-B14F-4D97-AF65-F5344CB8AC3E}">
        <p14:creationId xmlns:p14="http://schemas.microsoft.com/office/powerpoint/2010/main" val="1853921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ARM M4 </a:t>
            </a:r>
            <a:r>
              <a:rPr lang="pt-BR" dirty="0" err="1"/>
              <a:t>Cortex</a:t>
            </a:r>
            <a:r>
              <a:rPr lang="pt-BR" dirty="0"/>
              <a:t> CPU</a:t>
            </a:r>
          </a:p>
          <a:p>
            <a:r>
              <a:rPr lang="pt-BR" dirty="0" err="1"/>
              <a:t>Internal</a:t>
            </a:r>
            <a:r>
              <a:rPr lang="pt-BR" dirty="0"/>
              <a:t> ADC &amp; </a:t>
            </a:r>
            <a:r>
              <a:rPr lang="pt-BR" dirty="0" err="1"/>
              <a:t>memory</a:t>
            </a:r>
            <a:endParaRPr lang="en-US" dirty="0"/>
          </a:p>
        </p:txBody>
      </p:sp>
      <p:sp>
        <p:nvSpPr>
          <p:cNvPr id="4" name="Slide Number Placeholder 3"/>
          <p:cNvSpPr>
            <a:spLocks noGrp="1"/>
          </p:cNvSpPr>
          <p:nvPr>
            <p:ph type="sldNum" sz="quarter" idx="5"/>
          </p:nvPr>
        </p:nvSpPr>
        <p:spPr/>
        <p:txBody>
          <a:bodyPr/>
          <a:lstStyle/>
          <a:p>
            <a:fld id="{64101942-F20C-4A08-95F5-2A6986C15CBB}" type="slidenum">
              <a:rPr lang="ko-KR" altLang="en-US" smtClean="0"/>
              <a:t>12</a:t>
            </a:fld>
            <a:endParaRPr lang="ko-KR" altLang="en-US"/>
          </a:p>
        </p:txBody>
      </p:sp>
    </p:spTree>
    <p:extLst>
      <p:ext uri="{BB962C8B-B14F-4D97-AF65-F5344CB8AC3E}">
        <p14:creationId xmlns:p14="http://schemas.microsoft.com/office/powerpoint/2010/main" val="80364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management is very important for continuous monitoring wearables</a:t>
            </a:r>
          </a:p>
          <a:p>
            <a:endParaRPr lang="en-US" dirty="0"/>
          </a:p>
          <a:p>
            <a:r>
              <a:rPr lang="en-US" dirty="0"/>
              <a:t>With all systems active and transmitting, a CR2032 battery is depleted in a day</a:t>
            </a:r>
          </a:p>
          <a:p>
            <a:endParaRPr lang="en-US" dirty="0"/>
          </a:p>
          <a:p>
            <a:r>
              <a:rPr lang="en-US" dirty="0"/>
              <a:t>PPG Is by far the most power intensive (LED drive current) – 90% of power draw</a:t>
            </a:r>
          </a:p>
          <a:p>
            <a:r>
              <a:rPr lang="en-US" dirty="0"/>
              <a:t>Only ECG and EBI would last over a year</a:t>
            </a:r>
          </a:p>
        </p:txBody>
      </p:sp>
      <p:sp>
        <p:nvSpPr>
          <p:cNvPr id="4" name="Slide Number Placeholder 3"/>
          <p:cNvSpPr>
            <a:spLocks noGrp="1"/>
          </p:cNvSpPr>
          <p:nvPr>
            <p:ph type="sldNum" sz="quarter" idx="5"/>
          </p:nvPr>
        </p:nvSpPr>
        <p:spPr/>
        <p:txBody>
          <a:bodyPr/>
          <a:lstStyle/>
          <a:p>
            <a:fld id="{64101942-F20C-4A08-95F5-2A6986C15CBB}" type="slidenum">
              <a:rPr lang="ko-KR" altLang="en-US" smtClean="0"/>
              <a:t>13</a:t>
            </a:fld>
            <a:endParaRPr lang="ko-KR" altLang="en-US"/>
          </a:p>
        </p:txBody>
      </p:sp>
    </p:spTree>
    <p:extLst>
      <p:ext uri="{BB962C8B-B14F-4D97-AF65-F5344CB8AC3E}">
        <p14:creationId xmlns:p14="http://schemas.microsoft.com/office/powerpoint/2010/main" val="2894008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Healthy patient</a:t>
            </a:r>
          </a:p>
          <a:p>
            <a:endParaRPr lang="en-US" dirty="0"/>
          </a:p>
          <a:p>
            <a:r>
              <a:rPr lang="en-US" dirty="0"/>
              <a:t>Concurrently measured with…</a:t>
            </a:r>
          </a:p>
        </p:txBody>
      </p:sp>
      <p:sp>
        <p:nvSpPr>
          <p:cNvPr id="4" name="Slide Number Placeholder 3"/>
          <p:cNvSpPr>
            <a:spLocks noGrp="1"/>
          </p:cNvSpPr>
          <p:nvPr>
            <p:ph type="sldNum" sz="quarter" idx="5"/>
          </p:nvPr>
        </p:nvSpPr>
        <p:spPr/>
        <p:txBody>
          <a:bodyPr/>
          <a:lstStyle/>
          <a:p>
            <a:fld id="{64101942-F20C-4A08-95F5-2A6986C15CBB}" type="slidenum">
              <a:rPr lang="ko-KR" altLang="en-US" smtClean="0"/>
              <a:t>15</a:t>
            </a:fld>
            <a:endParaRPr lang="ko-KR" altLang="en-US"/>
          </a:p>
        </p:txBody>
      </p:sp>
    </p:spTree>
    <p:extLst>
      <p:ext uri="{BB962C8B-B14F-4D97-AF65-F5344CB8AC3E}">
        <p14:creationId xmlns:p14="http://schemas.microsoft.com/office/powerpoint/2010/main" val="418945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 in the kHz range to penetrate thoracic cavity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Current level chosen to remain within the IEC-60601 standard perception threshold</a:t>
            </a:r>
          </a:p>
        </p:txBody>
      </p:sp>
      <p:sp>
        <p:nvSpPr>
          <p:cNvPr id="4" name="Slide Number Placeholder 3"/>
          <p:cNvSpPr>
            <a:spLocks noGrp="1"/>
          </p:cNvSpPr>
          <p:nvPr>
            <p:ph type="sldNum" sz="quarter" idx="5"/>
          </p:nvPr>
        </p:nvSpPr>
        <p:spPr/>
        <p:txBody>
          <a:bodyPr/>
          <a:lstStyle/>
          <a:p>
            <a:fld id="{64101942-F20C-4A08-95F5-2A6986C15CBB}" type="slidenum">
              <a:rPr lang="ko-KR" altLang="en-US" smtClean="0"/>
              <a:t>16</a:t>
            </a:fld>
            <a:endParaRPr lang="ko-KR" altLang="en-US"/>
          </a:p>
        </p:txBody>
      </p:sp>
    </p:spTree>
    <p:extLst>
      <p:ext uri="{BB962C8B-B14F-4D97-AF65-F5344CB8AC3E}">
        <p14:creationId xmlns:p14="http://schemas.microsoft.com/office/powerpoint/2010/main" val="1342925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more acquisition capability to enable HW to be used for broader range of applications</a:t>
            </a:r>
          </a:p>
          <a:p>
            <a:endParaRPr lang="en-US" dirty="0"/>
          </a:p>
          <a:p>
            <a:r>
              <a:rPr lang="en-US" dirty="0"/>
              <a:t>Following this, can using this as a platform to hone-in on more specific applications</a:t>
            </a:r>
          </a:p>
        </p:txBody>
      </p:sp>
      <p:sp>
        <p:nvSpPr>
          <p:cNvPr id="4" name="Slide Number Placeholder 3"/>
          <p:cNvSpPr>
            <a:spLocks noGrp="1"/>
          </p:cNvSpPr>
          <p:nvPr>
            <p:ph type="sldNum" sz="quarter" idx="5"/>
          </p:nvPr>
        </p:nvSpPr>
        <p:spPr/>
        <p:txBody>
          <a:bodyPr/>
          <a:lstStyle/>
          <a:p>
            <a:fld id="{64101942-F20C-4A08-95F5-2A6986C15CBB}" type="slidenum">
              <a:rPr lang="ko-KR" altLang="en-US" smtClean="0"/>
              <a:t>18</a:t>
            </a:fld>
            <a:endParaRPr lang="ko-KR" altLang="en-US"/>
          </a:p>
        </p:txBody>
      </p:sp>
    </p:spTree>
    <p:extLst>
      <p:ext uri="{BB962C8B-B14F-4D97-AF65-F5344CB8AC3E}">
        <p14:creationId xmlns:p14="http://schemas.microsoft.com/office/powerpoint/2010/main" val="850558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hemodynamic</a:t>
            </a:r>
          </a:p>
          <a:p>
            <a:endParaRPr lang="en-US" dirty="0"/>
          </a:p>
          <a:p>
            <a:r>
              <a:rPr lang="en-US" dirty="0"/>
              <a:t>Cardiovascular diseases is leading cause of death</a:t>
            </a:r>
          </a:p>
          <a:p>
            <a:endParaRPr lang="en-US" dirty="0"/>
          </a:p>
          <a:p>
            <a:r>
              <a:rPr lang="en-US" dirty="0"/>
              <a:t>Early diagnostics is critical, needs continuous monitoring</a:t>
            </a:r>
          </a:p>
          <a:p>
            <a:endParaRPr lang="en-US" dirty="0"/>
          </a:p>
          <a:p>
            <a:r>
              <a:rPr lang="en-US" dirty="0"/>
              <a:t>Talk about wearable devices</a:t>
            </a:r>
          </a:p>
        </p:txBody>
      </p:sp>
      <p:sp>
        <p:nvSpPr>
          <p:cNvPr id="4" name="Slide Number Placeholder 3"/>
          <p:cNvSpPr>
            <a:spLocks noGrp="1"/>
          </p:cNvSpPr>
          <p:nvPr>
            <p:ph type="sldNum" sz="quarter" idx="5"/>
          </p:nvPr>
        </p:nvSpPr>
        <p:spPr/>
        <p:txBody>
          <a:bodyPr/>
          <a:lstStyle/>
          <a:p>
            <a:fld id="{64101942-F20C-4A08-95F5-2A6986C15CBB}" type="slidenum">
              <a:rPr lang="ko-KR" altLang="en-US" smtClean="0"/>
              <a:t>3</a:t>
            </a:fld>
            <a:endParaRPr lang="ko-KR" altLang="en-US"/>
          </a:p>
        </p:txBody>
      </p:sp>
    </p:spTree>
    <p:extLst>
      <p:ext uri="{BB962C8B-B14F-4D97-AF65-F5344CB8AC3E}">
        <p14:creationId xmlns:p14="http://schemas.microsoft.com/office/powerpoint/2010/main" val="308343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most cardiovascular diseases, these three </a:t>
            </a:r>
            <a:r>
              <a:rPr lang="en-US" dirty="0" err="1"/>
              <a:t>biosignals</a:t>
            </a:r>
            <a:r>
              <a:rPr lang="en-US" dirty="0"/>
              <a:t> can cover most applications</a:t>
            </a:r>
          </a:p>
          <a:p>
            <a:endParaRPr lang="en-US" dirty="0"/>
          </a:p>
          <a:p>
            <a:r>
              <a:rPr lang="en-US" dirty="0"/>
              <a:t>Explain how each signal is acquired</a:t>
            </a:r>
          </a:p>
          <a:p>
            <a:endParaRPr lang="en-US" dirty="0"/>
          </a:p>
          <a:p>
            <a:r>
              <a:rPr lang="en-US" dirty="0"/>
              <a:t>EBI less commonly found in </a:t>
            </a:r>
            <a:r>
              <a:rPr lang="en-US" b="1" dirty="0"/>
              <a:t>wearable</a:t>
            </a:r>
            <a:r>
              <a:rPr lang="en-US" dirty="0"/>
              <a:t> tech</a:t>
            </a:r>
          </a:p>
        </p:txBody>
      </p:sp>
      <p:sp>
        <p:nvSpPr>
          <p:cNvPr id="4" name="Slide Number Placeholder 3"/>
          <p:cNvSpPr>
            <a:spLocks noGrp="1"/>
          </p:cNvSpPr>
          <p:nvPr>
            <p:ph type="sldNum" sz="quarter" idx="5"/>
          </p:nvPr>
        </p:nvSpPr>
        <p:spPr/>
        <p:txBody>
          <a:bodyPr/>
          <a:lstStyle/>
          <a:p>
            <a:fld id="{64101942-F20C-4A08-95F5-2A6986C15CBB}" type="slidenum">
              <a:rPr lang="ko-KR" altLang="en-US" smtClean="0"/>
              <a:t>4</a:t>
            </a:fld>
            <a:endParaRPr lang="ko-KR" altLang="en-US"/>
          </a:p>
        </p:txBody>
      </p:sp>
    </p:spTree>
    <p:extLst>
      <p:ext uri="{BB962C8B-B14F-4D97-AF65-F5344CB8AC3E}">
        <p14:creationId xmlns:p14="http://schemas.microsoft.com/office/powerpoint/2010/main" val="712810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nonconfigurable, unintegrated</a:t>
            </a:r>
          </a:p>
          <a:p>
            <a:endParaRPr lang="en-US" dirty="0"/>
          </a:p>
          <a:p>
            <a:r>
              <a:rPr lang="en-US" dirty="0"/>
              <a:t>Within academia, emphasis usually on front end sensing for a single application, less on backend integration</a:t>
            </a:r>
          </a:p>
          <a:p>
            <a:endParaRPr lang="en-US" dirty="0"/>
          </a:p>
          <a:p>
            <a:r>
              <a:rPr lang="en-US" dirty="0"/>
              <a:t>Commercial wearables have targeted applications, don’t have multiple channels.</a:t>
            </a:r>
          </a:p>
          <a:p>
            <a:r>
              <a:rPr lang="en-US" dirty="0"/>
              <a:t>Holter monitors dedicated to ECG, fitness wearables dedicated to PPG</a:t>
            </a:r>
          </a:p>
          <a:p>
            <a:endParaRPr lang="en-US" dirty="0"/>
          </a:p>
          <a:p>
            <a:r>
              <a:rPr lang="en-US" dirty="0"/>
              <a:t>Want to offer platform for full stack integration and new/broader multichannel applications</a:t>
            </a:r>
          </a:p>
          <a:p>
            <a:endParaRPr lang="en-US" dirty="0"/>
          </a:p>
          <a:p>
            <a:pPr marL="914400" lvl="1" indent="-457200">
              <a:lnSpc>
                <a:spcPct val="200000"/>
              </a:lnSpc>
              <a:buFont typeface="Courier New" panose="02070309020205020404" pitchFamily="49" charset="0"/>
              <a:buChar char="o"/>
            </a:pPr>
            <a:r>
              <a:rPr lang="en-US" altLang="ko-KR" sz="1200" b="1" dirty="0">
                <a:latin typeface="Arial" panose="020B0604020202020204" pitchFamily="34" charset="0"/>
                <a:ea typeface="Noto Sans Symbols"/>
                <a:cs typeface="Noto Sans Symbols"/>
              </a:rPr>
              <a:t>Lower power</a:t>
            </a:r>
          </a:p>
          <a:p>
            <a:pPr marL="914400" lvl="1" indent="-457200">
              <a:lnSpc>
                <a:spcPct val="200000"/>
              </a:lnSpc>
              <a:buFont typeface="Courier New" panose="02070309020205020404" pitchFamily="49" charset="0"/>
              <a:buChar char="o"/>
            </a:pPr>
            <a:r>
              <a:rPr lang="en-US" altLang="ko-KR" sz="1200" b="1" dirty="0">
                <a:effectLst/>
                <a:latin typeface="Arial" panose="020B0604020202020204" pitchFamily="34" charset="0"/>
                <a:ea typeface="Noto Sans Symbols"/>
                <a:cs typeface="Noto Sans Symbols"/>
              </a:rPr>
              <a:t>Better data security</a:t>
            </a:r>
          </a:p>
          <a:p>
            <a:pPr marL="914400" lvl="1" indent="-457200">
              <a:lnSpc>
                <a:spcPct val="200000"/>
              </a:lnSpc>
              <a:buFont typeface="Courier New" panose="02070309020205020404" pitchFamily="49" charset="0"/>
              <a:buChar char="o"/>
            </a:pPr>
            <a:r>
              <a:rPr lang="en-US" altLang="ko-KR" sz="1200" b="1" dirty="0">
                <a:latin typeface="Arial" panose="020B0604020202020204" pitchFamily="34" charset="0"/>
                <a:ea typeface="Noto Sans Symbols"/>
                <a:cs typeface="Noto Sans Symbols"/>
              </a:rPr>
              <a:t>Less latency</a:t>
            </a:r>
            <a:endParaRPr lang="en-US" altLang="ko-KR" sz="1200" b="1" dirty="0">
              <a:effectLst/>
              <a:latin typeface="Arial" panose="020B0604020202020204" pitchFamily="34" charset="0"/>
              <a:ea typeface="Noto Sans Symbols"/>
              <a:cs typeface="Noto Sans Symbols"/>
            </a:endParaRPr>
          </a:p>
          <a:p>
            <a:endParaRPr lang="en-US" dirty="0"/>
          </a:p>
        </p:txBody>
      </p:sp>
      <p:sp>
        <p:nvSpPr>
          <p:cNvPr id="4" name="Slide Number Placeholder 3"/>
          <p:cNvSpPr>
            <a:spLocks noGrp="1"/>
          </p:cNvSpPr>
          <p:nvPr>
            <p:ph type="sldNum" sz="quarter" idx="5"/>
          </p:nvPr>
        </p:nvSpPr>
        <p:spPr/>
        <p:txBody>
          <a:bodyPr/>
          <a:lstStyle/>
          <a:p>
            <a:fld id="{64101942-F20C-4A08-95F5-2A6986C15CBB}" type="slidenum">
              <a:rPr lang="ko-KR" altLang="en-US" smtClean="0"/>
              <a:t>5</a:t>
            </a:fld>
            <a:endParaRPr lang="ko-KR" altLang="en-US"/>
          </a:p>
        </p:txBody>
      </p:sp>
    </p:spTree>
    <p:extLst>
      <p:ext uri="{BB962C8B-B14F-4D97-AF65-F5344CB8AC3E}">
        <p14:creationId xmlns:p14="http://schemas.microsoft.com/office/powerpoint/2010/main" val="857684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101942-F20C-4A08-95F5-2A6986C15CBB}" type="slidenum">
              <a:rPr lang="ko-KR" altLang="en-US" smtClean="0"/>
              <a:t>6</a:t>
            </a:fld>
            <a:endParaRPr lang="ko-KR" altLang="en-US"/>
          </a:p>
        </p:txBody>
      </p:sp>
    </p:spTree>
    <p:extLst>
      <p:ext uri="{BB962C8B-B14F-4D97-AF65-F5344CB8AC3E}">
        <p14:creationId xmlns:p14="http://schemas.microsoft.com/office/powerpoint/2010/main" val="1037776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is on the hardware </a:t>
            </a:r>
          </a:p>
        </p:txBody>
      </p:sp>
      <p:sp>
        <p:nvSpPr>
          <p:cNvPr id="4" name="Slide Number Placeholder 3"/>
          <p:cNvSpPr>
            <a:spLocks noGrp="1"/>
          </p:cNvSpPr>
          <p:nvPr>
            <p:ph type="sldNum" sz="quarter" idx="5"/>
          </p:nvPr>
        </p:nvSpPr>
        <p:spPr/>
        <p:txBody>
          <a:bodyPr/>
          <a:lstStyle/>
          <a:p>
            <a:fld id="{64101942-F20C-4A08-95F5-2A6986C15CBB}" type="slidenum">
              <a:rPr lang="ko-KR" altLang="en-US" smtClean="0"/>
              <a:t>7</a:t>
            </a:fld>
            <a:endParaRPr lang="ko-KR" altLang="en-US"/>
          </a:p>
        </p:txBody>
      </p:sp>
    </p:spTree>
    <p:extLst>
      <p:ext uri="{BB962C8B-B14F-4D97-AF65-F5344CB8AC3E}">
        <p14:creationId xmlns:p14="http://schemas.microsoft.com/office/powerpoint/2010/main" val="2033849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main blocks color coded, on left are the front ends</a:t>
            </a:r>
          </a:p>
        </p:txBody>
      </p:sp>
      <p:sp>
        <p:nvSpPr>
          <p:cNvPr id="4" name="Slide Number Placeholder 3"/>
          <p:cNvSpPr>
            <a:spLocks noGrp="1"/>
          </p:cNvSpPr>
          <p:nvPr>
            <p:ph type="sldNum" sz="quarter" idx="5"/>
          </p:nvPr>
        </p:nvSpPr>
        <p:spPr/>
        <p:txBody>
          <a:bodyPr/>
          <a:lstStyle/>
          <a:p>
            <a:fld id="{64101942-F20C-4A08-95F5-2A6986C15CBB}" type="slidenum">
              <a:rPr lang="ko-KR" altLang="en-US" smtClean="0"/>
              <a:t>9</a:t>
            </a:fld>
            <a:endParaRPr lang="ko-KR" altLang="en-US"/>
          </a:p>
        </p:txBody>
      </p:sp>
    </p:spTree>
    <p:extLst>
      <p:ext uri="{BB962C8B-B14F-4D97-AF65-F5344CB8AC3E}">
        <p14:creationId xmlns:p14="http://schemas.microsoft.com/office/powerpoint/2010/main" val="2524508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Generating current at configured levels and electrodes</a:t>
            </a:r>
          </a:p>
          <a:p>
            <a:r>
              <a:rPr lang="en-US" dirty="0"/>
              <a:t>Input is biased at a reference between your voltage rails to prevent saturation and eliminate common mode (no ref electrode needed)</a:t>
            </a:r>
          </a:p>
          <a:p>
            <a:r>
              <a:rPr lang="en-US" dirty="0"/>
              <a:t>In-amp takes the filtered voltage diff </a:t>
            </a:r>
            <a:r>
              <a:rPr lang="en-US" dirty="0" err="1"/>
              <a:t>btwn</a:t>
            </a:r>
            <a:r>
              <a:rPr lang="en-US" dirty="0"/>
              <a:t> electrodes</a:t>
            </a:r>
          </a:p>
          <a:p>
            <a:r>
              <a:rPr lang="en-US" dirty="0"/>
              <a:t>Gain can be programmed</a:t>
            </a:r>
          </a:p>
          <a:p>
            <a:r>
              <a:rPr lang="en-US" dirty="0"/>
              <a:t>Need phase sensitive circuitry to extract resistive and reactive</a:t>
            </a:r>
          </a:p>
          <a:p>
            <a:endParaRPr lang="en-US" dirty="0"/>
          </a:p>
          <a:p>
            <a:endParaRPr lang="en-US" dirty="0"/>
          </a:p>
          <a:p>
            <a:r>
              <a:rPr lang="en-US" dirty="0"/>
              <a:t>15.9 Bits ENOB (Effective Number of Bits) with 3.1µVP-P (</a:t>
            </a:r>
            <a:r>
              <a:rPr lang="en-US" dirty="0" err="1"/>
              <a:t>typ</a:t>
            </a:r>
            <a:r>
              <a:rPr lang="en-US" dirty="0"/>
              <a:t>) Noise for ECG</a:t>
            </a:r>
          </a:p>
          <a:p>
            <a:r>
              <a:rPr lang="en-US" dirty="0"/>
              <a:t>17 Bits ENOB with 1.1µVP-P Noise for </a:t>
            </a:r>
            <a:r>
              <a:rPr lang="en-US" dirty="0" err="1"/>
              <a:t>BioZ</a:t>
            </a:r>
            <a:endParaRPr lang="en-US" dirty="0"/>
          </a:p>
        </p:txBody>
      </p:sp>
      <p:sp>
        <p:nvSpPr>
          <p:cNvPr id="4" name="Slide Number Placeholder 3"/>
          <p:cNvSpPr>
            <a:spLocks noGrp="1"/>
          </p:cNvSpPr>
          <p:nvPr>
            <p:ph type="sldNum" sz="quarter" idx="5"/>
          </p:nvPr>
        </p:nvSpPr>
        <p:spPr/>
        <p:txBody>
          <a:bodyPr/>
          <a:lstStyle/>
          <a:p>
            <a:fld id="{64101942-F20C-4A08-95F5-2A6986C15CBB}" type="slidenum">
              <a:rPr lang="ko-KR" altLang="en-US" smtClean="0"/>
              <a:t>10</a:t>
            </a:fld>
            <a:endParaRPr lang="ko-KR" altLang="en-US"/>
          </a:p>
        </p:txBody>
      </p:sp>
    </p:spTree>
    <p:extLst>
      <p:ext uri="{BB962C8B-B14F-4D97-AF65-F5344CB8AC3E}">
        <p14:creationId xmlns:p14="http://schemas.microsoft.com/office/powerpoint/2010/main" val="1494519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PPG system is built around commercial front end</a:t>
            </a:r>
          </a:p>
          <a:p>
            <a:endParaRPr lang="en-US" dirty="0"/>
          </a:p>
          <a:p>
            <a:r>
              <a:rPr lang="en-US" dirty="0"/>
              <a:t>At a high level, there are two modes, HR with green LEDs, SpO2 with red and IR</a:t>
            </a:r>
          </a:p>
          <a:p>
            <a:r>
              <a:rPr lang="en-US" dirty="0"/>
              <a:t>Hemoglobin has different spectra depending on its oxygenation</a:t>
            </a:r>
          </a:p>
          <a:p>
            <a:endParaRPr lang="en-US" dirty="0"/>
          </a:p>
          <a:p>
            <a:r>
              <a:rPr lang="en-US" dirty="0"/>
              <a:t>Compensation</a:t>
            </a:r>
          </a:p>
        </p:txBody>
      </p:sp>
      <p:sp>
        <p:nvSpPr>
          <p:cNvPr id="4" name="Slide Number Placeholder 3"/>
          <p:cNvSpPr>
            <a:spLocks noGrp="1"/>
          </p:cNvSpPr>
          <p:nvPr>
            <p:ph type="sldNum" sz="quarter" idx="5"/>
          </p:nvPr>
        </p:nvSpPr>
        <p:spPr/>
        <p:txBody>
          <a:bodyPr/>
          <a:lstStyle/>
          <a:p>
            <a:fld id="{64101942-F20C-4A08-95F5-2A6986C15CBB}" type="slidenum">
              <a:rPr lang="ko-KR" altLang="en-US" smtClean="0"/>
              <a:t>11</a:t>
            </a:fld>
            <a:endParaRPr lang="ko-KR" altLang="en-US"/>
          </a:p>
        </p:txBody>
      </p:sp>
    </p:spTree>
    <p:extLst>
      <p:ext uri="{BB962C8B-B14F-4D97-AF65-F5344CB8AC3E}">
        <p14:creationId xmlns:p14="http://schemas.microsoft.com/office/powerpoint/2010/main" val="533499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AA40-9D36-C111-18AD-D877447CC9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FF30E4-D787-E310-695C-0BB74552E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46533D-885A-27B5-7C0E-177E6C59A015}"/>
              </a:ext>
            </a:extLst>
          </p:cNvPr>
          <p:cNvSpPr>
            <a:spLocks noGrp="1"/>
          </p:cNvSpPr>
          <p:nvPr>
            <p:ph type="dt" sz="half" idx="10"/>
          </p:nvPr>
        </p:nvSpPr>
        <p:spPr/>
        <p:txBody>
          <a:bodyPr/>
          <a:lstStyle/>
          <a:p>
            <a:fld id="{7A1CF861-E6AA-4A79-9013-00231C5F95B2}" type="datetimeFigureOut">
              <a:rPr lang="en-US" smtClean="0"/>
              <a:t>8/23/2024</a:t>
            </a:fld>
            <a:endParaRPr lang="en-US"/>
          </a:p>
        </p:txBody>
      </p:sp>
      <p:sp>
        <p:nvSpPr>
          <p:cNvPr id="5" name="Footer Placeholder 4">
            <a:extLst>
              <a:ext uri="{FF2B5EF4-FFF2-40B4-BE49-F238E27FC236}">
                <a16:creationId xmlns:a16="http://schemas.microsoft.com/office/drawing/2014/main" id="{79AF2886-CF99-3813-B61B-2EBDBB6C4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F97C5-E2AC-38EC-ABE2-F1B01B6E19E2}"/>
              </a:ext>
            </a:extLst>
          </p:cNvPr>
          <p:cNvSpPr>
            <a:spLocks noGrp="1"/>
          </p:cNvSpPr>
          <p:nvPr>
            <p:ph type="sldNum" sz="quarter" idx="12"/>
          </p:nvPr>
        </p:nvSpPr>
        <p:spPr/>
        <p:txBody>
          <a:bodyPr/>
          <a:lstStyle/>
          <a:p>
            <a:fld id="{E9AF3C9F-B6F7-440C-BE01-E46221270610}" type="slidenum">
              <a:rPr lang="en-US" smtClean="0"/>
              <a:t>‹#›</a:t>
            </a:fld>
            <a:endParaRPr lang="en-US"/>
          </a:p>
        </p:txBody>
      </p:sp>
    </p:spTree>
    <p:extLst>
      <p:ext uri="{BB962C8B-B14F-4D97-AF65-F5344CB8AC3E}">
        <p14:creationId xmlns:p14="http://schemas.microsoft.com/office/powerpoint/2010/main" val="427955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D48A9-6F08-2E57-2E00-AB9F37FA7E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2DBFC8-95CF-A0FB-493C-F3365D843A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B949F-1F5D-00F3-36A1-BE56FA29A218}"/>
              </a:ext>
            </a:extLst>
          </p:cNvPr>
          <p:cNvSpPr>
            <a:spLocks noGrp="1"/>
          </p:cNvSpPr>
          <p:nvPr>
            <p:ph type="dt" sz="half" idx="10"/>
          </p:nvPr>
        </p:nvSpPr>
        <p:spPr/>
        <p:txBody>
          <a:bodyPr/>
          <a:lstStyle/>
          <a:p>
            <a:fld id="{7A1CF861-E6AA-4A79-9013-00231C5F95B2}" type="datetimeFigureOut">
              <a:rPr lang="en-US" smtClean="0"/>
              <a:t>8/23/2024</a:t>
            </a:fld>
            <a:endParaRPr lang="en-US"/>
          </a:p>
        </p:txBody>
      </p:sp>
      <p:sp>
        <p:nvSpPr>
          <p:cNvPr id="5" name="Footer Placeholder 4">
            <a:extLst>
              <a:ext uri="{FF2B5EF4-FFF2-40B4-BE49-F238E27FC236}">
                <a16:creationId xmlns:a16="http://schemas.microsoft.com/office/drawing/2014/main" id="{F49FC52A-2CD3-01C8-3775-E5EB78114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9AACF-38A1-6D2B-3C50-57C0CEEA4668}"/>
              </a:ext>
            </a:extLst>
          </p:cNvPr>
          <p:cNvSpPr>
            <a:spLocks noGrp="1"/>
          </p:cNvSpPr>
          <p:nvPr>
            <p:ph type="sldNum" sz="quarter" idx="12"/>
          </p:nvPr>
        </p:nvSpPr>
        <p:spPr/>
        <p:txBody>
          <a:bodyPr/>
          <a:lstStyle/>
          <a:p>
            <a:fld id="{E9AF3C9F-B6F7-440C-BE01-E46221270610}" type="slidenum">
              <a:rPr lang="en-US" smtClean="0"/>
              <a:t>‹#›</a:t>
            </a:fld>
            <a:endParaRPr lang="en-US"/>
          </a:p>
        </p:txBody>
      </p:sp>
    </p:spTree>
    <p:extLst>
      <p:ext uri="{BB962C8B-B14F-4D97-AF65-F5344CB8AC3E}">
        <p14:creationId xmlns:p14="http://schemas.microsoft.com/office/powerpoint/2010/main" val="2789571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F0DF71-D2D3-8941-CE50-416DA581EA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79F2DE-35D8-6A25-FE23-52B58A986C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7719B-1207-3F09-6E1E-F6AE3199D887}"/>
              </a:ext>
            </a:extLst>
          </p:cNvPr>
          <p:cNvSpPr>
            <a:spLocks noGrp="1"/>
          </p:cNvSpPr>
          <p:nvPr>
            <p:ph type="dt" sz="half" idx="10"/>
          </p:nvPr>
        </p:nvSpPr>
        <p:spPr/>
        <p:txBody>
          <a:bodyPr/>
          <a:lstStyle/>
          <a:p>
            <a:fld id="{7A1CF861-E6AA-4A79-9013-00231C5F95B2}" type="datetimeFigureOut">
              <a:rPr lang="en-US" smtClean="0"/>
              <a:t>8/23/2024</a:t>
            </a:fld>
            <a:endParaRPr lang="en-US"/>
          </a:p>
        </p:txBody>
      </p:sp>
      <p:sp>
        <p:nvSpPr>
          <p:cNvPr id="5" name="Footer Placeholder 4">
            <a:extLst>
              <a:ext uri="{FF2B5EF4-FFF2-40B4-BE49-F238E27FC236}">
                <a16:creationId xmlns:a16="http://schemas.microsoft.com/office/drawing/2014/main" id="{EE1415ED-D745-9463-9466-E8A8BB985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E6DBD-CC80-2299-1EF0-93C858BA166E}"/>
              </a:ext>
            </a:extLst>
          </p:cNvPr>
          <p:cNvSpPr>
            <a:spLocks noGrp="1"/>
          </p:cNvSpPr>
          <p:nvPr>
            <p:ph type="sldNum" sz="quarter" idx="12"/>
          </p:nvPr>
        </p:nvSpPr>
        <p:spPr/>
        <p:txBody>
          <a:bodyPr/>
          <a:lstStyle/>
          <a:p>
            <a:fld id="{E9AF3C9F-B6F7-440C-BE01-E46221270610}" type="slidenum">
              <a:rPr lang="en-US" smtClean="0"/>
              <a:t>‹#›</a:t>
            </a:fld>
            <a:endParaRPr lang="en-US"/>
          </a:p>
        </p:txBody>
      </p:sp>
    </p:spTree>
    <p:extLst>
      <p:ext uri="{BB962C8B-B14F-4D97-AF65-F5344CB8AC3E}">
        <p14:creationId xmlns:p14="http://schemas.microsoft.com/office/powerpoint/2010/main" val="2954546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64F1C930-B425-4849-901E-EDC7E9573D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pic>
        <p:nvPicPr>
          <p:cNvPr id="8" name="그림 7">
            <a:extLst>
              <a:ext uri="{FF2B5EF4-FFF2-40B4-BE49-F238E27FC236}">
                <a16:creationId xmlns:a16="http://schemas.microsoft.com/office/drawing/2014/main" id="{4253A2A7-0643-4378-A3E0-E2766DCD4D16}"/>
              </a:ext>
            </a:extLst>
          </p:cNvPr>
          <p:cNvPicPr>
            <a:picLocks noChangeAspect="1"/>
          </p:cNvPicPr>
          <p:nvPr userDrawn="1"/>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1101634" y="301519"/>
            <a:ext cx="673435" cy="649167"/>
          </a:xfrm>
          <a:prstGeom prst="rect">
            <a:avLst/>
          </a:prstGeom>
        </p:spPr>
      </p:pic>
      <p:sp>
        <p:nvSpPr>
          <p:cNvPr id="9" name="직사각형 8">
            <a:extLst>
              <a:ext uri="{FF2B5EF4-FFF2-40B4-BE49-F238E27FC236}">
                <a16:creationId xmlns:a16="http://schemas.microsoft.com/office/drawing/2014/main" id="{4D08D55B-1D39-49F6-BDF9-B7CE6C5D7DC3}"/>
              </a:ext>
            </a:extLst>
          </p:cNvPr>
          <p:cNvSpPr/>
          <p:nvPr userDrawn="1"/>
        </p:nvSpPr>
        <p:spPr>
          <a:xfrm>
            <a:off x="0" y="1285876"/>
            <a:ext cx="12192000" cy="462143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Picture 2" descr="IEEE - Advancing Technology for Humanity"/>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9833303" y="382414"/>
            <a:ext cx="863929" cy="48512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1EAF65F-3ACA-3976-C692-F1487DA051B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87048" y="342582"/>
            <a:ext cx="3017904" cy="551606"/>
          </a:xfrm>
          <a:prstGeom prst="rect">
            <a:avLst/>
          </a:prstGeom>
        </p:spPr>
      </p:pic>
      <p:pic>
        <p:nvPicPr>
          <p:cNvPr id="5" name="Picture 2" descr="University of Maryland Logo, symbol, meaning, history, PNG, brand">
            <a:extLst>
              <a:ext uri="{FF2B5EF4-FFF2-40B4-BE49-F238E27FC236}">
                <a16:creationId xmlns:a16="http://schemas.microsoft.com/office/drawing/2014/main" id="{A4F5785D-7A09-33ED-6C60-874C598B9D35}"/>
              </a:ext>
            </a:extLst>
          </p:cNvPr>
          <p:cNvPicPr>
            <a:picLocks noChangeAspect="1" noChangeArrowheads="1"/>
          </p:cNvPicPr>
          <p:nvPr userDrawn="1"/>
        </p:nvPicPr>
        <p:blipFill rotWithShape="1">
          <a:blip r:embed="rId5" cstate="screen">
            <a:extLst>
              <a:ext uri="{28A0092B-C50C-407E-A947-70E740481C1C}">
                <a14:useLocalDpi xmlns:a14="http://schemas.microsoft.com/office/drawing/2010/main"/>
              </a:ext>
            </a:extLst>
          </a:blip>
          <a:srcRect t="33901" b="33252"/>
          <a:stretch/>
        </p:blipFill>
        <p:spPr bwMode="auto">
          <a:xfrm>
            <a:off x="416931" y="381144"/>
            <a:ext cx="2762631" cy="510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6011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6" name="슬라이드 번호 개체 틀 5">
            <a:extLst>
              <a:ext uri="{FF2B5EF4-FFF2-40B4-BE49-F238E27FC236}">
                <a16:creationId xmlns:a16="http://schemas.microsoft.com/office/drawing/2014/main" id="{3C677C0E-ACE4-48B6-B244-F66B32AD14F2}"/>
              </a:ext>
            </a:extLst>
          </p:cNvPr>
          <p:cNvSpPr>
            <a:spLocks noGrp="1"/>
          </p:cNvSpPr>
          <p:nvPr>
            <p:ph type="sldNum" sz="quarter" idx="12"/>
          </p:nvPr>
        </p:nvSpPr>
        <p:spPr>
          <a:xfrm>
            <a:off x="9286875" y="6442075"/>
            <a:ext cx="2743200" cy="365125"/>
          </a:xfrm>
        </p:spPr>
        <p:txBody>
          <a:bodyPr/>
          <a:lstStyle/>
          <a:p>
            <a:fld id="{9D1B9D8C-A161-4084-924B-59152344AFCF}" type="slidenum">
              <a:rPr lang="ko-KR" altLang="en-US" smtClean="0"/>
              <a:t>‹#›</a:t>
            </a:fld>
            <a:endParaRPr lang="ko-KR" altLang="en-US"/>
          </a:p>
        </p:txBody>
      </p:sp>
      <p:sp>
        <p:nvSpPr>
          <p:cNvPr id="7" name="직사각형 6">
            <a:extLst>
              <a:ext uri="{FF2B5EF4-FFF2-40B4-BE49-F238E27FC236}">
                <a16:creationId xmlns:a16="http://schemas.microsoft.com/office/drawing/2014/main" id="{4D08D55B-1D39-49F6-BDF9-B7CE6C5D7DC3}"/>
              </a:ext>
            </a:extLst>
          </p:cNvPr>
          <p:cNvSpPr/>
          <p:nvPr userDrawn="1"/>
        </p:nvSpPr>
        <p:spPr>
          <a:xfrm>
            <a:off x="-6350" y="0"/>
            <a:ext cx="12192000" cy="48641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25583BE3-7F27-474B-8977-CB25A2A7B5C3}"/>
              </a:ext>
            </a:extLst>
          </p:cNvPr>
          <p:cNvSpPr/>
          <p:nvPr userDrawn="1"/>
        </p:nvSpPr>
        <p:spPr>
          <a:xfrm>
            <a:off x="330200" y="889000"/>
            <a:ext cx="11544300" cy="5575300"/>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a:xfrm>
            <a:off x="330200" y="91661"/>
            <a:ext cx="10515600" cy="797340"/>
          </a:xfrm>
        </p:spPr>
        <p:txBody>
          <a:bodyPr>
            <a:normAutofit/>
          </a:bodyPr>
          <a:lstStyle>
            <a:lvl1pPr>
              <a:defRPr sz="3200" b="1">
                <a:latin typeface="Arial" panose="020B0604020202020204" pitchFamily="34" charset="0"/>
                <a:cs typeface="Arial" panose="020B0604020202020204" pitchFamily="34" charset="0"/>
              </a:defRPr>
            </a:lvl1pPr>
          </a:lstStyle>
          <a:p>
            <a:r>
              <a:rPr lang="ko-KR" altLang="en-US"/>
              <a:t>마스터 제목 스타일 편집</a:t>
            </a:r>
          </a:p>
        </p:txBody>
      </p:sp>
      <p:pic>
        <p:nvPicPr>
          <p:cNvPr id="5" name="Picture 4">
            <a:extLst>
              <a:ext uri="{FF2B5EF4-FFF2-40B4-BE49-F238E27FC236}">
                <a16:creationId xmlns:a16="http://schemas.microsoft.com/office/drawing/2014/main" id="{40F259B0-59EB-921A-6BF1-2285B6AF2CA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0200" y="6529418"/>
            <a:ext cx="1508952" cy="275803"/>
          </a:xfrm>
          <a:prstGeom prst="rect">
            <a:avLst/>
          </a:prstGeom>
        </p:spPr>
      </p:pic>
      <p:pic>
        <p:nvPicPr>
          <p:cNvPr id="2050" name="Picture 2" descr="University of Maryland Logo, symbol, meaning, history, PNG, brand">
            <a:extLst>
              <a:ext uri="{FF2B5EF4-FFF2-40B4-BE49-F238E27FC236}">
                <a16:creationId xmlns:a16="http://schemas.microsoft.com/office/drawing/2014/main" id="{6A79CDB3-5158-5626-BB01-563747C1D35B}"/>
              </a:ext>
            </a:extLst>
          </p:cNvPr>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t="33901" b="33252"/>
          <a:stretch/>
        </p:blipFill>
        <p:spPr bwMode="auto">
          <a:xfrm>
            <a:off x="9168978" y="225761"/>
            <a:ext cx="2692822" cy="49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910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9D2D-D15E-8D8E-FEB8-09BCAEAECC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D456A-75C9-DA95-1281-0207B47D76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95D4C-A487-33EA-DF1D-E371632A94ED}"/>
              </a:ext>
            </a:extLst>
          </p:cNvPr>
          <p:cNvSpPr>
            <a:spLocks noGrp="1"/>
          </p:cNvSpPr>
          <p:nvPr>
            <p:ph type="dt" sz="half" idx="10"/>
          </p:nvPr>
        </p:nvSpPr>
        <p:spPr/>
        <p:txBody>
          <a:bodyPr/>
          <a:lstStyle/>
          <a:p>
            <a:fld id="{7A1CF861-E6AA-4A79-9013-00231C5F95B2}" type="datetimeFigureOut">
              <a:rPr lang="en-US" smtClean="0"/>
              <a:t>8/23/2024</a:t>
            </a:fld>
            <a:endParaRPr lang="en-US"/>
          </a:p>
        </p:txBody>
      </p:sp>
      <p:sp>
        <p:nvSpPr>
          <p:cNvPr id="5" name="Footer Placeholder 4">
            <a:extLst>
              <a:ext uri="{FF2B5EF4-FFF2-40B4-BE49-F238E27FC236}">
                <a16:creationId xmlns:a16="http://schemas.microsoft.com/office/drawing/2014/main" id="{14D4AFB3-6BCA-F513-0694-1A1833DDF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09B8B-61C8-F149-1575-1B0A5E348A8A}"/>
              </a:ext>
            </a:extLst>
          </p:cNvPr>
          <p:cNvSpPr>
            <a:spLocks noGrp="1"/>
          </p:cNvSpPr>
          <p:nvPr>
            <p:ph type="sldNum" sz="quarter" idx="12"/>
          </p:nvPr>
        </p:nvSpPr>
        <p:spPr/>
        <p:txBody>
          <a:bodyPr/>
          <a:lstStyle/>
          <a:p>
            <a:fld id="{E9AF3C9F-B6F7-440C-BE01-E46221270610}" type="slidenum">
              <a:rPr lang="en-US" smtClean="0"/>
              <a:t>‹#›</a:t>
            </a:fld>
            <a:endParaRPr lang="en-US"/>
          </a:p>
        </p:txBody>
      </p:sp>
    </p:spTree>
    <p:extLst>
      <p:ext uri="{BB962C8B-B14F-4D97-AF65-F5344CB8AC3E}">
        <p14:creationId xmlns:p14="http://schemas.microsoft.com/office/powerpoint/2010/main" val="86195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0B6A-7CC1-2D5C-65E4-C0EF0FAC66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73095F-C1EF-37B0-275E-5F681177A7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12D62-6BB5-101A-45A4-02A9C79EDBD9}"/>
              </a:ext>
            </a:extLst>
          </p:cNvPr>
          <p:cNvSpPr>
            <a:spLocks noGrp="1"/>
          </p:cNvSpPr>
          <p:nvPr>
            <p:ph type="dt" sz="half" idx="10"/>
          </p:nvPr>
        </p:nvSpPr>
        <p:spPr/>
        <p:txBody>
          <a:bodyPr/>
          <a:lstStyle/>
          <a:p>
            <a:fld id="{7A1CF861-E6AA-4A79-9013-00231C5F95B2}" type="datetimeFigureOut">
              <a:rPr lang="en-US" smtClean="0"/>
              <a:t>8/23/2024</a:t>
            </a:fld>
            <a:endParaRPr lang="en-US"/>
          </a:p>
        </p:txBody>
      </p:sp>
      <p:sp>
        <p:nvSpPr>
          <p:cNvPr id="5" name="Footer Placeholder 4">
            <a:extLst>
              <a:ext uri="{FF2B5EF4-FFF2-40B4-BE49-F238E27FC236}">
                <a16:creationId xmlns:a16="http://schemas.microsoft.com/office/drawing/2014/main" id="{E17874BB-C79B-06AE-CCEC-D5DC59D36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CED23-F125-EC69-2380-FDFD0772C38E}"/>
              </a:ext>
            </a:extLst>
          </p:cNvPr>
          <p:cNvSpPr>
            <a:spLocks noGrp="1"/>
          </p:cNvSpPr>
          <p:nvPr>
            <p:ph type="sldNum" sz="quarter" idx="12"/>
          </p:nvPr>
        </p:nvSpPr>
        <p:spPr/>
        <p:txBody>
          <a:bodyPr/>
          <a:lstStyle/>
          <a:p>
            <a:fld id="{E9AF3C9F-B6F7-440C-BE01-E46221270610}" type="slidenum">
              <a:rPr lang="en-US" smtClean="0"/>
              <a:t>‹#›</a:t>
            </a:fld>
            <a:endParaRPr lang="en-US"/>
          </a:p>
        </p:txBody>
      </p:sp>
    </p:spTree>
    <p:extLst>
      <p:ext uri="{BB962C8B-B14F-4D97-AF65-F5344CB8AC3E}">
        <p14:creationId xmlns:p14="http://schemas.microsoft.com/office/powerpoint/2010/main" val="3523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57635-6F87-922B-1F3A-3289C4363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69E1EF-DC88-9F27-42A8-5D271A85BF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8EED1A-E1D6-F90C-B00E-79566EBED6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599072-C773-90B1-FE06-F77400729279}"/>
              </a:ext>
            </a:extLst>
          </p:cNvPr>
          <p:cNvSpPr>
            <a:spLocks noGrp="1"/>
          </p:cNvSpPr>
          <p:nvPr>
            <p:ph type="dt" sz="half" idx="10"/>
          </p:nvPr>
        </p:nvSpPr>
        <p:spPr/>
        <p:txBody>
          <a:bodyPr/>
          <a:lstStyle/>
          <a:p>
            <a:fld id="{7A1CF861-E6AA-4A79-9013-00231C5F95B2}" type="datetimeFigureOut">
              <a:rPr lang="en-US" smtClean="0"/>
              <a:t>8/23/2024</a:t>
            </a:fld>
            <a:endParaRPr lang="en-US"/>
          </a:p>
        </p:txBody>
      </p:sp>
      <p:sp>
        <p:nvSpPr>
          <p:cNvPr id="6" name="Footer Placeholder 5">
            <a:extLst>
              <a:ext uri="{FF2B5EF4-FFF2-40B4-BE49-F238E27FC236}">
                <a16:creationId xmlns:a16="http://schemas.microsoft.com/office/drawing/2014/main" id="{0B55D519-2DAD-6931-FD07-92EEDDD4D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40C64D-96CD-C57D-6925-CE6EEF16500F}"/>
              </a:ext>
            </a:extLst>
          </p:cNvPr>
          <p:cNvSpPr>
            <a:spLocks noGrp="1"/>
          </p:cNvSpPr>
          <p:nvPr>
            <p:ph type="sldNum" sz="quarter" idx="12"/>
          </p:nvPr>
        </p:nvSpPr>
        <p:spPr/>
        <p:txBody>
          <a:bodyPr/>
          <a:lstStyle/>
          <a:p>
            <a:fld id="{E9AF3C9F-B6F7-440C-BE01-E46221270610}" type="slidenum">
              <a:rPr lang="en-US" smtClean="0"/>
              <a:t>‹#›</a:t>
            </a:fld>
            <a:endParaRPr lang="en-US"/>
          </a:p>
        </p:txBody>
      </p:sp>
    </p:spTree>
    <p:extLst>
      <p:ext uri="{BB962C8B-B14F-4D97-AF65-F5344CB8AC3E}">
        <p14:creationId xmlns:p14="http://schemas.microsoft.com/office/powerpoint/2010/main" val="127226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C5BE-4DFE-1B48-459D-9A563FD5E1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B3813E-0A23-EF17-47B9-9F452D9659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845DDE-5718-4DD9-C11E-B623F051F7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A7CAF8-617D-06C3-7C6D-FC75748E2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2C3568-4C97-0C9C-E14C-53C654C566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84742D-A698-5747-B889-7E9161CDC26B}"/>
              </a:ext>
            </a:extLst>
          </p:cNvPr>
          <p:cNvSpPr>
            <a:spLocks noGrp="1"/>
          </p:cNvSpPr>
          <p:nvPr>
            <p:ph type="dt" sz="half" idx="10"/>
          </p:nvPr>
        </p:nvSpPr>
        <p:spPr/>
        <p:txBody>
          <a:bodyPr/>
          <a:lstStyle/>
          <a:p>
            <a:fld id="{7A1CF861-E6AA-4A79-9013-00231C5F95B2}" type="datetimeFigureOut">
              <a:rPr lang="en-US" smtClean="0"/>
              <a:t>8/23/2024</a:t>
            </a:fld>
            <a:endParaRPr lang="en-US"/>
          </a:p>
        </p:txBody>
      </p:sp>
      <p:sp>
        <p:nvSpPr>
          <p:cNvPr id="8" name="Footer Placeholder 7">
            <a:extLst>
              <a:ext uri="{FF2B5EF4-FFF2-40B4-BE49-F238E27FC236}">
                <a16:creationId xmlns:a16="http://schemas.microsoft.com/office/drawing/2014/main" id="{9E4C8372-13BD-B515-7843-3C823C8918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6830F2-1DCA-0253-2A9D-FDEA44D3FCF4}"/>
              </a:ext>
            </a:extLst>
          </p:cNvPr>
          <p:cNvSpPr>
            <a:spLocks noGrp="1"/>
          </p:cNvSpPr>
          <p:nvPr>
            <p:ph type="sldNum" sz="quarter" idx="12"/>
          </p:nvPr>
        </p:nvSpPr>
        <p:spPr/>
        <p:txBody>
          <a:bodyPr/>
          <a:lstStyle/>
          <a:p>
            <a:fld id="{E9AF3C9F-B6F7-440C-BE01-E46221270610}" type="slidenum">
              <a:rPr lang="en-US" smtClean="0"/>
              <a:t>‹#›</a:t>
            </a:fld>
            <a:endParaRPr lang="en-US"/>
          </a:p>
        </p:txBody>
      </p:sp>
    </p:spTree>
    <p:extLst>
      <p:ext uri="{BB962C8B-B14F-4D97-AF65-F5344CB8AC3E}">
        <p14:creationId xmlns:p14="http://schemas.microsoft.com/office/powerpoint/2010/main" val="202209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D55B-8294-81FC-A15B-2C5554C311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D3D61-B80B-F66F-3CD3-98BB03E41E6E}"/>
              </a:ext>
            </a:extLst>
          </p:cNvPr>
          <p:cNvSpPr>
            <a:spLocks noGrp="1"/>
          </p:cNvSpPr>
          <p:nvPr>
            <p:ph type="dt" sz="half" idx="10"/>
          </p:nvPr>
        </p:nvSpPr>
        <p:spPr/>
        <p:txBody>
          <a:bodyPr/>
          <a:lstStyle/>
          <a:p>
            <a:fld id="{7A1CF861-E6AA-4A79-9013-00231C5F95B2}" type="datetimeFigureOut">
              <a:rPr lang="en-US" smtClean="0"/>
              <a:t>8/23/2024</a:t>
            </a:fld>
            <a:endParaRPr lang="en-US"/>
          </a:p>
        </p:txBody>
      </p:sp>
      <p:sp>
        <p:nvSpPr>
          <p:cNvPr id="4" name="Footer Placeholder 3">
            <a:extLst>
              <a:ext uri="{FF2B5EF4-FFF2-40B4-BE49-F238E27FC236}">
                <a16:creationId xmlns:a16="http://schemas.microsoft.com/office/drawing/2014/main" id="{9E068148-5331-47A4-ED37-F3C6653617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B25C1A-7801-2E67-EF6C-249A687A5914}"/>
              </a:ext>
            </a:extLst>
          </p:cNvPr>
          <p:cNvSpPr>
            <a:spLocks noGrp="1"/>
          </p:cNvSpPr>
          <p:nvPr>
            <p:ph type="sldNum" sz="quarter" idx="12"/>
          </p:nvPr>
        </p:nvSpPr>
        <p:spPr/>
        <p:txBody>
          <a:bodyPr/>
          <a:lstStyle/>
          <a:p>
            <a:fld id="{E9AF3C9F-B6F7-440C-BE01-E46221270610}" type="slidenum">
              <a:rPr lang="en-US" smtClean="0"/>
              <a:t>‹#›</a:t>
            </a:fld>
            <a:endParaRPr lang="en-US"/>
          </a:p>
        </p:txBody>
      </p:sp>
    </p:spTree>
    <p:extLst>
      <p:ext uri="{BB962C8B-B14F-4D97-AF65-F5344CB8AC3E}">
        <p14:creationId xmlns:p14="http://schemas.microsoft.com/office/powerpoint/2010/main" val="132582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46E0D-DEA4-4765-9971-B3CABC7C19C2}"/>
              </a:ext>
            </a:extLst>
          </p:cNvPr>
          <p:cNvSpPr>
            <a:spLocks noGrp="1"/>
          </p:cNvSpPr>
          <p:nvPr>
            <p:ph type="dt" sz="half" idx="10"/>
          </p:nvPr>
        </p:nvSpPr>
        <p:spPr/>
        <p:txBody>
          <a:bodyPr/>
          <a:lstStyle/>
          <a:p>
            <a:fld id="{7A1CF861-E6AA-4A79-9013-00231C5F95B2}" type="datetimeFigureOut">
              <a:rPr lang="en-US" smtClean="0"/>
              <a:t>8/23/2024</a:t>
            </a:fld>
            <a:endParaRPr lang="en-US"/>
          </a:p>
        </p:txBody>
      </p:sp>
      <p:sp>
        <p:nvSpPr>
          <p:cNvPr id="3" name="Footer Placeholder 2">
            <a:extLst>
              <a:ext uri="{FF2B5EF4-FFF2-40B4-BE49-F238E27FC236}">
                <a16:creationId xmlns:a16="http://schemas.microsoft.com/office/drawing/2014/main" id="{CFF37B55-8A48-C0FF-5824-97630554BB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A8FB76-1D01-7FAE-8274-585CBCEB1984}"/>
              </a:ext>
            </a:extLst>
          </p:cNvPr>
          <p:cNvSpPr>
            <a:spLocks noGrp="1"/>
          </p:cNvSpPr>
          <p:nvPr>
            <p:ph type="sldNum" sz="quarter" idx="12"/>
          </p:nvPr>
        </p:nvSpPr>
        <p:spPr/>
        <p:txBody>
          <a:bodyPr/>
          <a:lstStyle/>
          <a:p>
            <a:fld id="{E9AF3C9F-B6F7-440C-BE01-E46221270610}" type="slidenum">
              <a:rPr lang="en-US" smtClean="0"/>
              <a:t>‹#›</a:t>
            </a:fld>
            <a:endParaRPr lang="en-US"/>
          </a:p>
        </p:txBody>
      </p:sp>
    </p:spTree>
    <p:extLst>
      <p:ext uri="{BB962C8B-B14F-4D97-AF65-F5344CB8AC3E}">
        <p14:creationId xmlns:p14="http://schemas.microsoft.com/office/powerpoint/2010/main" val="89228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72C8-F77D-1500-5DAF-B5A3C315A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A85D3F-E669-38DB-58EA-5D405ADCA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4B4236-CCB6-6DCB-5BF3-6AB0ABCEC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58617-C672-5191-04DB-AE665D1BB26B}"/>
              </a:ext>
            </a:extLst>
          </p:cNvPr>
          <p:cNvSpPr>
            <a:spLocks noGrp="1"/>
          </p:cNvSpPr>
          <p:nvPr>
            <p:ph type="dt" sz="half" idx="10"/>
          </p:nvPr>
        </p:nvSpPr>
        <p:spPr/>
        <p:txBody>
          <a:bodyPr/>
          <a:lstStyle/>
          <a:p>
            <a:fld id="{7A1CF861-E6AA-4A79-9013-00231C5F95B2}" type="datetimeFigureOut">
              <a:rPr lang="en-US" smtClean="0"/>
              <a:t>8/23/2024</a:t>
            </a:fld>
            <a:endParaRPr lang="en-US"/>
          </a:p>
        </p:txBody>
      </p:sp>
      <p:sp>
        <p:nvSpPr>
          <p:cNvPr id="6" name="Footer Placeholder 5">
            <a:extLst>
              <a:ext uri="{FF2B5EF4-FFF2-40B4-BE49-F238E27FC236}">
                <a16:creationId xmlns:a16="http://schemas.microsoft.com/office/drawing/2014/main" id="{2765D8BE-16E1-674C-F96C-1589F00B4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C8AB9E-74D2-6948-35A0-D91C003BD37D}"/>
              </a:ext>
            </a:extLst>
          </p:cNvPr>
          <p:cNvSpPr>
            <a:spLocks noGrp="1"/>
          </p:cNvSpPr>
          <p:nvPr>
            <p:ph type="sldNum" sz="quarter" idx="12"/>
          </p:nvPr>
        </p:nvSpPr>
        <p:spPr/>
        <p:txBody>
          <a:bodyPr/>
          <a:lstStyle/>
          <a:p>
            <a:fld id="{E9AF3C9F-B6F7-440C-BE01-E46221270610}" type="slidenum">
              <a:rPr lang="en-US" smtClean="0"/>
              <a:t>‹#›</a:t>
            </a:fld>
            <a:endParaRPr lang="en-US"/>
          </a:p>
        </p:txBody>
      </p:sp>
    </p:spTree>
    <p:extLst>
      <p:ext uri="{BB962C8B-B14F-4D97-AF65-F5344CB8AC3E}">
        <p14:creationId xmlns:p14="http://schemas.microsoft.com/office/powerpoint/2010/main" val="238868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2BA5B-C76A-A1CE-4C9C-E900B615B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482780-9DEB-F4C4-E245-005724F1FD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333614-59DC-9A92-7D07-8E541172D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C3E884-942E-6ABC-92B4-CA531579B23D}"/>
              </a:ext>
            </a:extLst>
          </p:cNvPr>
          <p:cNvSpPr>
            <a:spLocks noGrp="1"/>
          </p:cNvSpPr>
          <p:nvPr>
            <p:ph type="dt" sz="half" idx="10"/>
          </p:nvPr>
        </p:nvSpPr>
        <p:spPr/>
        <p:txBody>
          <a:bodyPr/>
          <a:lstStyle/>
          <a:p>
            <a:fld id="{7A1CF861-E6AA-4A79-9013-00231C5F95B2}" type="datetimeFigureOut">
              <a:rPr lang="en-US" smtClean="0"/>
              <a:t>8/23/2024</a:t>
            </a:fld>
            <a:endParaRPr lang="en-US"/>
          </a:p>
        </p:txBody>
      </p:sp>
      <p:sp>
        <p:nvSpPr>
          <p:cNvPr id="6" name="Footer Placeholder 5">
            <a:extLst>
              <a:ext uri="{FF2B5EF4-FFF2-40B4-BE49-F238E27FC236}">
                <a16:creationId xmlns:a16="http://schemas.microsoft.com/office/drawing/2014/main" id="{95351419-ABDC-C911-B867-E2CA9786B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6DACA-A9DE-9389-A7E6-330EAF178429}"/>
              </a:ext>
            </a:extLst>
          </p:cNvPr>
          <p:cNvSpPr>
            <a:spLocks noGrp="1"/>
          </p:cNvSpPr>
          <p:nvPr>
            <p:ph type="sldNum" sz="quarter" idx="12"/>
          </p:nvPr>
        </p:nvSpPr>
        <p:spPr/>
        <p:txBody>
          <a:bodyPr/>
          <a:lstStyle/>
          <a:p>
            <a:fld id="{E9AF3C9F-B6F7-440C-BE01-E46221270610}" type="slidenum">
              <a:rPr lang="en-US" smtClean="0"/>
              <a:t>‹#›</a:t>
            </a:fld>
            <a:endParaRPr lang="en-US"/>
          </a:p>
        </p:txBody>
      </p:sp>
    </p:spTree>
    <p:extLst>
      <p:ext uri="{BB962C8B-B14F-4D97-AF65-F5344CB8AC3E}">
        <p14:creationId xmlns:p14="http://schemas.microsoft.com/office/powerpoint/2010/main" val="266489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CEE7B0-6110-1CE3-3FB1-6015E83C51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308527-6D9C-B27C-C8EF-79A30D628B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8FA94-AD05-3880-7838-C5386FB161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1CF861-E6AA-4A79-9013-00231C5F95B2}" type="datetimeFigureOut">
              <a:rPr lang="en-US" smtClean="0"/>
              <a:t>8/23/2024</a:t>
            </a:fld>
            <a:endParaRPr lang="en-US"/>
          </a:p>
        </p:txBody>
      </p:sp>
      <p:sp>
        <p:nvSpPr>
          <p:cNvPr id="5" name="Footer Placeholder 4">
            <a:extLst>
              <a:ext uri="{FF2B5EF4-FFF2-40B4-BE49-F238E27FC236}">
                <a16:creationId xmlns:a16="http://schemas.microsoft.com/office/drawing/2014/main" id="{23FB677E-97A5-D8BA-6E51-8C9C79F67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F3C5F75-C8F2-7653-30C0-D9A326728A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AF3C9F-B6F7-440C-BE01-E46221270610}" type="slidenum">
              <a:rPr lang="en-US" smtClean="0"/>
              <a:t>‹#›</a:t>
            </a:fld>
            <a:endParaRPr lang="en-US"/>
          </a:p>
        </p:txBody>
      </p:sp>
    </p:spTree>
    <p:extLst>
      <p:ext uri="{BB962C8B-B14F-4D97-AF65-F5344CB8AC3E}">
        <p14:creationId xmlns:p14="http://schemas.microsoft.com/office/powerpoint/2010/main" val="551932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2.jpe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25.jpeg"/><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hyperlink" Target="mailto:jyun1129@umd.edu"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D9BFAF-39E2-4890-B798-019AC032846D}"/>
              </a:ext>
            </a:extLst>
          </p:cNvPr>
          <p:cNvSpPr txBox="1"/>
          <p:nvPr/>
        </p:nvSpPr>
        <p:spPr>
          <a:xfrm>
            <a:off x="0" y="4648794"/>
            <a:ext cx="12185650" cy="830997"/>
          </a:xfrm>
          <a:prstGeom prst="rect">
            <a:avLst/>
          </a:prstGeom>
          <a:noFill/>
        </p:spPr>
        <p:txBody>
          <a:bodyPr wrap="square">
            <a:spAutoFit/>
          </a:bodyPr>
          <a:lstStyle/>
          <a:p>
            <a:pPr algn="ctr"/>
            <a:r>
              <a:rPr lang="en-US" altLang="ko-KR" sz="2400" b="1" dirty="0">
                <a:solidFill>
                  <a:schemeClr val="tx2"/>
                </a:solidFill>
                <a:latin typeface="Arial" panose="020B0604020202020204" pitchFamily="34" charset="0"/>
                <a:cs typeface="Arial" panose="020B0604020202020204" pitchFamily="34" charset="0"/>
              </a:rPr>
              <a:t>2024 IEEE Midwest Symposium on Circuits and Systems</a:t>
            </a:r>
          </a:p>
          <a:p>
            <a:pPr algn="ctr"/>
            <a:r>
              <a:rPr lang="en-US" altLang="ko-KR" sz="2400" b="1" dirty="0">
                <a:solidFill>
                  <a:schemeClr val="tx2"/>
                </a:solidFill>
                <a:latin typeface="Arial" panose="020B0604020202020204" pitchFamily="34" charset="0"/>
                <a:cs typeface="Arial" panose="020B0604020202020204" pitchFamily="34" charset="0"/>
              </a:rPr>
              <a:t>August 11</a:t>
            </a:r>
            <a:r>
              <a:rPr lang="en-US" altLang="ko-KR" sz="2400" b="1" baseline="30000" dirty="0">
                <a:solidFill>
                  <a:schemeClr val="tx2"/>
                </a:solidFill>
                <a:latin typeface="Arial" panose="020B0604020202020204" pitchFamily="34" charset="0"/>
                <a:cs typeface="Arial" panose="020B0604020202020204" pitchFamily="34" charset="0"/>
              </a:rPr>
              <a:t>th</a:t>
            </a:r>
            <a:r>
              <a:rPr lang="en-US" altLang="ko-KR" sz="2400" b="1" dirty="0">
                <a:solidFill>
                  <a:schemeClr val="tx2"/>
                </a:solidFill>
                <a:latin typeface="Arial" panose="020B0604020202020204" pitchFamily="34" charset="0"/>
                <a:cs typeface="Arial" panose="020B0604020202020204" pitchFamily="34" charset="0"/>
              </a:rPr>
              <a:t> – 14</a:t>
            </a:r>
            <a:r>
              <a:rPr lang="en-US" altLang="ko-KR" sz="2400" b="1" baseline="30000" dirty="0">
                <a:solidFill>
                  <a:schemeClr val="tx2"/>
                </a:solidFill>
                <a:latin typeface="Arial" panose="020B0604020202020204" pitchFamily="34" charset="0"/>
                <a:cs typeface="Arial" panose="020B0604020202020204" pitchFamily="34" charset="0"/>
              </a:rPr>
              <a:t>th</a:t>
            </a:r>
            <a:r>
              <a:rPr lang="en-US" altLang="ko-KR" sz="2400" b="1" dirty="0">
                <a:solidFill>
                  <a:schemeClr val="tx2"/>
                </a:solidFill>
                <a:latin typeface="Arial" panose="020B0604020202020204" pitchFamily="34" charset="0"/>
                <a:cs typeface="Arial" panose="020B0604020202020204" pitchFamily="34" charset="0"/>
              </a:rPr>
              <a:t>, Springfield, MA</a:t>
            </a:r>
          </a:p>
        </p:txBody>
      </p:sp>
      <p:sp>
        <p:nvSpPr>
          <p:cNvPr id="7" name="25 CuadroTexto">
            <a:extLst>
              <a:ext uri="{FF2B5EF4-FFF2-40B4-BE49-F238E27FC236}">
                <a16:creationId xmlns:a16="http://schemas.microsoft.com/office/drawing/2014/main" id="{1DC17484-45DA-48A3-9212-A9336858EF3D}"/>
              </a:ext>
            </a:extLst>
          </p:cNvPr>
          <p:cNvSpPr txBox="1"/>
          <p:nvPr/>
        </p:nvSpPr>
        <p:spPr>
          <a:xfrm>
            <a:off x="3474159" y="3774343"/>
            <a:ext cx="5237331" cy="646331"/>
          </a:xfrm>
          <a:prstGeom prst="rect">
            <a:avLst/>
          </a:prstGeom>
          <a:noFill/>
        </p:spPr>
        <p:txBody>
          <a:bodyPr wrap="non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Department of Electrical &amp; Computer Engineering</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University of Maryland, College Park</a:t>
            </a:r>
          </a:p>
        </p:txBody>
      </p:sp>
      <p:sp>
        <p:nvSpPr>
          <p:cNvPr id="9" name="25 CuadroTexto">
            <a:extLst>
              <a:ext uri="{FF2B5EF4-FFF2-40B4-BE49-F238E27FC236}">
                <a16:creationId xmlns:a16="http://schemas.microsoft.com/office/drawing/2014/main" id="{D9D4C0E8-AF20-431D-9213-17574A629316}"/>
              </a:ext>
            </a:extLst>
          </p:cNvPr>
          <p:cNvSpPr txBox="1"/>
          <p:nvPr/>
        </p:nvSpPr>
        <p:spPr>
          <a:xfrm>
            <a:off x="0" y="3259272"/>
            <a:ext cx="12192000" cy="369332"/>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Jeremy Yun, Steeve </a:t>
            </a:r>
            <a:r>
              <a:rPr kumimoji="0" lang="en-US"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Nzama</a:t>
            </a: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Sahil Shah</a:t>
            </a:r>
          </a:p>
        </p:txBody>
      </p:sp>
      <p:sp>
        <p:nvSpPr>
          <p:cNvPr id="3" name="11 CuadroTexto">
            <a:extLst>
              <a:ext uri="{FF2B5EF4-FFF2-40B4-BE49-F238E27FC236}">
                <a16:creationId xmlns:a16="http://schemas.microsoft.com/office/drawing/2014/main" id="{2C61C4D5-3EEF-3A21-64CC-98E401D970C8}"/>
              </a:ext>
            </a:extLst>
          </p:cNvPr>
          <p:cNvSpPr txBox="1"/>
          <p:nvPr/>
        </p:nvSpPr>
        <p:spPr>
          <a:xfrm>
            <a:off x="288758" y="1829197"/>
            <a:ext cx="11614483" cy="1077218"/>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Towards a Broadly Configurable Wearable Device</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 Continuous Hemodynamic Monitoring</a:t>
            </a:r>
          </a:p>
        </p:txBody>
      </p:sp>
    </p:spTree>
    <p:extLst>
      <p:ext uri="{BB962C8B-B14F-4D97-AF65-F5344CB8AC3E}">
        <p14:creationId xmlns:p14="http://schemas.microsoft.com/office/powerpoint/2010/main" val="3445065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44903C-2859-49B7-B508-2E3D49A7B9AC}"/>
              </a:ext>
            </a:extLst>
          </p:cNvPr>
          <p:cNvSpPr>
            <a:spLocks noGrp="1"/>
          </p:cNvSpPr>
          <p:nvPr>
            <p:ph type="sldNum" sz="quarter" idx="12"/>
          </p:nvPr>
        </p:nvSpPr>
        <p:spPr/>
        <p:txBody>
          <a:bodyPr/>
          <a:lstStyle/>
          <a:p>
            <a:fld id="{9D1B9D8C-A161-4084-924B-59152344AFCF}" type="slidenum">
              <a:rPr lang="ko-KR" altLang="en-US" smtClean="0"/>
              <a:t>10</a:t>
            </a:fld>
            <a:endParaRPr lang="ko-KR" altLang="en-US"/>
          </a:p>
        </p:txBody>
      </p:sp>
      <p:sp>
        <p:nvSpPr>
          <p:cNvPr id="3" name="Title 2">
            <a:extLst>
              <a:ext uri="{FF2B5EF4-FFF2-40B4-BE49-F238E27FC236}">
                <a16:creationId xmlns:a16="http://schemas.microsoft.com/office/drawing/2014/main" id="{CF4AFCEA-44D7-4D4C-DA92-6F1685DB1CA1}"/>
              </a:ext>
            </a:extLst>
          </p:cNvPr>
          <p:cNvSpPr>
            <a:spLocks noGrp="1"/>
          </p:cNvSpPr>
          <p:nvPr>
            <p:ph type="title"/>
          </p:nvPr>
        </p:nvSpPr>
        <p:spPr/>
        <p:txBody>
          <a:bodyPr/>
          <a:lstStyle/>
          <a:p>
            <a:r>
              <a:rPr lang="en-US" dirty="0"/>
              <a:t>ECG &amp; EBI Front End</a:t>
            </a:r>
          </a:p>
        </p:txBody>
      </p:sp>
      <p:pic>
        <p:nvPicPr>
          <p:cNvPr id="4" name="Picture 3">
            <a:extLst>
              <a:ext uri="{FF2B5EF4-FFF2-40B4-BE49-F238E27FC236}">
                <a16:creationId xmlns:a16="http://schemas.microsoft.com/office/drawing/2014/main" id="{D2B28711-100A-A275-06A3-E8C00D4CBD5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4666" y="1246506"/>
            <a:ext cx="11389034" cy="4803139"/>
          </a:xfrm>
          <a:prstGeom prst="rect">
            <a:avLst/>
          </a:prstGeom>
        </p:spPr>
      </p:pic>
      <p:pic>
        <p:nvPicPr>
          <p:cNvPr id="6" name="Picture 5">
            <a:extLst>
              <a:ext uri="{FF2B5EF4-FFF2-40B4-BE49-F238E27FC236}">
                <a16:creationId xmlns:a16="http://schemas.microsoft.com/office/drawing/2014/main" id="{CF0CDF93-6F68-EB77-2A1E-9B53F36873D2}"/>
              </a:ext>
            </a:extLst>
          </p:cNvPr>
          <p:cNvPicPr>
            <a:picLocks noChangeAspect="1"/>
          </p:cNvPicPr>
          <p:nvPr/>
        </p:nvPicPr>
        <p:blipFill>
          <a:blip r:embed="rId4"/>
          <a:stretch>
            <a:fillRect/>
          </a:stretch>
        </p:blipFill>
        <p:spPr>
          <a:xfrm>
            <a:off x="6129183" y="1417298"/>
            <a:ext cx="1238423" cy="304843"/>
          </a:xfrm>
          <a:prstGeom prst="rect">
            <a:avLst/>
          </a:prstGeom>
        </p:spPr>
      </p:pic>
    </p:spTree>
    <p:extLst>
      <p:ext uri="{BB962C8B-B14F-4D97-AF65-F5344CB8AC3E}">
        <p14:creationId xmlns:p14="http://schemas.microsoft.com/office/powerpoint/2010/main" val="3691385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D5FB8C-0B94-012D-66B7-32F29BC2A412}"/>
              </a:ext>
            </a:extLst>
          </p:cNvPr>
          <p:cNvSpPr>
            <a:spLocks noGrp="1"/>
          </p:cNvSpPr>
          <p:nvPr>
            <p:ph type="sldNum" sz="quarter" idx="12"/>
          </p:nvPr>
        </p:nvSpPr>
        <p:spPr/>
        <p:txBody>
          <a:bodyPr/>
          <a:lstStyle/>
          <a:p>
            <a:fld id="{9D1B9D8C-A161-4084-924B-59152344AFCF}" type="slidenum">
              <a:rPr lang="ko-KR" altLang="en-US" smtClean="0"/>
              <a:t>11</a:t>
            </a:fld>
            <a:endParaRPr lang="ko-KR" altLang="en-US"/>
          </a:p>
        </p:txBody>
      </p:sp>
      <p:sp>
        <p:nvSpPr>
          <p:cNvPr id="3" name="Title 2">
            <a:extLst>
              <a:ext uri="{FF2B5EF4-FFF2-40B4-BE49-F238E27FC236}">
                <a16:creationId xmlns:a16="http://schemas.microsoft.com/office/drawing/2014/main" id="{987E7FCD-3298-5E61-0312-063623E9DE98}"/>
              </a:ext>
            </a:extLst>
          </p:cNvPr>
          <p:cNvSpPr>
            <a:spLocks noGrp="1"/>
          </p:cNvSpPr>
          <p:nvPr>
            <p:ph type="title"/>
          </p:nvPr>
        </p:nvSpPr>
        <p:spPr/>
        <p:txBody>
          <a:bodyPr/>
          <a:lstStyle/>
          <a:p>
            <a:r>
              <a:rPr lang="en-US" dirty="0"/>
              <a:t>PPG Front End</a:t>
            </a:r>
          </a:p>
        </p:txBody>
      </p:sp>
      <p:sp>
        <p:nvSpPr>
          <p:cNvPr id="5" name="TextBox 4">
            <a:extLst>
              <a:ext uri="{FF2B5EF4-FFF2-40B4-BE49-F238E27FC236}">
                <a16:creationId xmlns:a16="http://schemas.microsoft.com/office/drawing/2014/main" id="{391AE577-1FDA-5F1C-4013-CDCEE90F5693}"/>
              </a:ext>
            </a:extLst>
          </p:cNvPr>
          <p:cNvSpPr txBox="1"/>
          <p:nvPr/>
        </p:nvSpPr>
        <p:spPr>
          <a:xfrm>
            <a:off x="546778" y="1038559"/>
            <a:ext cx="6311221" cy="4940327"/>
          </a:xfrm>
          <a:prstGeom prst="rect">
            <a:avLst/>
          </a:prstGeom>
          <a:noFill/>
        </p:spPr>
        <p:txBody>
          <a:bodyPr wrap="square">
            <a:spAutoFit/>
          </a:bodyPr>
          <a:lstStyle/>
          <a:p>
            <a:pPr marL="457200" lvl="0" indent="-457200">
              <a:lnSpc>
                <a:spcPct val="200000"/>
              </a:lnSpc>
              <a:buFont typeface="Arial" panose="020B0604020202020204" pitchFamily="34" charset="0"/>
              <a:buChar char="•"/>
            </a:pPr>
            <a:r>
              <a:rPr lang="en-US" altLang="ko-KR" sz="1600" b="1" dirty="0">
                <a:latin typeface="Arial" panose="020B0604020202020204" pitchFamily="34" charset="0"/>
                <a:ea typeface="Noto Sans Symbols"/>
                <a:cs typeface="Noto Sans Symbols"/>
              </a:rPr>
              <a:t>Built around the MAXM86146 Optical Biosensing module</a:t>
            </a:r>
          </a:p>
          <a:p>
            <a:pPr marL="457200" indent="-457200">
              <a:lnSpc>
                <a:spcPct val="200000"/>
              </a:lnSpc>
              <a:buFont typeface="Arial" panose="020B0604020202020204" pitchFamily="34" charset="0"/>
              <a:buChar char="•"/>
            </a:pPr>
            <a:endParaRPr lang="en-US" altLang="ko-KR" sz="1600" b="1" dirty="0">
              <a:latin typeface="Arial" panose="020B0604020202020204" pitchFamily="34" charset="0"/>
              <a:ea typeface="Noto Sans Symbols"/>
              <a:cs typeface="Noto Sans Symbols"/>
            </a:endParaRPr>
          </a:p>
          <a:p>
            <a:pPr marL="457200" indent="-457200">
              <a:lnSpc>
                <a:spcPct val="200000"/>
              </a:lnSpc>
              <a:buFont typeface="Arial" panose="020B0604020202020204" pitchFamily="34" charset="0"/>
              <a:buChar char="•"/>
            </a:pPr>
            <a:r>
              <a:rPr lang="en-US" altLang="ko-KR" sz="1600" b="1" dirty="0">
                <a:solidFill>
                  <a:schemeClr val="accent1"/>
                </a:solidFill>
                <a:latin typeface="Arial" panose="020B0604020202020204" pitchFamily="34" charset="0"/>
                <a:ea typeface="Noto Sans Symbols"/>
                <a:cs typeface="Noto Sans Symbols"/>
              </a:rPr>
              <a:t>Pulse heart rate and SpO</a:t>
            </a:r>
            <a:r>
              <a:rPr lang="en-US" altLang="ko-KR" sz="1600" b="1" baseline="-25000" dirty="0">
                <a:solidFill>
                  <a:schemeClr val="accent1"/>
                </a:solidFill>
                <a:latin typeface="Arial" panose="020B0604020202020204" pitchFamily="34" charset="0"/>
                <a:ea typeface="Noto Sans Symbols"/>
                <a:cs typeface="Noto Sans Symbols"/>
              </a:rPr>
              <a:t>2</a:t>
            </a:r>
            <a:r>
              <a:rPr lang="en-US" altLang="ko-KR" sz="1600" b="1" dirty="0">
                <a:latin typeface="Arial" panose="020B0604020202020204" pitchFamily="34" charset="0"/>
                <a:ea typeface="Noto Sans Symbols"/>
                <a:cs typeface="Noto Sans Symbols"/>
              </a:rPr>
              <a:t> modes</a:t>
            </a:r>
          </a:p>
          <a:p>
            <a:pPr marL="914400" lvl="1" indent="-457200">
              <a:lnSpc>
                <a:spcPct val="200000"/>
              </a:lnSpc>
              <a:buFont typeface="Courier New" panose="02070309020205020404" pitchFamily="49" charset="0"/>
              <a:buChar char="o"/>
            </a:pPr>
            <a:r>
              <a:rPr lang="en-US" altLang="ko-KR" sz="1600" b="1" dirty="0">
                <a:latin typeface="Arial" panose="020B0604020202020204" pitchFamily="34" charset="0"/>
                <a:ea typeface="Noto Sans Symbols"/>
                <a:cs typeface="Noto Sans Symbols"/>
              </a:rPr>
              <a:t>Multiwavelength LED array</a:t>
            </a:r>
          </a:p>
          <a:p>
            <a:pPr>
              <a:lnSpc>
                <a:spcPct val="200000"/>
              </a:lnSpc>
            </a:pPr>
            <a:endParaRPr lang="en-US" altLang="ko-KR" sz="1600" b="1" dirty="0">
              <a:latin typeface="Arial" panose="020B0604020202020204" pitchFamily="34" charset="0"/>
              <a:ea typeface="Noto Sans Symbols"/>
              <a:cs typeface="Noto Sans Symbols"/>
            </a:endParaRPr>
          </a:p>
          <a:p>
            <a:pPr marL="457200" indent="-457200">
              <a:lnSpc>
                <a:spcPct val="200000"/>
              </a:lnSpc>
              <a:buFont typeface="Arial" panose="020B0604020202020204" pitchFamily="34" charset="0"/>
              <a:buChar char="•"/>
            </a:pPr>
            <a:r>
              <a:rPr lang="en-US" altLang="ko-KR" sz="1600" b="1" dirty="0">
                <a:latin typeface="Arial" panose="020B0604020202020204" pitchFamily="34" charset="0"/>
                <a:ea typeface="Noto Sans Symbols"/>
                <a:cs typeface="Noto Sans Symbols"/>
              </a:rPr>
              <a:t>Integrated motion &amp; ambient light compensation</a:t>
            </a:r>
          </a:p>
          <a:p>
            <a:pPr marL="457200" indent="-457200">
              <a:lnSpc>
                <a:spcPct val="200000"/>
              </a:lnSpc>
              <a:buFont typeface="Arial" panose="020B0604020202020204" pitchFamily="34" charset="0"/>
              <a:buChar char="•"/>
            </a:pPr>
            <a:endParaRPr lang="en-US" altLang="ko-KR" sz="1600" b="1" dirty="0">
              <a:latin typeface="Arial" panose="020B0604020202020204" pitchFamily="34" charset="0"/>
              <a:ea typeface="Noto Sans Symbols"/>
              <a:cs typeface="Noto Sans Symbols"/>
            </a:endParaRPr>
          </a:p>
          <a:p>
            <a:pPr marL="457200" indent="-457200">
              <a:lnSpc>
                <a:spcPct val="200000"/>
              </a:lnSpc>
              <a:buFont typeface="Arial" panose="020B0604020202020204" pitchFamily="34" charset="0"/>
              <a:buChar char="•"/>
            </a:pPr>
            <a:r>
              <a:rPr lang="en-US" altLang="ko-KR" sz="1600" b="1" dirty="0">
                <a:latin typeface="Arial" panose="020B0604020202020204" pitchFamily="34" charset="0"/>
                <a:ea typeface="Noto Sans Symbols"/>
                <a:cs typeface="Noto Sans Symbols"/>
              </a:rPr>
              <a:t>Peripheral 3-axis accelerometer</a:t>
            </a:r>
          </a:p>
          <a:p>
            <a:pPr marL="457200" indent="-457200">
              <a:lnSpc>
                <a:spcPct val="200000"/>
              </a:lnSpc>
              <a:buFont typeface="Arial" panose="020B0604020202020204" pitchFamily="34" charset="0"/>
              <a:buChar char="•"/>
            </a:pPr>
            <a:endParaRPr lang="en-US" altLang="ko-KR" sz="1600" b="1" dirty="0">
              <a:latin typeface="Arial" panose="020B0604020202020204" pitchFamily="34" charset="0"/>
              <a:ea typeface="Noto Sans Symbols"/>
              <a:cs typeface="Noto Sans Symbols"/>
            </a:endParaRPr>
          </a:p>
          <a:p>
            <a:pPr marL="457200" indent="-457200">
              <a:lnSpc>
                <a:spcPct val="200000"/>
              </a:lnSpc>
              <a:buFont typeface="Arial" panose="020B0604020202020204" pitchFamily="34" charset="0"/>
              <a:buChar char="•"/>
            </a:pPr>
            <a:endParaRPr lang="en-US" altLang="ko-KR" sz="1600" b="1" dirty="0">
              <a:latin typeface="Arial" panose="020B0604020202020204" pitchFamily="34" charset="0"/>
              <a:ea typeface="Noto Sans Symbols"/>
              <a:cs typeface="Noto Sans Symbols"/>
            </a:endParaRPr>
          </a:p>
        </p:txBody>
      </p:sp>
      <p:pic>
        <p:nvPicPr>
          <p:cNvPr id="6" name="Picture 5">
            <a:extLst>
              <a:ext uri="{FF2B5EF4-FFF2-40B4-BE49-F238E27FC236}">
                <a16:creationId xmlns:a16="http://schemas.microsoft.com/office/drawing/2014/main" id="{588B21D7-9FE3-1C68-062A-5CEA2815F38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246725" y="1998639"/>
            <a:ext cx="5483227" cy="3649980"/>
          </a:xfrm>
          <a:prstGeom prst="rect">
            <a:avLst/>
          </a:prstGeom>
        </p:spPr>
      </p:pic>
    </p:spTree>
    <p:extLst>
      <p:ext uri="{BB962C8B-B14F-4D97-AF65-F5344CB8AC3E}">
        <p14:creationId xmlns:p14="http://schemas.microsoft.com/office/powerpoint/2010/main" val="202355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CC9013-2C66-2D87-F09E-F2C8A768DA79}"/>
              </a:ext>
            </a:extLst>
          </p:cNvPr>
          <p:cNvSpPr>
            <a:spLocks noGrp="1"/>
          </p:cNvSpPr>
          <p:nvPr>
            <p:ph type="sldNum" sz="quarter" idx="12"/>
          </p:nvPr>
        </p:nvSpPr>
        <p:spPr/>
        <p:txBody>
          <a:bodyPr/>
          <a:lstStyle/>
          <a:p>
            <a:fld id="{9D1B9D8C-A161-4084-924B-59152344AFCF}" type="slidenum">
              <a:rPr lang="ko-KR" altLang="en-US" smtClean="0"/>
              <a:t>12</a:t>
            </a:fld>
            <a:endParaRPr lang="ko-KR" altLang="en-US"/>
          </a:p>
        </p:txBody>
      </p:sp>
      <p:sp>
        <p:nvSpPr>
          <p:cNvPr id="3" name="Title 2">
            <a:extLst>
              <a:ext uri="{FF2B5EF4-FFF2-40B4-BE49-F238E27FC236}">
                <a16:creationId xmlns:a16="http://schemas.microsoft.com/office/drawing/2014/main" id="{4AC2C8B7-AEF6-F7DF-954B-C92AD9A62457}"/>
              </a:ext>
            </a:extLst>
          </p:cNvPr>
          <p:cNvSpPr>
            <a:spLocks noGrp="1"/>
          </p:cNvSpPr>
          <p:nvPr>
            <p:ph type="title"/>
          </p:nvPr>
        </p:nvSpPr>
        <p:spPr/>
        <p:txBody>
          <a:bodyPr/>
          <a:lstStyle/>
          <a:p>
            <a:r>
              <a:rPr lang="en-US" dirty="0"/>
              <a:t>Data Acquisition Unit (DAQ)</a:t>
            </a:r>
          </a:p>
        </p:txBody>
      </p:sp>
      <p:sp>
        <p:nvSpPr>
          <p:cNvPr id="6" name="TextBox 5">
            <a:extLst>
              <a:ext uri="{FF2B5EF4-FFF2-40B4-BE49-F238E27FC236}">
                <a16:creationId xmlns:a16="http://schemas.microsoft.com/office/drawing/2014/main" id="{0DB1A471-C7F6-5AA8-60A2-39951182F41C}"/>
              </a:ext>
            </a:extLst>
          </p:cNvPr>
          <p:cNvSpPr txBox="1"/>
          <p:nvPr/>
        </p:nvSpPr>
        <p:spPr>
          <a:xfrm>
            <a:off x="546779" y="1038559"/>
            <a:ext cx="5324632" cy="4334328"/>
          </a:xfrm>
          <a:prstGeom prst="rect">
            <a:avLst/>
          </a:prstGeom>
          <a:noFill/>
        </p:spPr>
        <p:txBody>
          <a:bodyPr wrap="square">
            <a:spAutoFit/>
          </a:bodyPr>
          <a:lstStyle/>
          <a:p>
            <a:pPr marL="457200" lvl="0" indent="-457200">
              <a:lnSpc>
                <a:spcPct val="200000"/>
              </a:lnSpc>
              <a:buFont typeface="Arial" panose="020B0604020202020204" pitchFamily="34" charset="0"/>
              <a:buChar char="•"/>
            </a:pPr>
            <a:r>
              <a:rPr lang="en-US" altLang="ko-KR" sz="1400" b="1" dirty="0">
                <a:latin typeface="Arial" panose="020B0604020202020204" pitchFamily="34" charset="0"/>
                <a:ea typeface="Noto Sans Symbols"/>
                <a:cs typeface="Noto Sans Symbols"/>
              </a:rPr>
              <a:t>nRF52840 microcontroller (MCU) SoC</a:t>
            </a:r>
          </a:p>
          <a:p>
            <a:pPr marL="914400" lvl="1" indent="-457200">
              <a:lnSpc>
                <a:spcPct val="200000"/>
              </a:lnSpc>
              <a:buFont typeface="Courier New" panose="02070309020205020404" pitchFamily="49" charset="0"/>
              <a:buChar char="o"/>
            </a:pPr>
            <a:r>
              <a:rPr lang="en-US" altLang="ko-KR" sz="1400" b="1" dirty="0">
                <a:latin typeface="Arial" panose="020B0604020202020204" pitchFamily="34" charset="0"/>
                <a:ea typeface="Noto Sans Symbols"/>
                <a:cs typeface="Noto Sans Symbols"/>
              </a:rPr>
              <a:t>Bluetooth (BLE) capable</a:t>
            </a:r>
          </a:p>
          <a:p>
            <a:pPr marL="914400" lvl="1" indent="-457200">
              <a:lnSpc>
                <a:spcPct val="200000"/>
              </a:lnSpc>
              <a:buFont typeface="Courier New" panose="02070309020205020404" pitchFamily="49" charset="0"/>
              <a:buChar char="o"/>
            </a:pPr>
            <a:r>
              <a:rPr lang="en-US" altLang="ko-KR" sz="1400" b="1" dirty="0">
                <a:latin typeface="Arial" panose="020B0604020202020204" pitchFamily="34" charset="0"/>
                <a:ea typeface="Noto Sans Symbols"/>
                <a:cs typeface="Noto Sans Symbols"/>
              </a:rPr>
              <a:t>Extensive development resources</a:t>
            </a:r>
          </a:p>
          <a:p>
            <a:pPr marL="1371600" lvl="2" indent="-457200">
              <a:lnSpc>
                <a:spcPct val="200000"/>
              </a:lnSpc>
              <a:buFont typeface="Wingdings" panose="05000000000000000000" pitchFamily="2" charset="2"/>
              <a:buChar char="§"/>
            </a:pPr>
            <a:r>
              <a:rPr lang="en-US" altLang="ko-KR" sz="1400" b="1" dirty="0">
                <a:latin typeface="Arial" panose="020B0604020202020204" pitchFamily="34" charset="0"/>
                <a:ea typeface="Noto Sans Symbols"/>
                <a:cs typeface="Noto Sans Symbols"/>
              </a:rPr>
              <a:t>Arduino library compatible</a:t>
            </a:r>
          </a:p>
          <a:p>
            <a:pPr marL="1371600" lvl="2" indent="-457200">
              <a:lnSpc>
                <a:spcPct val="200000"/>
              </a:lnSpc>
              <a:buFont typeface="Wingdings" panose="05000000000000000000" pitchFamily="2" charset="2"/>
              <a:buChar char="§"/>
            </a:pPr>
            <a:r>
              <a:rPr lang="en-US" altLang="ko-KR" sz="1400" b="1" dirty="0">
                <a:latin typeface="Arial" panose="020B0604020202020204" pitchFamily="34" charset="0"/>
                <a:ea typeface="Noto Sans Symbols"/>
                <a:cs typeface="Noto Sans Symbols"/>
              </a:rPr>
              <a:t>Wearable &amp; IoT heritage</a:t>
            </a:r>
          </a:p>
          <a:p>
            <a:pPr marL="457200" indent="-457200">
              <a:lnSpc>
                <a:spcPct val="200000"/>
              </a:lnSpc>
              <a:buFont typeface="Courier New" panose="02070309020205020404" pitchFamily="49" charset="0"/>
              <a:buChar char="o"/>
            </a:pPr>
            <a:endParaRPr lang="en-US" altLang="ko-KR" sz="1400" b="1" dirty="0">
              <a:latin typeface="Arial" panose="020B0604020202020204" pitchFamily="34" charset="0"/>
              <a:ea typeface="Noto Sans Symbols"/>
              <a:cs typeface="Noto Sans Symbols"/>
            </a:endParaRPr>
          </a:p>
          <a:p>
            <a:pPr marL="457200" indent="-457200">
              <a:lnSpc>
                <a:spcPct val="200000"/>
              </a:lnSpc>
              <a:buFont typeface="Arial" panose="020B0604020202020204" pitchFamily="34" charset="0"/>
              <a:buChar char="•"/>
            </a:pPr>
            <a:r>
              <a:rPr lang="en-US" altLang="ko-KR" sz="1400" b="1" dirty="0">
                <a:latin typeface="Arial" panose="020B0604020202020204" pitchFamily="34" charset="0"/>
                <a:ea typeface="Noto Sans Symbols"/>
                <a:cs typeface="Noto Sans Symbols"/>
              </a:rPr>
              <a:t>Processes input from front ends</a:t>
            </a:r>
          </a:p>
          <a:p>
            <a:pPr marL="914400" lvl="1" indent="-457200">
              <a:lnSpc>
                <a:spcPct val="200000"/>
              </a:lnSpc>
              <a:buFont typeface="Courier New" panose="02070309020205020404" pitchFamily="49" charset="0"/>
              <a:buChar char="o"/>
            </a:pPr>
            <a:r>
              <a:rPr lang="en-US" altLang="ko-KR" sz="1400" b="1" dirty="0">
                <a:latin typeface="Arial" panose="020B0604020202020204" pitchFamily="34" charset="0"/>
                <a:ea typeface="Noto Sans Symbols"/>
                <a:cs typeface="Noto Sans Symbols"/>
              </a:rPr>
              <a:t>Feature extraction</a:t>
            </a:r>
          </a:p>
          <a:p>
            <a:pPr marL="914400" lvl="1" indent="-457200">
              <a:lnSpc>
                <a:spcPct val="200000"/>
              </a:lnSpc>
              <a:buFont typeface="Arial" panose="020B0604020202020204" pitchFamily="34" charset="0"/>
              <a:buChar char="•"/>
            </a:pPr>
            <a:endParaRPr lang="en-US" altLang="ko-KR" sz="1400" b="1" dirty="0">
              <a:latin typeface="Arial" panose="020B0604020202020204" pitchFamily="34" charset="0"/>
              <a:ea typeface="Noto Sans Symbols"/>
              <a:cs typeface="Noto Sans Symbols"/>
            </a:endParaRPr>
          </a:p>
          <a:p>
            <a:pPr marL="457200" indent="-457200">
              <a:lnSpc>
                <a:spcPct val="200000"/>
              </a:lnSpc>
              <a:buFont typeface="Arial" panose="020B0604020202020204" pitchFamily="34" charset="0"/>
              <a:buChar char="•"/>
            </a:pPr>
            <a:r>
              <a:rPr lang="en-US" altLang="ko-KR" sz="1400" b="1" dirty="0">
                <a:latin typeface="Arial" panose="020B0604020202020204" pitchFamily="34" charset="0"/>
                <a:ea typeface="Noto Sans Symbols"/>
                <a:cs typeface="Noto Sans Symbols"/>
              </a:rPr>
              <a:t>Performs battery monitoring</a:t>
            </a:r>
          </a:p>
        </p:txBody>
      </p:sp>
      <p:pic>
        <p:nvPicPr>
          <p:cNvPr id="7" name="Picture 6">
            <a:extLst>
              <a:ext uri="{FF2B5EF4-FFF2-40B4-BE49-F238E27FC236}">
                <a16:creationId xmlns:a16="http://schemas.microsoft.com/office/drawing/2014/main" id="{C24BB441-F06D-B923-638B-70F394AD4E7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84748" y="1231295"/>
            <a:ext cx="1975068" cy="1997640"/>
          </a:xfrm>
          <a:prstGeom prst="rect">
            <a:avLst/>
          </a:prstGeom>
        </p:spPr>
      </p:pic>
      <p:pic>
        <p:nvPicPr>
          <p:cNvPr id="9220" name="Picture 4" descr="NINA-B302">
            <a:extLst>
              <a:ext uri="{FF2B5EF4-FFF2-40B4-BE49-F238E27FC236}">
                <a16:creationId xmlns:a16="http://schemas.microsoft.com/office/drawing/2014/main" id="{6A0223D3-5090-C48A-1E82-3783406ACBC0}"/>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8388216" y="3660517"/>
            <a:ext cx="2743200" cy="234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44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CF6889-7B71-905F-3986-FE0E530873EA}"/>
              </a:ext>
            </a:extLst>
          </p:cNvPr>
          <p:cNvSpPr>
            <a:spLocks noGrp="1"/>
          </p:cNvSpPr>
          <p:nvPr>
            <p:ph type="sldNum" sz="quarter" idx="12"/>
          </p:nvPr>
        </p:nvSpPr>
        <p:spPr/>
        <p:txBody>
          <a:bodyPr/>
          <a:lstStyle/>
          <a:p>
            <a:fld id="{9D1B9D8C-A161-4084-924B-59152344AFCF}" type="slidenum">
              <a:rPr lang="ko-KR" altLang="en-US" smtClean="0"/>
              <a:t>13</a:t>
            </a:fld>
            <a:endParaRPr lang="ko-KR" altLang="en-US"/>
          </a:p>
        </p:txBody>
      </p:sp>
      <p:sp>
        <p:nvSpPr>
          <p:cNvPr id="3" name="Title 2">
            <a:extLst>
              <a:ext uri="{FF2B5EF4-FFF2-40B4-BE49-F238E27FC236}">
                <a16:creationId xmlns:a16="http://schemas.microsoft.com/office/drawing/2014/main" id="{C14DDCC3-DDB7-5F19-DFA4-6D4A5B8857C9}"/>
              </a:ext>
            </a:extLst>
          </p:cNvPr>
          <p:cNvSpPr>
            <a:spLocks noGrp="1"/>
          </p:cNvSpPr>
          <p:nvPr>
            <p:ph type="title"/>
          </p:nvPr>
        </p:nvSpPr>
        <p:spPr/>
        <p:txBody>
          <a:bodyPr/>
          <a:lstStyle/>
          <a:p>
            <a:r>
              <a:rPr lang="en-US" dirty="0"/>
              <a:t>Power Management System</a:t>
            </a:r>
          </a:p>
        </p:txBody>
      </p:sp>
      <p:sp>
        <p:nvSpPr>
          <p:cNvPr id="4" name="TextBox 3">
            <a:extLst>
              <a:ext uri="{FF2B5EF4-FFF2-40B4-BE49-F238E27FC236}">
                <a16:creationId xmlns:a16="http://schemas.microsoft.com/office/drawing/2014/main" id="{D78344F4-5360-26DC-24B1-6A3DB584FD2E}"/>
              </a:ext>
            </a:extLst>
          </p:cNvPr>
          <p:cNvSpPr txBox="1"/>
          <p:nvPr/>
        </p:nvSpPr>
        <p:spPr>
          <a:xfrm>
            <a:off x="546780" y="1038559"/>
            <a:ext cx="4899516" cy="5092100"/>
          </a:xfrm>
          <a:prstGeom prst="rect">
            <a:avLst/>
          </a:prstGeom>
          <a:noFill/>
        </p:spPr>
        <p:txBody>
          <a:bodyPr wrap="square">
            <a:spAutoFit/>
          </a:bodyPr>
          <a:lstStyle/>
          <a:p>
            <a:pPr marL="457200" indent="-457200">
              <a:lnSpc>
                <a:spcPct val="200000"/>
              </a:lnSpc>
              <a:buFont typeface="Arial" panose="020B0604020202020204" pitchFamily="34" charset="0"/>
              <a:buChar char="•"/>
            </a:pPr>
            <a:r>
              <a:rPr lang="en-US" altLang="ko-KR" sz="1400" b="1" dirty="0">
                <a:latin typeface="Arial" panose="020B0604020202020204" pitchFamily="34" charset="0"/>
                <a:ea typeface="Noto Sans Symbols"/>
                <a:cs typeface="Noto Sans Symbols"/>
              </a:rPr>
              <a:t>Battery either:</a:t>
            </a:r>
          </a:p>
          <a:p>
            <a:pPr marL="914400" lvl="1" indent="-457200">
              <a:lnSpc>
                <a:spcPct val="200000"/>
              </a:lnSpc>
              <a:buFont typeface="Courier New" panose="02070309020205020404" pitchFamily="49" charset="0"/>
              <a:buChar char="o"/>
            </a:pPr>
            <a:r>
              <a:rPr lang="en-US" altLang="ko-KR" sz="1400" b="1" dirty="0">
                <a:latin typeface="Arial" panose="020B0604020202020204" pitchFamily="34" charset="0"/>
                <a:ea typeface="Noto Sans Symbols"/>
                <a:cs typeface="Noto Sans Symbols"/>
              </a:rPr>
              <a:t>CR2032 coin cell battery</a:t>
            </a:r>
          </a:p>
          <a:p>
            <a:pPr marL="914400" lvl="1" indent="-457200">
              <a:lnSpc>
                <a:spcPct val="200000"/>
              </a:lnSpc>
              <a:buFont typeface="Courier New" panose="02070309020205020404" pitchFamily="49" charset="0"/>
              <a:buChar char="o"/>
            </a:pPr>
            <a:r>
              <a:rPr lang="en-US" altLang="ko-KR" sz="1400" b="1" dirty="0">
                <a:latin typeface="Arial" panose="020B0604020202020204" pitchFamily="34" charset="0"/>
                <a:ea typeface="Noto Sans Symbols"/>
                <a:cs typeface="Noto Sans Symbols"/>
              </a:rPr>
              <a:t>LIR2032 rechargeable coin cell</a:t>
            </a:r>
          </a:p>
          <a:p>
            <a:pPr>
              <a:lnSpc>
                <a:spcPct val="200000"/>
              </a:lnSpc>
            </a:pPr>
            <a:endParaRPr lang="en-US" altLang="ko-KR" sz="1400" b="1" dirty="0">
              <a:latin typeface="Arial" panose="020B0604020202020204" pitchFamily="34" charset="0"/>
              <a:ea typeface="Noto Sans Symbols"/>
              <a:cs typeface="Noto Sans Symbols"/>
            </a:endParaRPr>
          </a:p>
          <a:p>
            <a:pPr marL="457200" indent="-457200">
              <a:lnSpc>
                <a:spcPct val="200000"/>
              </a:lnSpc>
              <a:buFont typeface="Arial" panose="020B0604020202020204" pitchFamily="34" charset="0"/>
              <a:buChar char="•"/>
            </a:pPr>
            <a:r>
              <a:rPr lang="en-US" altLang="ko-KR" sz="1400" b="1" dirty="0">
                <a:latin typeface="Arial" panose="020B0604020202020204" pitchFamily="34" charset="0"/>
                <a:ea typeface="Noto Sans Symbols"/>
                <a:cs typeface="Noto Sans Symbols"/>
              </a:rPr>
              <a:t>Monitoring requires only a few seconds of measurement every few hours </a:t>
            </a:r>
          </a:p>
          <a:p>
            <a:pPr marL="914400" lvl="1" indent="-457200">
              <a:lnSpc>
                <a:spcPct val="200000"/>
              </a:lnSpc>
              <a:buFont typeface="Courier New" panose="02070309020205020404" pitchFamily="49" charset="0"/>
              <a:buChar char="o"/>
            </a:pPr>
            <a:r>
              <a:rPr lang="en-US" altLang="ko-KR" sz="1400" b="1" dirty="0">
                <a:latin typeface="Arial" panose="020B0604020202020204" pitchFamily="34" charset="0"/>
                <a:ea typeface="Noto Sans Symbols"/>
                <a:cs typeface="Noto Sans Symbols"/>
              </a:rPr>
              <a:t>2 min/day</a:t>
            </a:r>
          </a:p>
          <a:p>
            <a:pPr marL="1371600" lvl="2" indent="-457200">
              <a:lnSpc>
                <a:spcPct val="200000"/>
              </a:lnSpc>
              <a:buFont typeface="Wingdings" panose="05000000000000000000" pitchFamily="2" charset="2"/>
              <a:buChar char="§"/>
            </a:pPr>
            <a:r>
              <a:rPr lang="en-US" altLang="ko-KR" sz="1400" b="1" dirty="0">
                <a:latin typeface="Arial" panose="020B0604020202020204" pitchFamily="34" charset="0"/>
                <a:ea typeface="Noto Sans Symbols"/>
                <a:cs typeface="Noto Sans Symbols"/>
              </a:rPr>
              <a:t>CR2032 last over </a:t>
            </a:r>
            <a:r>
              <a:rPr lang="en-US" altLang="ko-KR" sz="1400" b="1" u="sng" dirty="0">
                <a:latin typeface="Arial" panose="020B0604020202020204" pitchFamily="34" charset="0"/>
                <a:ea typeface="Noto Sans Symbols"/>
                <a:cs typeface="Noto Sans Symbols"/>
              </a:rPr>
              <a:t>2.5 months</a:t>
            </a:r>
            <a:r>
              <a:rPr lang="en-US" altLang="ko-KR" sz="1400" b="1" dirty="0">
                <a:latin typeface="Arial" panose="020B0604020202020204" pitchFamily="34" charset="0"/>
                <a:ea typeface="Noto Sans Symbols"/>
                <a:cs typeface="Noto Sans Symbols"/>
              </a:rPr>
              <a:t>*</a:t>
            </a:r>
          </a:p>
          <a:p>
            <a:pPr marL="1371600" lvl="2" indent="-457200">
              <a:lnSpc>
                <a:spcPct val="200000"/>
              </a:lnSpc>
              <a:buFont typeface="Wingdings" panose="05000000000000000000" pitchFamily="2" charset="2"/>
              <a:buChar char="§"/>
            </a:pPr>
            <a:r>
              <a:rPr lang="en-US" altLang="ko-KR" sz="1400" b="1" dirty="0">
                <a:latin typeface="Arial" panose="020B0604020202020204" pitchFamily="34" charset="0"/>
                <a:ea typeface="Noto Sans Symbols"/>
                <a:cs typeface="Noto Sans Symbols"/>
              </a:rPr>
              <a:t>LIR2032 need recharge every 2 weeks*</a:t>
            </a:r>
          </a:p>
          <a:p>
            <a:pPr>
              <a:lnSpc>
                <a:spcPct val="200000"/>
              </a:lnSpc>
            </a:pPr>
            <a:endParaRPr lang="en-US" altLang="ko-KR" sz="1400" b="1" dirty="0">
              <a:latin typeface="Arial" panose="020B0604020202020204" pitchFamily="34" charset="0"/>
              <a:ea typeface="Noto Sans Symbols"/>
              <a:cs typeface="Noto Sans Symbols"/>
            </a:endParaRPr>
          </a:p>
          <a:p>
            <a:pPr>
              <a:lnSpc>
                <a:spcPct val="200000"/>
              </a:lnSpc>
            </a:pPr>
            <a:endParaRPr lang="en-US" altLang="ko-KR" sz="1400" b="1" dirty="0">
              <a:latin typeface="Arial" panose="020B0604020202020204" pitchFamily="34" charset="0"/>
              <a:ea typeface="Noto Sans Symbols"/>
              <a:cs typeface="Noto Sans Symbols"/>
            </a:endParaRPr>
          </a:p>
          <a:p>
            <a:pPr>
              <a:lnSpc>
                <a:spcPct val="200000"/>
              </a:lnSpc>
            </a:pPr>
            <a:r>
              <a:rPr lang="en-US" altLang="ko-KR" sz="1000" b="1" dirty="0">
                <a:latin typeface="Arial" panose="020B0604020202020204" pitchFamily="34" charset="0"/>
                <a:ea typeface="Noto Sans Symbols"/>
                <a:cs typeface="Noto Sans Symbols"/>
              </a:rPr>
              <a:t>*Calculated from datasheets</a:t>
            </a:r>
          </a:p>
        </p:txBody>
      </p:sp>
      <p:pic>
        <p:nvPicPr>
          <p:cNvPr id="5" name="Picture 4">
            <a:extLst>
              <a:ext uri="{FF2B5EF4-FFF2-40B4-BE49-F238E27FC236}">
                <a16:creationId xmlns:a16="http://schemas.microsoft.com/office/drawing/2014/main" id="{2DB95B56-C75C-1C10-711A-22AD2677FA4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48920" y="1456541"/>
            <a:ext cx="6314270" cy="4169505"/>
          </a:xfrm>
          <a:prstGeom prst="rect">
            <a:avLst/>
          </a:prstGeom>
        </p:spPr>
      </p:pic>
    </p:spTree>
    <p:extLst>
      <p:ext uri="{BB962C8B-B14F-4D97-AF65-F5344CB8AC3E}">
        <p14:creationId xmlns:p14="http://schemas.microsoft.com/office/powerpoint/2010/main" val="422123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4CFB04-CB9C-6328-6135-3ADD2722AC6F}"/>
              </a:ext>
            </a:extLst>
          </p:cNvPr>
          <p:cNvSpPr>
            <a:spLocks noGrp="1"/>
          </p:cNvSpPr>
          <p:nvPr>
            <p:ph type="sldNum" sz="quarter" idx="12"/>
          </p:nvPr>
        </p:nvSpPr>
        <p:spPr/>
        <p:txBody>
          <a:bodyPr/>
          <a:lstStyle/>
          <a:p>
            <a:fld id="{9D1B9D8C-A161-4084-924B-59152344AFCF}" type="slidenum">
              <a:rPr lang="ko-KR" altLang="en-US" smtClean="0"/>
              <a:t>14</a:t>
            </a:fld>
            <a:endParaRPr lang="ko-KR" altLang="en-US"/>
          </a:p>
        </p:txBody>
      </p:sp>
      <p:sp>
        <p:nvSpPr>
          <p:cNvPr id="3" name="Title 2">
            <a:extLst>
              <a:ext uri="{FF2B5EF4-FFF2-40B4-BE49-F238E27FC236}">
                <a16:creationId xmlns:a16="http://schemas.microsoft.com/office/drawing/2014/main" id="{597B2B5E-0241-B894-24ED-D498696E94B4}"/>
              </a:ext>
            </a:extLst>
          </p:cNvPr>
          <p:cNvSpPr>
            <a:spLocks noGrp="1"/>
          </p:cNvSpPr>
          <p:nvPr>
            <p:ph type="title"/>
          </p:nvPr>
        </p:nvSpPr>
        <p:spPr/>
        <p:txBody>
          <a:bodyPr/>
          <a:lstStyle/>
          <a:p>
            <a:r>
              <a:rPr lang="en-US" dirty="0"/>
              <a:t>Device Physical Model</a:t>
            </a:r>
          </a:p>
        </p:txBody>
      </p:sp>
      <p:pic>
        <p:nvPicPr>
          <p:cNvPr id="4" name="Picture 3">
            <a:extLst>
              <a:ext uri="{FF2B5EF4-FFF2-40B4-BE49-F238E27FC236}">
                <a16:creationId xmlns:a16="http://schemas.microsoft.com/office/drawing/2014/main" id="{9FCAD665-5DA9-3399-F7D7-6274FC4DA53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19665" y="941251"/>
            <a:ext cx="8055367" cy="5468740"/>
          </a:xfrm>
          <a:prstGeom prst="rect">
            <a:avLst/>
          </a:prstGeom>
        </p:spPr>
      </p:pic>
      <p:sp>
        <p:nvSpPr>
          <p:cNvPr id="5" name="TextBox 4">
            <a:extLst>
              <a:ext uri="{FF2B5EF4-FFF2-40B4-BE49-F238E27FC236}">
                <a16:creationId xmlns:a16="http://schemas.microsoft.com/office/drawing/2014/main" id="{67179448-ABD2-08AE-FB24-606944DBC2C0}"/>
              </a:ext>
            </a:extLst>
          </p:cNvPr>
          <p:cNvSpPr txBox="1"/>
          <p:nvPr/>
        </p:nvSpPr>
        <p:spPr>
          <a:xfrm>
            <a:off x="9891073" y="5993840"/>
            <a:ext cx="1939980" cy="400110"/>
          </a:xfrm>
          <a:prstGeom prst="rect">
            <a:avLst/>
          </a:prstGeom>
          <a:noFill/>
        </p:spPr>
        <p:txBody>
          <a:bodyPr wrap="square" rtlCol="0">
            <a:spAutoFit/>
          </a:bodyPr>
          <a:lstStyle/>
          <a:p>
            <a:r>
              <a:rPr lang="en-US" sz="1000" b="1" dirty="0"/>
              <a:t>*electrode array may be </a:t>
            </a:r>
          </a:p>
          <a:p>
            <a:r>
              <a:rPr lang="en-US" sz="1000" b="1" dirty="0"/>
              <a:t>customized to other shapes</a:t>
            </a:r>
          </a:p>
        </p:txBody>
      </p:sp>
    </p:spTree>
    <p:extLst>
      <p:ext uri="{BB962C8B-B14F-4D97-AF65-F5344CB8AC3E}">
        <p14:creationId xmlns:p14="http://schemas.microsoft.com/office/powerpoint/2010/main" val="3605706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DB26F7-CE41-7403-8EBD-854C618C1503}"/>
              </a:ext>
            </a:extLst>
          </p:cNvPr>
          <p:cNvSpPr>
            <a:spLocks noGrp="1"/>
          </p:cNvSpPr>
          <p:nvPr>
            <p:ph type="sldNum" sz="quarter" idx="12"/>
          </p:nvPr>
        </p:nvSpPr>
        <p:spPr/>
        <p:txBody>
          <a:bodyPr/>
          <a:lstStyle/>
          <a:p>
            <a:fld id="{9D1B9D8C-A161-4084-924B-59152344AFCF}" type="slidenum">
              <a:rPr lang="ko-KR" altLang="en-US" smtClean="0"/>
              <a:t>15</a:t>
            </a:fld>
            <a:endParaRPr lang="ko-KR" altLang="en-US"/>
          </a:p>
        </p:txBody>
      </p:sp>
      <p:sp>
        <p:nvSpPr>
          <p:cNvPr id="3" name="Title 2">
            <a:extLst>
              <a:ext uri="{FF2B5EF4-FFF2-40B4-BE49-F238E27FC236}">
                <a16:creationId xmlns:a16="http://schemas.microsoft.com/office/drawing/2014/main" id="{A8C54145-E400-D1FF-6D18-4EAA04B93E79}"/>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69317E44-B87A-E49E-A97D-6092C298AD5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6779" y="3233851"/>
            <a:ext cx="7378413" cy="2054435"/>
          </a:xfrm>
          <a:prstGeom prst="rect">
            <a:avLst/>
          </a:prstGeom>
        </p:spPr>
      </p:pic>
      <p:sp>
        <p:nvSpPr>
          <p:cNvPr id="5" name="TextBox 4">
            <a:extLst>
              <a:ext uri="{FF2B5EF4-FFF2-40B4-BE49-F238E27FC236}">
                <a16:creationId xmlns:a16="http://schemas.microsoft.com/office/drawing/2014/main" id="{CA3378A9-D3F5-D359-3E34-BEBBBA15D217}"/>
              </a:ext>
            </a:extLst>
          </p:cNvPr>
          <p:cNvSpPr txBox="1"/>
          <p:nvPr/>
        </p:nvSpPr>
        <p:spPr>
          <a:xfrm>
            <a:off x="546779" y="1038559"/>
            <a:ext cx="11059683" cy="1493229"/>
          </a:xfrm>
          <a:prstGeom prst="rect">
            <a:avLst/>
          </a:prstGeom>
          <a:noFill/>
        </p:spPr>
        <p:txBody>
          <a:bodyPr wrap="square">
            <a:spAutoFit/>
          </a:bodyPr>
          <a:lstStyle/>
          <a:p>
            <a:pPr marL="457200" lvl="0" indent="-457200">
              <a:lnSpc>
                <a:spcPct val="200000"/>
              </a:lnSpc>
              <a:buFont typeface="Arial" panose="020B0604020202020204" pitchFamily="34" charset="0"/>
              <a:buChar char="•"/>
            </a:pPr>
            <a:r>
              <a:rPr lang="en-US" altLang="ko-KR" sz="1600" b="1" dirty="0">
                <a:latin typeface="Arial" panose="020B0604020202020204" pitchFamily="34" charset="0"/>
                <a:ea typeface="Noto Sans Symbols"/>
                <a:cs typeface="Noto Sans Symbols"/>
              </a:rPr>
              <a:t>ECG signal from the analog front end</a:t>
            </a:r>
          </a:p>
          <a:p>
            <a:pPr marL="914400" lvl="1" indent="-457200">
              <a:lnSpc>
                <a:spcPct val="200000"/>
              </a:lnSpc>
              <a:buFont typeface="Courier New" panose="02070309020205020404" pitchFamily="49" charset="0"/>
              <a:buChar char="o"/>
            </a:pPr>
            <a:r>
              <a:rPr lang="en-US" altLang="ko-KR" sz="1600" b="1" dirty="0">
                <a:latin typeface="Arial" panose="020B0604020202020204" pitchFamily="34" charset="0"/>
                <a:ea typeface="Noto Sans Symbols"/>
                <a:cs typeface="Noto Sans Symbols"/>
              </a:rPr>
              <a:t>Real time R-to-R detection</a:t>
            </a:r>
          </a:p>
          <a:p>
            <a:pPr marL="914400" lvl="1" indent="-457200">
              <a:lnSpc>
                <a:spcPct val="200000"/>
              </a:lnSpc>
              <a:buFont typeface="Courier New" panose="02070309020205020404" pitchFamily="49" charset="0"/>
              <a:buChar char="o"/>
            </a:pPr>
            <a:r>
              <a:rPr lang="en-US" altLang="ko-KR" sz="1600" b="1" dirty="0">
                <a:latin typeface="Arial" panose="020B0604020202020204" pitchFamily="34" charset="0"/>
                <a:ea typeface="Noto Sans Symbols"/>
                <a:cs typeface="Noto Sans Symbols"/>
              </a:rPr>
              <a:t>Onboard signal filtering &amp; noise removal</a:t>
            </a:r>
          </a:p>
        </p:txBody>
      </p:sp>
      <p:pic>
        <p:nvPicPr>
          <p:cNvPr id="8" name="Picture 4" descr="Human Body Template | room surf.com">
            <a:extLst>
              <a:ext uri="{FF2B5EF4-FFF2-40B4-BE49-F238E27FC236}">
                <a16:creationId xmlns:a16="http://schemas.microsoft.com/office/drawing/2014/main" id="{1750D3B3-EDD5-7896-6B00-4328E969FCD2}"/>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8199119" y="1387856"/>
            <a:ext cx="3576321" cy="4493664"/>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6148" name="Picture 4" descr="17+ Heart Diagram Templates - Sample, Example, Format Download">
            <a:extLst>
              <a:ext uri="{FF2B5EF4-FFF2-40B4-BE49-F238E27FC236}">
                <a16:creationId xmlns:a16="http://schemas.microsoft.com/office/drawing/2014/main" id="{B1622F29-9337-4A98-9820-6AA72FD980D9}"/>
              </a:ext>
            </a:extLst>
          </p:cNvPr>
          <p:cNvPicPr>
            <a:picLocks noChangeAspect="1" noChangeArrowheads="1"/>
          </p:cNvPicPr>
          <p:nvPr/>
        </p:nvPicPr>
        <p:blipFill rotWithShape="1">
          <a:blip r:embed="rId5" cstate="screen">
            <a:alphaModFix amt="53000"/>
            <a:extLst>
              <a:ext uri="{28A0092B-C50C-407E-A947-70E740481C1C}">
                <a14:useLocalDpi xmlns:a14="http://schemas.microsoft.com/office/drawing/2010/main"/>
              </a:ext>
            </a:extLst>
          </a:blip>
          <a:srcRect/>
          <a:stretch/>
        </p:blipFill>
        <p:spPr bwMode="auto">
          <a:xfrm rot="19967905">
            <a:off x="10018393" y="3010893"/>
            <a:ext cx="312420" cy="461107"/>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B2664939-6A86-A235-A573-E9BCDF4A48FB}"/>
              </a:ext>
            </a:extLst>
          </p:cNvPr>
          <p:cNvSpPr/>
          <p:nvPr/>
        </p:nvSpPr>
        <p:spPr>
          <a:xfrm>
            <a:off x="9850014" y="2706255"/>
            <a:ext cx="160528" cy="14227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p>
          <a:p>
            <a:pPr algn="ctr"/>
            <a:endParaRPr lang="en-US" sz="100" dirty="0"/>
          </a:p>
          <a:p>
            <a:pPr algn="ctr"/>
            <a:endParaRPr lang="en-US" sz="100" dirty="0"/>
          </a:p>
          <a:p>
            <a:pPr algn="ctr"/>
            <a:endParaRPr lang="en-US" sz="100" dirty="0"/>
          </a:p>
        </p:txBody>
      </p:sp>
      <p:sp>
        <p:nvSpPr>
          <p:cNvPr id="11" name="Oval 10">
            <a:extLst>
              <a:ext uri="{FF2B5EF4-FFF2-40B4-BE49-F238E27FC236}">
                <a16:creationId xmlns:a16="http://schemas.microsoft.com/office/drawing/2014/main" id="{0F8EEC4F-C588-0829-C1C6-2945091E02FC}"/>
              </a:ext>
            </a:extLst>
          </p:cNvPr>
          <p:cNvSpPr/>
          <p:nvPr/>
        </p:nvSpPr>
        <p:spPr>
          <a:xfrm>
            <a:off x="10559391" y="3258946"/>
            <a:ext cx="160527" cy="14226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a:t>
            </a:r>
          </a:p>
          <a:p>
            <a:pPr algn="ctr"/>
            <a:endParaRPr lang="en-US" sz="100" dirty="0"/>
          </a:p>
        </p:txBody>
      </p:sp>
    </p:spTree>
    <p:extLst>
      <p:ext uri="{BB962C8B-B14F-4D97-AF65-F5344CB8AC3E}">
        <p14:creationId xmlns:p14="http://schemas.microsoft.com/office/powerpoint/2010/main" val="1813319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DB26F7-CE41-7403-8EBD-854C618C1503}"/>
              </a:ext>
            </a:extLst>
          </p:cNvPr>
          <p:cNvSpPr>
            <a:spLocks noGrp="1"/>
          </p:cNvSpPr>
          <p:nvPr>
            <p:ph type="sldNum" sz="quarter" idx="12"/>
          </p:nvPr>
        </p:nvSpPr>
        <p:spPr/>
        <p:txBody>
          <a:bodyPr/>
          <a:lstStyle/>
          <a:p>
            <a:fld id="{9D1B9D8C-A161-4084-924B-59152344AFCF}" type="slidenum">
              <a:rPr lang="ko-KR" altLang="en-US" smtClean="0"/>
              <a:t>16</a:t>
            </a:fld>
            <a:endParaRPr lang="ko-KR" altLang="en-US"/>
          </a:p>
        </p:txBody>
      </p:sp>
      <p:sp>
        <p:nvSpPr>
          <p:cNvPr id="3" name="Title 2">
            <a:extLst>
              <a:ext uri="{FF2B5EF4-FFF2-40B4-BE49-F238E27FC236}">
                <a16:creationId xmlns:a16="http://schemas.microsoft.com/office/drawing/2014/main" id="{A8C54145-E400-D1FF-6D18-4EAA04B93E79}"/>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69317E44-B87A-E49E-A97D-6092C298AD5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84961" y="3520870"/>
            <a:ext cx="7165824" cy="2079902"/>
          </a:xfrm>
          <a:prstGeom prst="rect">
            <a:avLst/>
          </a:prstGeom>
        </p:spPr>
      </p:pic>
      <p:sp>
        <p:nvSpPr>
          <p:cNvPr id="5" name="TextBox 4">
            <a:extLst>
              <a:ext uri="{FF2B5EF4-FFF2-40B4-BE49-F238E27FC236}">
                <a16:creationId xmlns:a16="http://schemas.microsoft.com/office/drawing/2014/main" id="{88BAD52F-4DCD-5B41-9ED7-8D463B75B4B1}"/>
              </a:ext>
            </a:extLst>
          </p:cNvPr>
          <p:cNvSpPr txBox="1"/>
          <p:nvPr/>
        </p:nvSpPr>
        <p:spPr>
          <a:xfrm>
            <a:off x="546779" y="1038559"/>
            <a:ext cx="7442189" cy="1985672"/>
          </a:xfrm>
          <a:prstGeom prst="rect">
            <a:avLst/>
          </a:prstGeom>
          <a:noFill/>
        </p:spPr>
        <p:txBody>
          <a:bodyPr wrap="square">
            <a:spAutoFit/>
          </a:bodyPr>
          <a:lstStyle/>
          <a:p>
            <a:pPr marL="457200" lvl="0" indent="-457200">
              <a:lnSpc>
                <a:spcPct val="200000"/>
              </a:lnSpc>
              <a:buFont typeface="Arial" panose="020B0604020202020204" pitchFamily="34" charset="0"/>
              <a:buChar char="•"/>
            </a:pPr>
            <a:r>
              <a:rPr lang="en-US" altLang="ko-KR" sz="1600" b="1" dirty="0">
                <a:latin typeface="Arial" panose="020B0604020202020204" pitchFamily="34" charset="0"/>
                <a:ea typeface="Noto Sans Symbols"/>
                <a:cs typeface="Noto Sans Symbols"/>
              </a:rPr>
              <a:t>EBI signal from the analog front end</a:t>
            </a:r>
          </a:p>
          <a:p>
            <a:pPr marL="914400" lvl="1" indent="-457200">
              <a:lnSpc>
                <a:spcPct val="200000"/>
              </a:lnSpc>
              <a:buFont typeface="Courier New" panose="02070309020205020404" pitchFamily="49" charset="0"/>
              <a:buChar char="o"/>
            </a:pPr>
            <a:r>
              <a:rPr lang="en-US" altLang="ko-KR" sz="1600" b="1" dirty="0">
                <a:latin typeface="Arial" panose="020B0604020202020204" pitchFamily="34" charset="0"/>
                <a:ea typeface="Noto Sans Symbols"/>
                <a:cs typeface="Noto Sans Symbols"/>
              </a:rPr>
              <a:t>Electrodes placed across thoracic cavity during respiration</a:t>
            </a:r>
          </a:p>
          <a:p>
            <a:pPr marL="914400" lvl="1" indent="-457200">
              <a:lnSpc>
                <a:spcPct val="200000"/>
              </a:lnSpc>
              <a:buFont typeface="Courier New" panose="02070309020205020404" pitchFamily="49" charset="0"/>
              <a:buChar char="o"/>
            </a:pPr>
            <a:r>
              <a:rPr lang="en-US" altLang="ko-KR" sz="1600" b="1" dirty="0">
                <a:latin typeface="Arial" panose="020B0604020202020204" pitchFamily="34" charset="0"/>
                <a:ea typeface="Noto Sans Symbols"/>
                <a:cs typeface="Noto Sans Symbols"/>
              </a:rPr>
              <a:t>Current injection configured to 8</a:t>
            </a:r>
            <a:r>
              <a:rPr lang="el-GR" altLang="ko-KR" sz="1600" b="1" dirty="0">
                <a:latin typeface="Arial" panose="020B0604020202020204" pitchFamily="34" charset="0"/>
                <a:ea typeface="Noto Sans Symbols"/>
                <a:cs typeface="Noto Sans Symbols"/>
              </a:rPr>
              <a:t>μ</a:t>
            </a:r>
            <a:r>
              <a:rPr lang="en-US" altLang="ko-KR" sz="1600" b="1" dirty="0">
                <a:latin typeface="Arial" panose="020B0604020202020204" pitchFamily="34" charset="0"/>
                <a:ea typeface="Noto Sans Symbols"/>
                <a:cs typeface="Noto Sans Symbols"/>
              </a:rPr>
              <a:t>A amplitude at 16kHz</a:t>
            </a:r>
          </a:p>
          <a:p>
            <a:pPr marL="1371600" lvl="2" indent="-457200">
              <a:lnSpc>
                <a:spcPct val="200000"/>
              </a:lnSpc>
              <a:buFont typeface="Courier New" panose="02070309020205020404" pitchFamily="49" charset="0"/>
              <a:buChar char="o"/>
            </a:pPr>
            <a:r>
              <a:rPr lang="en-US" altLang="ko-KR" sz="1600" b="1" dirty="0">
                <a:latin typeface="Arial" panose="020B0604020202020204" pitchFamily="34" charset="0"/>
                <a:ea typeface="Noto Sans Symbols"/>
                <a:cs typeface="Noto Sans Symbols"/>
              </a:rPr>
              <a:t>Within IEC-60601 standard</a:t>
            </a:r>
          </a:p>
        </p:txBody>
      </p:sp>
      <p:pic>
        <p:nvPicPr>
          <p:cNvPr id="7172" name="Picture 4" descr="Human Body Template | room surf.com">
            <a:extLst>
              <a:ext uri="{FF2B5EF4-FFF2-40B4-BE49-F238E27FC236}">
                <a16:creationId xmlns:a16="http://schemas.microsoft.com/office/drawing/2014/main" id="{4AA2FFB2-AC23-3D70-B56C-E25DDE23B3BE}"/>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8089391" y="1301197"/>
            <a:ext cx="3675889" cy="4628896"/>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7170" name="Picture 2" descr="Human Lungs Icon Vector Illustration Graphic by juliochaniago55 · Creative  Fabrica">
            <a:extLst>
              <a:ext uri="{FF2B5EF4-FFF2-40B4-BE49-F238E27FC236}">
                <a16:creationId xmlns:a16="http://schemas.microsoft.com/office/drawing/2014/main" id="{68A8B48E-035F-BB14-F29C-08F0023F9507}"/>
              </a:ext>
            </a:extLst>
          </p:cNvPr>
          <p:cNvPicPr>
            <a:picLocks noChangeAspect="1" noChangeArrowheads="1"/>
          </p:cNvPicPr>
          <p:nvPr/>
        </p:nvPicPr>
        <p:blipFill rotWithShape="1">
          <a:blip r:embed="rId5" cstate="screen">
            <a:alphaModFix amt="36000"/>
            <a:extLst>
              <a:ext uri="{28A0092B-C50C-407E-A947-70E740481C1C}">
                <a14:useLocalDpi xmlns:a14="http://schemas.microsoft.com/office/drawing/2010/main"/>
              </a:ext>
            </a:extLst>
          </a:blip>
          <a:srcRect/>
          <a:stretch/>
        </p:blipFill>
        <p:spPr bwMode="auto">
          <a:xfrm>
            <a:off x="9127635" y="3465234"/>
            <a:ext cx="1550897" cy="19758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38468575-83AD-FD1E-A2F0-4C14BE53F1C9}"/>
              </a:ext>
            </a:extLst>
          </p:cNvPr>
          <p:cNvSpPr/>
          <p:nvPr/>
        </p:nvSpPr>
        <p:spPr>
          <a:xfrm>
            <a:off x="9933924" y="4840843"/>
            <a:ext cx="247815" cy="23217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p>
          <a:p>
            <a:pPr algn="ctr"/>
            <a:endParaRPr lang="en-US" sz="100" dirty="0"/>
          </a:p>
          <a:p>
            <a:pPr algn="ctr"/>
            <a:endParaRPr lang="en-US" sz="100" dirty="0"/>
          </a:p>
          <a:p>
            <a:pPr algn="ctr"/>
            <a:endParaRPr lang="en-US" sz="100" dirty="0"/>
          </a:p>
        </p:txBody>
      </p:sp>
      <p:sp>
        <p:nvSpPr>
          <p:cNvPr id="9" name="Oval 8">
            <a:extLst>
              <a:ext uri="{FF2B5EF4-FFF2-40B4-BE49-F238E27FC236}">
                <a16:creationId xmlns:a16="http://schemas.microsoft.com/office/drawing/2014/main" id="{12EF272E-35FB-4C0E-BA61-342FC9BC70E4}"/>
              </a:ext>
            </a:extLst>
          </p:cNvPr>
          <p:cNvSpPr/>
          <p:nvPr/>
        </p:nvSpPr>
        <p:spPr>
          <a:xfrm>
            <a:off x="10093945" y="4049392"/>
            <a:ext cx="247813" cy="23214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a:t>
            </a:r>
          </a:p>
          <a:p>
            <a:pPr algn="ctr"/>
            <a:endParaRPr lang="en-US" sz="100" dirty="0"/>
          </a:p>
        </p:txBody>
      </p:sp>
      <p:sp>
        <p:nvSpPr>
          <p:cNvPr id="10" name="Oval 9">
            <a:extLst>
              <a:ext uri="{FF2B5EF4-FFF2-40B4-BE49-F238E27FC236}">
                <a16:creationId xmlns:a16="http://schemas.microsoft.com/office/drawing/2014/main" id="{EC08E59F-EAD3-64D2-BD80-684E27528089}"/>
              </a:ext>
            </a:extLst>
          </p:cNvPr>
          <p:cNvSpPr/>
          <p:nvPr/>
        </p:nvSpPr>
        <p:spPr>
          <a:xfrm>
            <a:off x="10159985" y="3746831"/>
            <a:ext cx="247813" cy="232144"/>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 dirty="0"/>
          </a:p>
        </p:txBody>
      </p:sp>
      <p:sp>
        <p:nvSpPr>
          <p:cNvPr id="11" name="Oval 10">
            <a:extLst>
              <a:ext uri="{FF2B5EF4-FFF2-40B4-BE49-F238E27FC236}">
                <a16:creationId xmlns:a16="http://schemas.microsoft.com/office/drawing/2014/main" id="{884664A0-D14D-137C-2B41-54C7F1F262EE}"/>
              </a:ext>
            </a:extLst>
          </p:cNvPr>
          <p:cNvSpPr/>
          <p:nvPr/>
        </p:nvSpPr>
        <p:spPr>
          <a:xfrm>
            <a:off x="9850104" y="5143405"/>
            <a:ext cx="247813" cy="232144"/>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endParaRPr lang="en-US" sz="100" dirty="0"/>
          </a:p>
        </p:txBody>
      </p:sp>
      <p:sp>
        <p:nvSpPr>
          <p:cNvPr id="12" name="TextBox 11">
            <a:extLst>
              <a:ext uri="{FF2B5EF4-FFF2-40B4-BE49-F238E27FC236}">
                <a16:creationId xmlns:a16="http://schemas.microsoft.com/office/drawing/2014/main" id="{28CFAB22-BA07-979C-CDFF-877A37C3E624}"/>
              </a:ext>
            </a:extLst>
          </p:cNvPr>
          <p:cNvSpPr txBox="1"/>
          <p:nvPr/>
        </p:nvSpPr>
        <p:spPr>
          <a:xfrm>
            <a:off x="10107765" y="3730857"/>
            <a:ext cx="394073" cy="261610"/>
          </a:xfrm>
          <a:prstGeom prst="rect">
            <a:avLst/>
          </a:prstGeom>
          <a:noFill/>
        </p:spPr>
        <p:txBody>
          <a:bodyPr wrap="square" rtlCol="0">
            <a:spAutoFit/>
          </a:bodyPr>
          <a:lstStyle/>
          <a:p>
            <a:r>
              <a:rPr lang="en-US" sz="11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IN</a:t>
            </a:r>
          </a:p>
        </p:txBody>
      </p:sp>
      <p:sp>
        <p:nvSpPr>
          <p:cNvPr id="14" name="TextBox 13">
            <a:extLst>
              <a:ext uri="{FF2B5EF4-FFF2-40B4-BE49-F238E27FC236}">
                <a16:creationId xmlns:a16="http://schemas.microsoft.com/office/drawing/2014/main" id="{7F23E02B-85B1-573B-4A46-DC224B5A7E76}"/>
              </a:ext>
            </a:extLst>
          </p:cNvPr>
          <p:cNvSpPr txBox="1"/>
          <p:nvPr/>
        </p:nvSpPr>
        <p:spPr>
          <a:xfrm>
            <a:off x="9799362" y="5158189"/>
            <a:ext cx="394073" cy="215444"/>
          </a:xfrm>
          <a:prstGeom prst="rect">
            <a:avLst/>
          </a:prstGeom>
          <a:noFill/>
        </p:spPr>
        <p:txBody>
          <a:bodyPr wrap="square" rtlCol="0">
            <a:spAutoFit/>
          </a:bodyPr>
          <a:lstStyle/>
          <a:p>
            <a:r>
              <a:rPr lang="en-US" sz="8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OUT</a:t>
            </a:r>
          </a:p>
        </p:txBody>
      </p:sp>
    </p:spTree>
    <p:extLst>
      <p:ext uri="{BB962C8B-B14F-4D97-AF65-F5344CB8AC3E}">
        <p14:creationId xmlns:p14="http://schemas.microsoft.com/office/powerpoint/2010/main" val="2853083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A41844-1028-FA4B-CCDD-220C5C059518}"/>
              </a:ext>
            </a:extLst>
          </p:cNvPr>
          <p:cNvSpPr>
            <a:spLocks noGrp="1"/>
          </p:cNvSpPr>
          <p:nvPr>
            <p:ph type="sldNum" sz="quarter" idx="12"/>
          </p:nvPr>
        </p:nvSpPr>
        <p:spPr/>
        <p:txBody>
          <a:bodyPr/>
          <a:lstStyle/>
          <a:p>
            <a:fld id="{9D1B9D8C-A161-4084-924B-59152344AFCF}" type="slidenum">
              <a:rPr lang="ko-KR" altLang="en-US" smtClean="0"/>
              <a:t>17</a:t>
            </a:fld>
            <a:endParaRPr lang="ko-KR" altLang="en-US"/>
          </a:p>
        </p:txBody>
      </p:sp>
      <p:sp>
        <p:nvSpPr>
          <p:cNvPr id="3" name="Title 2">
            <a:extLst>
              <a:ext uri="{FF2B5EF4-FFF2-40B4-BE49-F238E27FC236}">
                <a16:creationId xmlns:a16="http://schemas.microsoft.com/office/drawing/2014/main" id="{AA834327-0DAF-9935-57A3-DBF239E2E5D6}"/>
              </a:ext>
            </a:extLst>
          </p:cNvPr>
          <p:cNvSpPr>
            <a:spLocks noGrp="1"/>
          </p:cNvSpPr>
          <p:nvPr>
            <p:ph type="title"/>
          </p:nvPr>
        </p:nvSpPr>
        <p:spPr/>
        <p:txBody>
          <a:bodyPr/>
          <a:lstStyle/>
          <a:p>
            <a:r>
              <a:rPr lang="en-US" dirty="0"/>
              <a:t>Comparison Table</a:t>
            </a:r>
          </a:p>
        </p:txBody>
      </p:sp>
      <p:graphicFrame>
        <p:nvGraphicFramePr>
          <p:cNvPr id="5" name="Table 4">
            <a:extLst>
              <a:ext uri="{FF2B5EF4-FFF2-40B4-BE49-F238E27FC236}">
                <a16:creationId xmlns:a16="http://schemas.microsoft.com/office/drawing/2014/main" id="{E0A58654-BAD4-3B79-5715-7F665C7B3123}"/>
              </a:ext>
            </a:extLst>
          </p:cNvPr>
          <p:cNvGraphicFramePr>
            <a:graphicFrameLocks noGrp="1"/>
          </p:cNvGraphicFramePr>
          <p:nvPr/>
        </p:nvGraphicFramePr>
        <p:xfrm>
          <a:off x="518160" y="1181264"/>
          <a:ext cx="11145522" cy="3333588"/>
        </p:xfrm>
        <a:graphic>
          <a:graphicData uri="http://schemas.openxmlformats.org/drawingml/2006/table">
            <a:tbl>
              <a:tblPr firstRow="1" bandRow="1">
                <a:tableStyleId>{5C22544A-7EE6-4342-B048-85BDC9FD1C3A}</a:tableStyleId>
              </a:tblPr>
              <a:tblGrid>
                <a:gridCol w="1857587">
                  <a:extLst>
                    <a:ext uri="{9D8B030D-6E8A-4147-A177-3AD203B41FA5}">
                      <a16:colId xmlns:a16="http://schemas.microsoft.com/office/drawing/2014/main" val="3346928836"/>
                    </a:ext>
                  </a:extLst>
                </a:gridCol>
                <a:gridCol w="1857587">
                  <a:extLst>
                    <a:ext uri="{9D8B030D-6E8A-4147-A177-3AD203B41FA5}">
                      <a16:colId xmlns:a16="http://schemas.microsoft.com/office/drawing/2014/main" val="566075846"/>
                    </a:ext>
                  </a:extLst>
                </a:gridCol>
                <a:gridCol w="1857587">
                  <a:extLst>
                    <a:ext uri="{9D8B030D-6E8A-4147-A177-3AD203B41FA5}">
                      <a16:colId xmlns:a16="http://schemas.microsoft.com/office/drawing/2014/main" val="2018051406"/>
                    </a:ext>
                  </a:extLst>
                </a:gridCol>
                <a:gridCol w="1857587">
                  <a:extLst>
                    <a:ext uri="{9D8B030D-6E8A-4147-A177-3AD203B41FA5}">
                      <a16:colId xmlns:a16="http://schemas.microsoft.com/office/drawing/2014/main" val="4154893914"/>
                    </a:ext>
                  </a:extLst>
                </a:gridCol>
                <a:gridCol w="1857587">
                  <a:extLst>
                    <a:ext uri="{9D8B030D-6E8A-4147-A177-3AD203B41FA5}">
                      <a16:colId xmlns:a16="http://schemas.microsoft.com/office/drawing/2014/main" val="1342717838"/>
                    </a:ext>
                  </a:extLst>
                </a:gridCol>
                <a:gridCol w="1857587">
                  <a:extLst>
                    <a:ext uri="{9D8B030D-6E8A-4147-A177-3AD203B41FA5}">
                      <a16:colId xmlns:a16="http://schemas.microsoft.com/office/drawing/2014/main" val="1757011184"/>
                    </a:ext>
                  </a:extLst>
                </a:gridCol>
              </a:tblGrid>
              <a:tr h="555598">
                <a:tc>
                  <a:txBody>
                    <a:bodyPr/>
                    <a:lstStyle/>
                    <a:p>
                      <a:pPr algn="ctr"/>
                      <a:endParaRPr lang="en-US" sz="1400" dirty="0"/>
                    </a:p>
                  </a:txBody>
                  <a:tcPr anchor="ctr">
                    <a:solidFill>
                      <a:schemeClr val="bg1"/>
                    </a:solidFill>
                  </a:tcPr>
                </a:tc>
                <a:tc>
                  <a:txBody>
                    <a:bodyPr/>
                    <a:lstStyle/>
                    <a:p>
                      <a:pPr algn="ctr"/>
                      <a:r>
                        <a:rPr lang="en-US" sz="1400" dirty="0"/>
                        <a:t>[1]</a:t>
                      </a:r>
                    </a:p>
                  </a:txBody>
                  <a:tcPr anchor="ctr"/>
                </a:tc>
                <a:tc>
                  <a:txBody>
                    <a:bodyPr/>
                    <a:lstStyle/>
                    <a:p>
                      <a:pPr algn="ctr"/>
                      <a:r>
                        <a:rPr lang="en-US" sz="1400" dirty="0"/>
                        <a:t>[2]</a:t>
                      </a:r>
                    </a:p>
                  </a:txBody>
                  <a:tcPr anchor="ctr"/>
                </a:tc>
                <a:tc>
                  <a:txBody>
                    <a:bodyPr/>
                    <a:lstStyle/>
                    <a:p>
                      <a:pPr algn="ctr"/>
                      <a:r>
                        <a:rPr lang="en-US" sz="1400" dirty="0"/>
                        <a:t>[3]</a:t>
                      </a:r>
                    </a:p>
                  </a:txBody>
                  <a:tcPr anchor="ctr"/>
                </a:tc>
                <a:tc>
                  <a:txBody>
                    <a:bodyPr/>
                    <a:lstStyle/>
                    <a:p>
                      <a:pPr algn="ctr"/>
                      <a:r>
                        <a:rPr lang="en-US" sz="1400" dirty="0"/>
                        <a:t>[4]</a:t>
                      </a:r>
                    </a:p>
                  </a:txBody>
                  <a:tcPr anchor="ctr"/>
                </a:tc>
                <a:tc>
                  <a:txBody>
                    <a:bodyPr/>
                    <a:lstStyle/>
                    <a:p>
                      <a:pPr algn="ctr"/>
                      <a:r>
                        <a:rPr lang="en-US" sz="1400" dirty="0"/>
                        <a:t>Proposed Device</a:t>
                      </a:r>
                    </a:p>
                  </a:txBody>
                  <a:tcPr anchor="ctr">
                    <a:solidFill>
                      <a:schemeClr val="accent6"/>
                    </a:solidFill>
                  </a:tcPr>
                </a:tc>
                <a:extLst>
                  <a:ext uri="{0D108BD9-81ED-4DB2-BD59-A6C34878D82A}">
                    <a16:rowId xmlns:a16="http://schemas.microsoft.com/office/drawing/2014/main" val="705425818"/>
                  </a:ext>
                </a:extLst>
              </a:tr>
              <a:tr h="555598">
                <a:tc>
                  <a:txBody>
                    <a:bodyPr/>
                    <a:lstStyle/>
                    <a:p>
                      <a:r>
                        <a:rPr lang="en-US" sz="1400" dirty="0"/>
                        <a:t>Sensor Type</a:t>
                      </a:r>
                    </a:p>
                  </a:txBody>
                  <a:tcPr anchor="ctr">
                    <a:solidFill>
                      <a:schemeClr val="bg1">
                        <a:lumMod val="75000"/>
                      </a:schemeClr>
                    </a:solidFill>
                  </a:tcPr>
                </a:tc>
                <a:tc>
                  <a:txBody>
                    <a:bodyPr/>
                    <a:lstStyle/>
                    <a:p>
                      <a:pPr algn="ctr"/>
                      <a:r>
                        <a:rPr lang="en-US" sz="1400" dirty="0"/>
                        <a:t>ECG, EBI, PPG</a:t>
                      </a:r>
                    </a:p>
                  </a:txBody>
                  <a:tcPr anchor="ctr"/>
                </a:tc>
                <a:tc>
                  <a:txBody>
                    <a:bodyPr/>
                    <a:lstStyle/>
                    <a:p>
                      <a:pPr algn="ctr"/>
                      <a:r>
                        <a:rPr lang="en-US" sz="1400" dirty="0"/>
                        <a:t>EBI</a:t>
                      </a:r>
                    </a:p>
                  </a:txBody>
                  <a:tcPr anchor="ctr"/>
                </a:tc>
                <a:tc>
                  <a:txBody>
                    <a:bodyPr/>
                    <a:lstStyle/>
                    <a:p>
                      <a:pPr algn="ctr"/>
                      <a:r>
                        <a:rPr lang="en-US" sz="1400" dirty="0"/>
                        <a:t>ECG, EBI</a:t>
                      </a:r>
                    </a:p>
                  </a:txBody>
                  <a:tcPr anchor="ctr"/>
                </a:tc>
                <a:tc>
                  <a:txBody>
                    <a:bodyPr/>
                    <a:lstStyle/>
                    <a:p>
                      <a:pPr algn="ctr"/>
                      <a:r>
                        <a:rPr lang="en-US" sz="1400" dirty="0"/>
                        <a:t>ECG, EBI, PPG</a:t>
                      </a:r>
                    </a:p>
                  </a:txBody>
                  <a:tcPr anchor="ctr"/>
                </a:tc>
                <a:tc>
                  <a:txBody>
                    <a:bodyPr/>
                    <a:lstStyle/>
                    <a:p>
                      <a:pPr algn="ctr"/>
                      <a:r>
                        <a:rPr lang="en-US" sz="1400" dirty="0"/>
                        <a:t>ECG, EBI, PPG</a:t>
                      </a:r>
                    </a:p>
                  </a:txBody>
                  <a:tcPr anchor="ctr">
                    <a:solidFill>
                      <a:schemeClr val="accent6">
                        <a:lumMod val="40000"/>
                        <a:lumOff val="60000"/>
                      </a:schemeClr>
                    </a:solidFill>
                  </a:tcPr>
                </a:tc>
                <a:extLst>
                  <a:ext uri="{0D108BD9-81ED-4DB2-BD59-A6C34878D82A}">
                    <a16:rowId xmlns:a16="http://schemas.microsoft.com/office/drawing/2014/main" val="3818966863"/>
                  </a:ext>
                </a:extLst>
              </a:tr>
              <a:tr h="555598">
                <a:tc>
                  <a:txBody>
                    <a:bodyPr/>
                    <a:lstStyle/>
                    <a:p>
                      <a:r>
                        <a:rPr lang="en-US" sz="1400" dirty="0"/>
                        <a:t>EBI Resolution [m</a:t>
                      </a:r>
                      <a:r>
                        <a:rPr lang="el-GR" sz="1400" dirty="0"/>
                        <a:t>Ω</a:t>
                      </a:r>
                      <a:r>
                        <a:rPr lang="en-US" sz="1400" dirty="0"/>
                        <a:t>]</a:t>
                      </a:r>
                    </a:p>
                  </a:txBody>
                  <a:tcPr anchor="ctr">
                    <a:solidFill>
                      <a:schemeClr val="bg1">
                        <a:lumMod val="75000"/>
                      </a:schemeClr>
                    </a:solidFill>
                  </a:tcPr>
                </a:tc>
                <a:tc>
                  <a:txBody>
                    <a:bodyPr/>
                    <a:lstStyle/>
                    <a:p>
                      <a:pPr algn="ctr"/>
                      <a:r>
                        <a:rPr lang="en-US" sz="1400" dirty="0"/>
                        <a:t>200</a:t>
                      </a:r>
                    </a:p>
                  </a:txBody>
                  <a:tcPr anchor="ctr"/>
                </a:tc>
                <a:tc>
                  <a:txBody>
                    <a:bodyPr/>
                    <a:lstStyle/>
                    <a:p>
                      <a:pPr algn="ctr"/>
                      <a:r>
                        <a:rPr lang="en-US" sz="1400" dirty="0"/>
                        <a:t>100</a:t>
                      </a:r>
                    </a:p>
                  </a:txBody>
                  <a:tcPr anchor="ctr"/>
                </a:tc>
                <a:tc>
                  <a:txBody>
                    <a:bodyPr/>
                    <a:lstStyle/>
                    <a:p>
                      <a:pPr algn="ctr"/>
                      <a:r>
                        <a:rPr lang="en-US" sz="1400" dirty="0"/>
                        <a:t>N/A</a:t>
                      </a:r>
                    </a:p>
                  </a:txBody>
                  <a:tcPr anchor="ctr"/>
                </a:tc>
                <a:tc>
                  <a:txBody>
                    <a:bodyPr/>
                    <a:lstStyle/>
                    <a:p>
                      <a:pPr algn="ctr"/>
                      <a:r>
                        <a:rPr lang="en-US" sz="1400" dirty="0"/>
                        <a:t>66</a:t>
                      </a:r>
                    </a:p>
                  </a:txBody>
                  <a:tcPr anchor="ctr"/>
                </a:tc>
                <a:tc>
                  <a:txBody>
                    <a:bodyPr/>
                    <a:lstStyle/>
                    <a:p>
                      <a:pPr algn="ctr"/>
                      <a:r>
                        <a:rPr lang="en-US" sz="1400" dirty="0"/>
                        <a:t>40 </a:t>
                      </a:r>
                    </a:p>
                  </a:txBody>
                  <a:tcPr anchor="ctr">
                    <a:solidFill>
                      <a:schemeClr val="accent6">
                        <a:lumMod val="40000"/>
                        <a:lumOff val="60000"/>
                      </a:schemeClr>
                    </a:solidFill>
                  </a:tcPr>
                </a:tc>
                <a:extLst>
                  <a:ext uri="{0D108BD9-81ED-4DB2-BD59-A6C34878D82A}">
                    <a16:rowId xmlns:a16="http://schemas.microsoft.com/office/drawing/2014/main" val="273408289"/>
                  </a:ext>
                </a:extLst>
              </a:tr>
              <a:tr h="555598">
                <a:tc>
                  <a:txBody>
                    <a:bodyPr/>
                    <a:lstStyle/>
                    <a:p>
                      <a:r>
                        <a:rPr lang="en-US" sz="1400" dirty="0"/>
                        <a:t>Size [mm</a:t>
                      </a:r>
                      <a:r>
                        <a:rPr lang="en-US" sz="1400" baseline="30000" dirty="0"/>
                        <a:t>2</a:t>
                      </a:r>
                      <a:r>
                        <a:rPr lang="en-US" sz="1400" dirty="0"/>
                        <a:t>]</a:t>
                      </a:r>
                    </a:p>
                  </a:txBody>
                  <a:tcPr anchor="ctr">
                    <a:solidFill>
                      <a:schemeClr val="bg1">
                        <a:lumMod val="75000"/>
                      </a:schemeClr>
                    </a:solidFill>
                  </a:tcPr>
                </a:tc>
                <a:tc>
                  <a:txBody>
                    <a:bodyPr/>
                    <a:lstStyle/>
                    <a:p>
                      <a:pPr algn="ctr"/>
                      <a:r>
                        <a:rPr lang="en-US" sz="1400" dirty="0"/>
                        <a:t>130 x 70 x 20</a:t>
                      </a:r>
                    </a:p>
                  </a:txBody>
                  <a:tcPr anchor="ctr"/>
                </a:tc>
                <a:tc>
                  <a:txBody>
                    <a:bodyPr/>
                    <a:lstStyle/>
                    <a:p>
                      <a:pPr algn="ctr"/>
                      <a:r>
                        <a:rPr lang="en-US" sz="1400" dirty="0"/>
                        <a:t>Nonintegrated</a:t>
                      </a:r>
                    </a:p>
                  </a:txBody>
                  <a:tcPr anchor="ctr"/>
                </a:tc>
                <a:tc>
                  <a:txBody>
                    <a:bodyPr/>
                    <a:lstStyle/>
                    <a:p>
                      <a:pPr algn="ctr"/>
                      <a:r>
                        <a:rPr lang="en-US" sz="1400" dirty="0"/>
                        <a:t>50 x 90 x 15</a:t>
                      </a:r>
                    </a:p>
                  </a:txBody>
                  <a:tcPr anchor="ctr"/>
                </a:tc>
                <a:tc>
                  <a:txBody>
                    <a:bodyPr/>
                    <a:lstStyle/>
                    <a:p>
                      <a:pPr algn="ctr"/>
                      <a:r>
                        <a:rPr lang="en-US" sz="1400" dirty="0"/>
                        <a:t>29 x 90 x 20</a:t>
                      </a:r>
                    </a:p>
                  </a:txBody>
                  <a:tcPr anchor="ctr"/>
                </a:tc>
                <a:tc>
                  <a:txBody>
                    <a:bodyPr/>
                    <a:lstStyle/>
                    <a:p>
                      <a:pPr algn="ctr"/>
                      <a:r>
                        <a:rPr lang="en-US" sz="1400" dirty="0"/>
                        <a:t>60 x 39 x 15</a:t>
                      </a:r>
                    </a:p>
                  </a:txBody>
                  <a:tcPr anchor="ctr">
                    <a:solidFill>
                      <a:schemeClr val="accent6">
                        <a:lumMod val="40000"/>
                        <a:lumOff val="60000"/>
                      </a:schemeClr>
                    </a:solidFill>
                  </a:tcPr>
                </a:tc>
                <a:extLst>
                  <a:ext uri="{0D108BD9-81ED-4DB2-BD59-A6C34878D82A}">
                    <a16:rowId xmlns:a16="http://schemas.microsoft.com/office/drawing/2014/main" val="1140687725"/>
                  </a:ext>
                </a:extLst>
              </a:tr>
              <a:tr h="555598">
                <a:tc>
                  <a:txBody>
                    <a:bodyPr/>
                    <a:lstStyle/>
                    <a:p>
                      <a:r>
                        <a:rPr lang="en-US" sz="1400" dirty="0"/>
                        <a:t>Current Draw [mA]</a:t>
                      </a:r>
                    </a:p>
                  </a:txBody>
                  <a:tcPr anchor="ctr">
                    <a:solidFill>
                      <a:schemeClr val="bg1">
                        <a:lumMod val="75000"/>
                      </a:schemeClr>
                    </a:solidFill>
                  </a:tcPr>
                </a:tc>
                <a:tc>
                  <a:txBody>
                    <a:bodyPr/>
                    <a:lstStyle/>
                    <a:p>
                      <a:pPr algn="ctr"/>
                      <a:r>
                        <a:rPr lang="en-US" sz="1400" dirty="0"/>
                        <a:t>23.6</a:t>
                      </a:r>
                    </a:p>
                  </a:txBody>
                  <a:tcPr anchor="ctr"/>
                </a:tc>
                <a:tc>
                  <a:txBody>
                    <a:bodyPr/>
                    <a:lstStyle/>
                    <a:p>
                      <a:pPr algn="ctr"/>
                      <a:r>
                        <a:rPr lang="en-US" sz="1400" dirty="0"/>
                        <a:t>50</a:t>
                      </a:r>
                    </a:p>
                  </a:txBody>
                  <a:tcPr anchor="ctr"/>
                </a:tc>
                <a:tc>
                  <a:txBody>
                    <a:bodyPr/>
                    <a:lstStyle/>
                    <a:p>
                      <a:pPr algn="ctr"/>
                      <a:r>
                        <a:rPr lang="en-US" sz="1400" dirty="0"/>
                        <a:t>440</a:t>
                      </a:r>
                    </a:p>
                  </a:txBody>
                  <a:tcPr anchor="ctr"/>
                </a:tc>
                <a:tc>
                  <a:txBody>
                    <a:bodyPr/>
                    <a:lstStyle/>
                    <a:p>
                      <a:pPr algn="ctr"/>
                      <a:r>
                        <a:rPr lang="en-US" sz="1400" dirty="0"/>
                        <a:t>25</a:t>
                      </a:r>
                    </a:p>
                  </a:txBody>
                  <a:tcPr anchor="ctr"/>
                </a:tc>
                <a:tc>
                  <a:txBody>
                    <a:bodyPr/>
                    <a:lstStyle/>
                    <a:p>
                      <a:pPr algn="ctr"/>
                      <a:r>
                        <a:rPr lang="en-US" sz="1400" dirty="0"/>
                        <a:t>0.221*</a:t>
                      </a:r>
                    </a:p>
                  </a:txBody>
                  <a:tcPr anchor="ctr">
                    <a:solidFill>
                      <a:schemeClr val="accent6">
                        <a:lumMod val="40000"/>
                        <a:lumOff val="60000"/>
                      </a:schemeClr>
                    </a:solidFill>
                  </a:tcPr>
                </a:tc>
                <a:extLst>
                  <a:ext uri="{0D108BD9-81ED-4DB2-BD59-A6C34878D82A}">
                    <a16:rowId xmlns:a16="http://schemas.microsoft.com/office/drawing/2014/main" val="4008798818"/>
                  </a:ext>
                </a:extLst>
              </a:tr>
              <a:tr h="555598">
                <a:tc>
                  <a:txBody>
                    <a:bodyPr/>
                    <a:lstStyle/>
                    <a:p>
                      <a:r>
                        <a:rPr lang="en-US" sz="1400" dirty="0"/>
                        <a:t>Open-Source HW?</a:t>
                      </a:r>
                    </a:p>
                  </a:txBody>
                  <a:tcPr anchor="ctr">
                    <a:solidFill>
                      <a:schemeClr val="bg1">
                        <a:lumMod val="75000"/>
                      </a:schemeClr>
                    </a:solidFill>
                  </a:tcPr>
                </a:tc>
                <a:tc>
                  <a:txBody>
                    <a:bodyPr/>
                    <a:lstStyle/>
                    <a:p>
                      <a:pPr algn="ctr"/>
                      <a:r>
                        <a:rPr lang="en-US" sz="1400" dirty="0"/>
                        <a:t>No</a:t>
                      </a:r>
                    </a:p>
                  </a:txBody>
                  <a:tcPr anchor="ctr"/>
                </a:tc>
                <a:tc>
                  <a:txBody>
                    <a:bodyPr/>
                    <a:lstStyle/>
                    <a:p>
                      <a:pPr algn="ctr"/>
                      <a:r>
                        <a:rPr lang="en-US" sz="1400" dirty="0"/>
                        <a:t>No</a:t>
                      </a:r>
                    </a:p>
                  </a:txBody>
                  <a:tcPr anchor="ctr"/>
                </a:tc>
                <a:tc>
                  <a:txBody>
                    <a:bodyPr/>
                    <a:lstStyle/>
                    <a:p>
                      <a:pPr algn="ctr"/>
                      <a:r>
                        <a:rPr lang="en-US" sz="1400" dirty="0"/>
                        <a:t>No</a:t>
                      </a:r>
                    </a:p>
                  </a:txBody>
                  <a:tcPr anchor="ctr"/>
                </a:tc>
                <a:tc>
                  <a:txBody>
                    <a:bodyPr/>
                    <a:lstStyle/>
                    <a:p>
                      <a:pPr algn="ctr"/>
                      <a:r>
                        <a:rPr lang="en-US" sz="1400" dirty="0"/>
                        <a:t>No</a:t>
                      </a:r>
                    </a:p>
                  </a:txBody>
                  <a:tcPr anchor="ctr"/>
                </a:tc>
                <a:tc>
                  <a:txBody>
                    <a:bodyPr/>
                    <a:lstStyle/>
                    <a:p>
                      <a:pPr algn="ctr"/>
                      <a:r>
                        <a:rPr lang="en-US" sz="1400" dirty="0"/>
                        <a:t>Yes</a:t>
                      </a:r>
                    </a:p>
                  </a:txBody>
                  <a:tcPr anchor="ctr">
                    <a:solidFill>
                      <a:schemeClr val="accent6">
                        <a:lumMod val="40000"/>
                        <a:lumOff val="60000"/>
                      </a:schemeClr>
                    </a:solidFill>
                  </a:tcPr>
                </a:tc>
                <a:extLst>
                  <a:ext uri="{0D108BD9-81ED-4DB2-BD59-A6C34878D82A}">
                    <a16:rowId xmlns:a16="http://schemas.microsoft.com/office/drawing/2014/main" val="982390498"/>
                  </a:ext>
                </a:extLst>
              </a:tr>
            </a:tbl>
          </a:graphicData>
        </a:graphic>
      </p:graphicFrame>
      <p:sp>
        <p:nvSpPr>
          <p:cNvPr id="7" name="TextBox 6">
            <a:extLst>
              <a:ext uri="{FF2B5EF4-FFF2-40B4-BE49-F238E27FC236}">
                <a16:creationId xmlns:a16="http://schemas.microsoft.com/office/drawing/2014/main" id="{A3B828FA-EE3C-6A1A-593A-FE7D92D013D6}"/>
              </a:ext>
            </a:extLst>
          </p:cNvPr>
          <p:cNvSpPr txBox="1"/>
          <p:nvPr/>
        </p:nvSpPr>
        <p:spPr>
          <a:xfrm>
            <a:off x="518160" y="4687655"/>
            <a:ext cx="4206240" cy="404406"/>
          </a:xfrm>
          <a:prstGeom prst="rect">
            <a:avLst/>
          </a:prstGeom>
          <a:noFill/>
        </p:spPr>
        <p:txBody>
          <a:bodyPr wrap="square">
            <a:spAutoFit/>
          </a:bodyPr>
          <a:lstStyle/>
          <a:p>
            <a:pPr>
              <a:lnSpc>
                <a:spcPct val="200000"/>
              </a:lnSpc>
            </a:pPr>
            <a:r>
              <a:rPr lang="en-US" altLang="ko-KR" sz="1200" b="1" dirty="0">
                <a:latin typeface="Arial" panose="020B0604020202020204" pitchFamily="34" charset="0"/>
                <a:ea typeface="Noto Sans Symbols"/>
                <a:cs typeface="Noto Sans Symbols"/>
              </a:rPr>
              <a:t>*Not including LED drive (will depend on application)</a:t>
            </a:r>
          </a:p>
        </p:txBody>
      </p:sp>
      <p:sp>
        <p:nvSpPr>
          <p:cNvPr id="9" name="TextBox 8">
            <a:extLst>
              <a:ext uri="{FF2B5EF4-FFF2-40B4-BE49-F238E27FC236}">
                <a16:creationId xmlns:a16="http://schemas.microsoft.com/office/drawing/2014/main" id="{51207475-455F-3F19-2BC9-2FB48F27EE60}"/>
              </a:ext>
            </a:extLst>
          </p:cNvPr>
          <p:cNvSpPr txBox="1"/>
          <p:nvPr/>
        </p:nvSpPr>
        <p:spPr>
          <a:xfrm>
            <a:off x="518160" y="5443013"/>
            <a:ext cx="11145522" cy="954107"/>
          </a:xfrm>
          <a:prstGeom prst="rect">
            <a:avLst/>
          </a:prstGeom>
          <a:noFill/>
        </p:spPr>
        <p:txBody>
          <a:bodyPr wrap="square">
            <a:spAutoFit/>
          </a:bodyPr>
          <a:lstStyle/>
          <a:p>
            <a:r>
              <a:rPr lang="en-US" altLang="ko-KR" sz="800" dirty="0">
                <a:latin typeface="Arial" panose="020B0604020202020204" pitchFamily="34" charset="0"/>
                <a:ea typeface="Noto Sans Symbols"/>
                <a:cs typeface="Noto Sans Symbols"/>
              </a:rPr>
              <a:t>[1] G. </a:t>
            </a:r>
            <a:r>
              <a:rPr lang="en-US" altLang="ko-KR" sz="800" dirty="0" err="1">
                <a:latin typeface="Arial" panose="020B0604020202020204" pitchFamily="34" charset="0"/>
                <a:ea typeface="Noto Sans Symbols"/>
                <a:cs typeface="Noto Sans Symbols"/>
              </a:rPr>
              <a:t>Squillace</a:t>
            </a:r>
            <a:r>
              <a:rPr lang="en-US" altLang="ko-KR" sz="800" dirty="0">
                <a:latin typeface="Arial" panose="020B0604020202020204" pitchFamily="34" charset="0"/>
                <a:ea typeface="Noto Sans Symbols"/>
                <a:cs typeface="Noto Sans Symbols"/>
              </a:rPr>
              <a:t> et al., "Bio-impedance System for Wearable Vital Sign Monitoring", 16th International Conference on Electrical Bio-Impedance (ICEBI), pp. 60, 2016.</a:t>
            </a:r>
          </a:p>
          <a:p>
            <a:r>
              <a:rPr lang="en-US" altLang="ko-KR" sz="800" dirty="0">
                <a:latin typeface="Arial" panose="020B0604020202020204" pitchFamily="34" charset="0"/>
                <a:ea typeface="Noto Sans Symbols"/>
                <a:cs typeface="Noto Sans Symbols"/>
              </a:rPr>
              <a:t>[2] S. </a:t>
            </a:r>
            <a:r>
              <a:rPr lang="en-US" altLang="ko-KR" sz="800" dirty="0" err="1">
                <a:latin typeface="Arial" panose="020B0604020202020204" pitchFamily="34" charset="0"/>
                <a:ea typeface="Noto Sans Symbols"/>
                <a:cs typeface="Noto Sans Symbols"/>
              </a:rPr>
              <a:t>Hersek</a:t>
            </a:r>
            <a:r>
              <a:rPr lang="en-US" altLang="ko-KR" sz="800" dirty="0">
                <a:latin typeface="Arial" panose="020B0604020202020204" pitchFamily="34" charset="0"/>
                <a:ea typeface="Noto Sans Symbols"/>
                <a:cs typeface="Noto Sans Symbols"/>
              </a:rPr>
              <a:t> et al., “A Robust System for Longitudinal Knee Joint Edema and Blood Flow Assessment Based on Vector Bioimpedance Measurements,” IEEE Transactions on Biomedical Circuits and Systems, vol. 10, no. 3, pp. 545–555, Jun. 2016, IEEE Transactions on Biomedical Circuits and Systems</a:t>
            </a:r>
          </a:p>
          <a:p>
            <a:r>
              <a:rPr lang="en-US" altLang="ko-KR" sz="800" dirty="0">
                <a:latin typeface="Arial" panose="020B0604020202020204" pitchFamily="34" charset="0"/>
                <a:ea typeface="Noto Sans Symbols"/>
                <a:cs typeface="Noto Sans Symbols"/>
              </a:rPr>
              <a:t>[3] J. Ferreira et al., "Portable bioimpedance monitor evaluation for continuous impedance measurements. Towards wearable Plethysmography Applications", Proceeding of the 35th Annual International Conference of the IEEE Engineering in Medicine and Biology Society, pp. 559-562, 2013.</a:t>
            </a:r>
          </a:p>
          <a:p>
            <a:r>
              <a:rPr lang="en-US" altLang="ko-KR" sz="800" dirty="0">
                <a:latin typeface="Arial" panose="020B0604020202020204" pitchFamily="34" charset="0"/>
                <a:ea typeface="Noto Sans Symbols"/>
                <a:cs typeface="Noto Sans Symbols"/>
              </a:rPr>
              <a:t>[4] S. Lee, B. </a:t>
            </a:r>
            <a:r>
              <a:rPr lang="en-US" altLang="ko-KR" sz="800" dirty="0" err="1">
                <a:latin typeface="Arial" panose="020B0604020202020204" pitchFamily="34" charset="0"/>
                <a:ea typeface="Noto Sans Symbols"/>
                <a:cs typeface="Noto Sans Symbols"/>
              </a:rPr>
              <a:t>Grundlehner</a:t>
            </a:r>
            <a:r>
              <a:rPr lang="en-US" altLang="ko-KR" sz="800" dirty="0">
                <a:latin typeface="Arial" panose="020B0604020202020204" pitchFamily="34" charset="0"/>
                <a:ea typeface="Noto Sans Symbols"/>
                <a:cs typeface="Noto Sans Symbols"/>
              </a:rPr>
              <a:t>, R. G. van der </a:t>
            </a:r>
            <a:r>
              <a:rPr lang="en-US" altLang="ko-KR" sz="800" dirty="0" err="1">
                <a:latin typeface="Arial" panose="020B0604020202020204" pitchFamily="34" charset="0"/>
                <a:ea typeface="Noto Sans Symbols"/>
                <a:cs typeface="Noto Sans Symbols"/>
              </a:rPr>
              <a:t>Westen</a:t>
            </a:r>
            <a:r>
              <a:rPr lang="en-US" altLang="ko-KR" sz="800" dirty="0">
                <a:latin typeface="Arial" panose="020B0604020202020204" pitchFamily="34" charset="0"/>
                <a:ea typeface="Noto Sans Symbols"/>
                <a:cs typeface="Noto Sans Symbols"/>
              </a:rPr>
              <a:t>, S. </a:t>
            </a:r>
            <a:r>
              <a:rPr lang="en-US" altLang="ko-KR" sz="800" dirty="0" err="1">
                <a:latin typeface="Arial" panose="020B0604020202020204" pitchFamily="34" charset="0"/>
                <a:ea typeface="Noto Sans Symbols"/>
                <a:cs typeface="Noto Sans Symbols"/>
              </a:rPr>
              <a:t>Polito</a:t>
            </a:r>
            <a:r>
              <a:rPr lang="en-US" altLang="ko-KR" sz="800" dirty="0">
                <a:latin typeface="Arial" panose="020B0604020202020204" pitchFamily="34" charset="0"/>
                <a:ea typeface="Noto Sans Symbols"/>
                <a:cs typeface="Noto Sans Symbols"/>
              </a:rPr>
              <a:t> and C. Van Hoof, "Nightingale V2: Low-power Compact-sized Multi-Sensor Platform for Wearable Health Monitoring," 2019 41st Annual International Conference of the IEEE Engineering in Medicine and Biology Society (EMBC), Berlin, Germany, 2019, pp. 1290-1293, </a:t>
            </a:r>
            <a:r>
              <a:rPr lang="en-US" altLang="ko-KR" sz="800" dirty="0" err="1">
                <a:latin typeface="Arial" panose="020B0604020202020204" pitchFamily="34" charset="0"/>
                <a:ea typeface="Noto Sans Symbols"/>
                <a:cs typeface="Noto Sans Symbols"/>
              </a:rPr>
              <a:t>doi</a:t>
            </a:r>
            <a:r>
              <a:rPr lang="en-US" altLang="ko-KR" sz="800" dirty="0">
                <a:latin typeface="Arial" panose="020B0604020202020204" pitchFamily="34" charset="0"/>
                <a:ea typeface="Noto Sans Symbols"/>
                <a:cs typeface="Noto Sans Symbols"/>
              </a:rPr>
              <a:t>: 10.1109/EMBC.2019.8856847.</a:t>
            </a:r>
          </a:p>
        </p:txBody>
      </p:sp>
    </p:spTree>
    <p:extLst>
      <p:ext uri="{BB962C8B-B14F-4D97-AF65-F5344CB8AC3E}">
        <p14:creationId xmlns:p14="http://schemas.microsoft.com/office/powerpoint/2010/main" val="2954644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66E14F-BEDA-852E-0C7D-76B5E5AA3A98}"/>
              </a:ext>
            </a:extLst>
          </p:cNvPr>
          <p:cNvSpPr>
            <a:spLocks noGrp="1"/>
          </p:cNvSpPr>
          <p:nvPr>
            <p:ph type="sldNum" sz="quarter" idx="12"/>
          </p:nvPr>
        </p:nvSpPr>
        <p:spPr/>
        <p:txBody>
          <a:bodyPr/>
          <a:lstStyle/>
          <a:p>
            <a:fld id="{9D1B9D8C-A161-4084-924B-59152344AFCF}" type="slidenum">
              <a:rPr lang="ko-KR" altLang="en-US" smtClean="0"/>
              <a:t>18</a:t>
            </a:fld>
            <a:endParaRPr lang="ko-KR" altLang="en-US"/>
          </a:p>
        </p:txBody>
      </p:sp>
      <p:sp>
        <p:nvSpPr>
          <p:cNvPr id="3" name="Title 2">
            <a:extLst>
              <a:ext uri="{FF2B5EF4-FFF2-40B4-BE49-F238E27FC236}">
                <a16:creationId xmlns:a16="http://schemas.microsoft.com/office/drawing/2014/main" id="{45B07AD0-5BFB-DE1B-342C-28692E025517}"/>
              </a:ext>
            </a:extLst>
          </p:cNvPr>
          <p:cNvSpPr>
            <a:spLocks noGrp="1"/>
          </p:cNvSpPr>
          <p:nvPr>
            <p:ph type="title"/>
          </p:nvPr>
        </p:nvSpPr>
        <p:spPr/>
        <p:txBody>
          <a:bodyPr/>
          <a:lstStyle/>
          <a:p>
            <a:r>
              <a:rPr lang="en-US" dirty="0"/>
              <a:t>Conclusions &amp; Future Work</a:t>
            </a:r>
          </a:p>
        </p:txBody>
      </p:sp>
      <p:sp>
        <p:nvSpPr>
          <p:cNvPr id="4" name="TextBox 3">
            <a:extLst>
              <a:ext uri="{FF2B5EF4-FFF2-40B4-BE49-F238E27FC236}">
                <a16:creationId xmlns:a16="http://schemas.microsoft.com/office/drawing/2014/main" id="{4D62C2F1-3FB6-84CD-36E4-EB700DB28CA8}"/>
              </a:ext>
            </a:extLst>
          </p:cNvPr>
          <p:cNvSpPr txBox="1"/>
          <p:nvPr/>
        </p:nvSpPr>
        <p:spPr>
          <a:xfrm>
            <a:off x="546779" y="1038559"/>
            <a:ext cx="11005141" cy="2970557"/>
          </a:xfrm>
          <a:prstGeom prst="rect">
            <a:avLst/>
          </a:prstGeom>
          <a:noFill/>
        </p:spPr>
        <p:txBody>
          <a:bodyPr wrap="square">
            <a:spAutoFit/>
          </a:bodyPr>
          <a:lstStyle/>
          <a:p>
            <a:pPr marL="457200" lvl="0" indent="-457200">
              <a:lnSpc>
                <a:spcPct val="200000"/>
              </a:lnSpc>
              <a:buFont typeface="Arial" panose="020B0604020202020204" pitchFamily="34" charset="0"/>
              <a:buChar char="•"/>
            </a:pPr>
            <a:r>
              <a:rPr lang="en-US" altLang="ko-KR" sz="1600" b="1" dirty="0">
                <a:latin typeface="Arial" panose="020B0604020202020204" pitchFamily="34" charset="0"/>
                <a:ea typeface="Noto Sans Symbols"/>
                <a:cs typeface="Noto Sans Symbols"/>
              </a:rPr>
              <a:t>Proof-of-concept signal acquisition demonstrated</a:t>
            </a:r>
          </a:p>
          <a:p>
            <a:pPr marL="457200" lvl="0" indent="-457200">
              <a:lnSpc>
                <a:spcPct val="200000"/>
              </a:lnSpc>
              <a:buFont typeface="Arial" panose="020B0604020202020204" pitchFamily="34" charset="0"/>
              <a:buChar char="•"/>
            </a:pPr>
            <a:r>
              <a:rPr lang="en-US" altLang="ko-KR" sz="1600" b="1" dirty="0">
                <a:latin typeface="Arial" panose="020B0604020202020204" pitchFamily="34" charset="0"/>
                <a:ea typeface="Noto Sans Symbols"/>
                <a:cs typeface="Noto Sans Symbols"/>
              </a:rPr>
              <a:t>Configurable open-HW platform can aid in rapid algorithm development</a:t>
            </a:r>
          </a:p>
          <a:p>
            <a:pPr lvl="0">
              <a:lnSpc>
                <a:spcPct val="200000"/>
              </a:lnSpc>
            </a:pPr>
            <a:endParaRPr lang="en-US" altLang="ko-KR" sz="1600" b="1" dirty="0">
              <a:latin typeface="Arial" panose="020B0604020202020204" pitchFamily="34" charset="0"/>
              <a:ea typeface="Noto Sans Symbols"/>
              <a:cs typeface="Noto Sans Symbols"/>
            </a:endParaRPr>
          </a:p>
          <a:p>
            <a:pPr marL="457200" indent="-457200">
              <a:lnSpc>
                <a:spcPct val="200000"/>
              </a:lnSpc>
              <a:buFont typeface="Arial" panose="020B0604020202020204" pitchFamily="34" charset="0"/>
              <a:buChar char="•"/>
            </a:pPr>
            <a:r>
              <a:rPr lang="en-US" altLang="ko-KR" sz="1600" b="1" dirty="0">
                <a:latin typeface="Arial" panose="020B0604020202020204" pitchFamily="34" charset="0"/>
                <a:ea typeface="Noto Sans Symbols"/>
                <a:cs typeface="Noto Sans Symbols"/>
              </a:rPr>
              <a:t>Future steps:</a:t>
            </a:r>
          </a:p>
          <a:p>
            <a:pPr marL="914400" lvl="1" indent="-457200">
              <a:lnSpc>
                <a:spcPct val="200000"/>
              </a:lnSpc>
              <a:buFont typeface="Courier New" panose="02070309020205020404" pitchFamily="49" charset="0"/>
              <a:buChar char="o"/>
            </a:pPr>
            <a:r>
              <a:rPr lang="en-US" altLang="ko-KR" sz="1600" b="1" dirty="0">
                <a:latin typeface="Arial" panose="020B0604020202020204" pitchFamily="34" charset="0"/>
                <a:ea typeface="Noto Sans Symbols"/>
                <a:cs typeface="Noto Sans Symbols"/>
              </a:rPr>
              <a:t>More channels (e.g. ultrasound)</a:t>
            </a:r>
          </a:p>
          <a:p>
            <a:pPr marL="914400" lvl="1" indent="-457200">
              <a:lnSpc>
                <a:spcPct val="200000"/>
              </a:lnSpc>
              <a:buFont typeface="Courier New" panose="02070309020205020404" pitchFamily="49" charset="0"/>
              <a:buChar char="o"/>
            </a:pPr>
            <a:r>
              <a:rPr lang="en-US" altLang="ko-KR" sz="1600" b="1" dirty="0">
                <a:latin typeface="Arial" panose="020B0604020202020204" pitchFamily="34" charset="0"/>
                <a:ea typeface="Noto Sans Symbols"/>
                <a:cs typeface="Noto Sans Symbols"/>
              </a:rPr>
              <a:t>Use as a platform to target specific conditions</a:t>
            </a:r>
          </a:p>
        </p:txBody>
      </p:sp>
    </p:spTree>
    <p:extLst>
      <p:ext uri="{BB962C8B-B14F-4D97-AF65-F5344CB8AC3E}">
        <p14:creationId xmlns:p14="http://schemas.microsoft.com/office/powerpoint/2010/main" val="635477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89D3337-71AD-A6F9-107E-BA3E2992BA70}"/>
              </a:ext>
            </a:extLst>
          </p:cNvPr>
          <p:cNvSpPr>
            <a:spLocks noGrp="1"/>
          </p:cNvSpPr>
          <p:nvPr>
            <p:ph type="subTitle" idx="1"/>
          </p:nvPr>
        </p:nvSpPr>
        <p:spPr>
          <a:xfrm>
            <a:off x="1524000" y="2526272"/>
            <a:ext cx="9144000" cy="2628531"/>
          </a:xfrm>
        </p:spPr>
        <p:txBody>
          <a:bodyPr>
            <a:normAutofit lnSpcReduction="10000"/>
          </a:bodyPr>
          <a:lstStyle/>
          <a:p>
            <a:r>
              <a:rPr lang="en-US" b="1" dirty="0"/>
              <a:t>Thank You!</a:t>
            </a:r>
          </a:p>
          <a:p>
            <a:endParaRPr lang="en-US" b="1" dirty="0"/>
          </a:p>
          <a:p>
            <a:r>
              <a:rPr lang="en-US" b="1" dirty="0"/>
              <a:t>Questions?</a:t>
            </a:r>
          </a:p>
          <a:p>
            <a:endParaRPr lang="en-US" b="1" dirty="0"/>
          </a:p>
          <a:p>
            <a:endParaRPr lang="en-US" b="1" dirty="0"/>
          </a:p>
          <a:p>
            <a:r>
              <a:rPr lang="en-US" b="1" dirty="0"/>
              <a:t>Contact: </a:t>
            </a:r>
            <a:r>
              <a:rPr lang="en-US" b="1" dirty="0">
                <a:hlinkClick r:id="rId2"/>
              </a:rPr>
              <a:t>jyun1129@umd.edu</a:t>
            </a:r>
            <a:endParaRPr lang="en-US" b="1" dirty="0"/>
          </a:p>
          <a:p>
            <a:endParaRPr lang="en-US" b="1" dirty="0"/>
          </a:p>
        </p:txBody>
      </p:sp>
    </p:spTree>
    <p:extLst>
      <p:ext uri="{BB962C8B-B14F-4D97-AF65-F5344CB8AC3E}">
        <p14:creationId xmlns:p14="http://schemas.microsoft.com/office/powerpoint/2010/main" val="4023783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E437F1-018A-88F5-3BF2-4724EB58F135}"/>
              </a:ext>
            </a:extLst>
          </p:cNvPr>
          <p:cNvSpPr>
            <a:spLocks noGrp="1"/>
          </p:cNvSpPr>
          <p:nvPr>
            <p:ph type="sldNum" sz="quarter" idx="12"/>
          </p:nvPr>
        </p:nvSpPr>
        <p:spPr/>
        <p:txBody>
          <a:bodyPr/>
          <a:lstStyle/>
          <a:p>
            <a:fld id="{9D1B9D8C-A161-4084-924B-59152344AFCF}" type="slidenum">
              <a:rPr lang="ko-KR" altLang="en-US" smtClean="0"/>
              <a:t>2</a:t>
            </a:fld>
            <a:endParaRPr lang="ko-KR" altLang="en-US"/>
          </a:p>
        </p:txBody>
      </p:sp>
      <p:sp>
        <p:nvSpPr>
          <p:cNvPr id="3" name="Title 2">
            <a:extLst>
              <a:ext uri="{FF2B5EF4-FFF2-40B4-BE49-F238E27FC236}">
                <a16:creationId xmlns:a16="http://schemas.microsoft.com/office/drawing/2014/main" id="{7BB2EEE6-5B42-8289-44A6-0DE92492046F}"/>
              </a:ext>
            </a:extLst>
          </p:cNvPr>
          <p:cNvSpPr>
            <a:spLocks noGrp="1"/>
          </p:cNvSpPr>
          <p:nvPr>
            <p:ph type="title"/>
          </p:nvPr>
        </p:nvSpPr>
        <p:spPr/>
        <p:txBody>
          <a:bodyPr/>
          <a:lstStyle/>
          <a:p>
            <a:r>
              <a:rPr lang="en-US" dirty="0"/>
              <a:t>Outline</a:t>
            </a:r>
          </a:p>
        </p:txBody>
      </p:sp>
      <p:sp>
        <p:nvSpPr>
          <p:cNvPr id="4" name="TextBox 3">
            <a:extLst>
              <a:ext uri="{FF2B5EF4-FFF2-40B4-BE49-F238E27FC236}">
                <a16:creationId xmlns:a16="http://schemas.microsoft.com/office/drawing/2014/main" id="{6311430C-2B08-2233-4DB5-F3057970AC73}"/>
              </a:ext>
            </a:extLst>
          </p:cNvPr>
          <p:cNvSpPr txBox="1"/>
          <p:nvPr/>
        </p:nvSpPr>
        <p:spPr>
          <a:xfrm>
            <a:off x="546780" y="1038559"/>
            <a:ext cx="11085739" cy="3690177"/>
          </a:xfrm>
          <a:prstGeom prst="rect">
            <a:avLst/>
          </a:prstGeom>
          <a:noFill/>
        </p:spPr>
        <p:txBody>
          <a:bodyPr wrap="square">
            <a:spAutoFit/>
          </a:bodyPr>
          <a:lstStyle/>
          <a:p>
            <a:pPr marL="457200" lvl="0" indent="-457200">
              <a:lnSpc>
                <a:spcPct val="200000"/>
              </a:lnSpc>
              <a:buFont typeface="+mj-lt"/>
              <a:buAutoNum type="arabicPeriod"/>
            </a:pPr>
            <a:r>
              <a:rPr lang="en-US" altLang="ko-KR" sz="2000" b="1" dirty="0">
                <a:effectLst/>
                <a:latin typeface="Arial" panose="020B0604020202020204" pitchFamily="34" charset="0"/>
                <a:ea typeface="Noto Sans Symbols"/>
                <a:cs typeface="Noto Sans Symbols"/>
              </a:rPr>
              <a:t>Introduction</a:t>
            </a:r>
          </a:p>
          <a:p>
            <a:pPr marL="457200" lvl="0" indent="-457200">
              <a:lnSpc>
                <a:spcPct val="200000"/>
              </a:lnSpc>
              <a:buFont typeface="+mj-lt"/>
              <a:buAutoNum type="arabicPeriod"/>
            </a:pPr>
            <a:r>
              <a:rPr lang="en-US" altLang="ko-KR" sz="2000" b="1" dirty="0">
                <a:latin typeface="Arial" panose="020B0604020202020204" pitchFamily="34" charset="0"/>
                <a:ea typeface="Noto Sans Symbols"/>
                <a:cs typeface="Noto Sans Symbols"/>
              </a:rPr>
              <a:t>Motivation</a:t>
            </a:r>
            <a:endParaRPr lang="en-US" altLang="ko-KR" sz="2000" b="1" dirty="0">
              <a:effectLst/>
              <a:latin typeface="Arial" panose="020B0604020202020204" pitchFamily="34" charset="0"/>
              <a:ea typeface="Noto Sans Symbols"/>
              <a:cs typeface="Noto Sans Symbols"/>
            </a:endParaRPr>
          </a:p>
          <a:p>
            <a:pPr marL="457200" lvl="0" indent="-457200">
              <a:lnSpc>
                <a:spcPct val="200000"/>
              </a:lnSpc>
              <a:buFont typeface="+mj-lt"/>
              <a:buAutoNum type="arabicPeriod"/>
            </a:pPr>
            <a:r>
              <a:rPr lang="en-US" altLang="ko-KR" sz="2000" b="1" dirty="0">
                <a:latin typeface="Arial" panose="020B0604020202020204" pitchFamily="34" charset="0"/>
                <a:ea typeface="Noto Sans Symbols"/>
                <a:cs typeface="Noto Sans Symbols"/>
              </a:rPr>
              <a:t>Comparison</a:t>
            </a:r>
          </a:p>
          <a:p>
            <a:pPr marL="457200" lvl="0" indent="-457200">
              <a:lnSpc>
                <a:spcPct val="200000"/>
              </a:lnSpc>
              <a:buFont typeface="+mj-lt"/>
              <a:buAutoNum type="arabicPeriod"/>
            </a:pPr>
            <a:r>
              <a:rPr lang="en-US" altLang="ko-KR" sz="2000" b="1" dirty="0">
                <a:latin typeface="Arial" panose="020B0604020202020204" pitchFamily="34" charset="0"/>
                <a:ea typeface="Noto Sans Symbols"/>
                <a:cs typeface="Noto Sans Symbols"/>
              </a:rPr>
              <a:t>System Architecture</a:t>
            </a:r>
          </a:p>
          <a:p>
            <a:pPr marL="457200" lvl="0" indent="-457200">
              <a:lnSpc>
                <a:spcPct val="200000"/>
              </a:lnSpc>
              <a:buFont typeface="+mj-lt"/>
              <a:buAutoNum type="arabicPeriod"/>
            </a:pPr>
            <a:r>
              <a:rPr lang="en-US" altLang="ko-KR" sz="2000" b="1" dirty="0">
                <a:effectLst/>
                <a:latin typeface="Arial" panose="020B0604020202020204" pitchFamily="34" charset="0"/>
                <a:ea typeface="Noto Sans Symbols"/>
                <a:cs typeface="Noto Sans Symbols"/>
              </a:rPr>
              <a:t>Results</a:t>
            </a:r>
          </a:p>
          <a:p>
            <a:pPr marL="457200" lvl="0" indent="-457200">
              <a:lnSpc>
                <a:spcPct val="200000"/>
              </a:lnSpc>
              <a:buFont typeface="+mj-lt"/>
              <a:buAutoNum type="arabicPeriod"/>
            </a:pPr>
            <a:r>
              <a:rPr lang="en-US" altLang="ko-KR" sz="2000" b="1" dirty="0">
                <a:latin typeface="Arial" panose="020B0604020202020204" pitchFamily="34" charset="0"/>
                <a:ea typeface="Noto Sans Symbols"/>
                <a:cs typeface="Noto Sans Symbols"/>
              </a:rPr>
              <a:t>Conclusion &amp; Future Work</a:t>
            </a:r>
            <a:endParaRPr lang="en-US" altLang="ko-KR" sz="2000" b="1" dirty="0">
              <a:effectLst/>
              <a:latin typeface="Arial" panose="020B0604020202020204" pitchFamily="34" charset="0"/>
              <a:ea typeface="Noto Sans Symbols"/>
              <a:cs typeface="Noto Sans Symbols"/>
            </a:endParaRPr>
          </a:p>
        </p:txBody>
      </p:sp>
    </p:spTree>
    <p:extLst>
      <p:ext uri="{BB962C8B-B14F-4D97-AF65-F5344CB8AC3E}">
        <p14:creationId xmlns:p14="http://schemas.microsoft.com/office/powerpoint/2010/main" val="14817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C05C67-9E51-0FFD-0F5C-9E36F6F70C18}"/>
              </a:ext>
            </a:extLst>
          </p:cNvPr>
          <p:cNvSpPr>
            <a:spLocks noGrp="1"/>
          </p:cNvSpPr>
          <p:nvPr>
            <p:ph type="sldNum" sz="quarter" idx="12"/>
          </p:nvPr>
        </p:nvSpPr>
        <p:spPr/>
        <p:txBody>
          <a:bodyPr/>
          <a:lstStyle/>
          <a:p>
            <a:fld id="{9D1B9D8C-A161-4084-924B-59152344AFCF}" type="slidenum">
              <a:rPr lang="ko-KR" altLang="en-US" smtClean="0"/>
              <a:t>3</a:t>
            </a:fld>
            <a:endParaRPr lang="ko-KR" altLang="en-US"/>
          </a:p>
        </p:txBody>
      </p:sp>
      <p:sp>
        <p:nvSpPr>
          <p:cNvPr id="3" name="Title 2">
            <a:extLst>
              <a:ext uri="{FF2B5EF4-FFF2-40B4-BE49-F238E27FC236}">
                <a16:creationId xmlns:a16="http://schemas.microsoft.com/office/drawing/2014/main" id="{F47D9D76-9246-3CFC-93FF-B470FF7E772A}"/>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FB27C12D-93B2-4438-857F-53F1C26051AC}"/>
              </a:ext>
            </a:extLst>
          </p:cNvPr>
          <p:cNvSpPr txBox="1"/>
          <p:nvPr/>
        </p:nvSpPr>
        <p:spPr>
          <a:xfrm>
            <a:off x="546780" y="1038559"/>
            <a:ext cx="11038762" cy="4334328"/>
          </a:xfrm>
          <a:prstGeom prst="rect">
            <a:avLst/>
          </a:prstGeom>
          <a:noFill/>
        </p:spPr>
        <p:txBody>
          <a:bodyPr wrap="square">
            <a:spAutoFit/>
          </a:bodyPr>
          <a:lstStyle/>
          <a:p>
            <a:pPr marL="457200" lvl="0" indent="-457200">
              <a:lnSpc>
                <a:spcPct val="200000"/>
              </a:lnSpc>
              <a:buFont typeface="Arial" panose="020B0604020202020204" pitchFamily="34" charset="0"/>
              <a:buChar char="•"/>
            </a:pPr>
            <a:r>
              <a:rPr lang="en-US" altLang="ko-KR" b="1" dirty="0">
                <a:latin typeface="Arial" panose="020B0604020202020204" pitchFamily="34" charset="0"/>
                <a:ea typeface="Noto Sans Symbols"/>
                <a:cs typeface="Noto Sans Symbols"/>
              </a:rPr>
              <a:t>Cardiovascular diseases take ~20.5 million lives yearly</a:t>
            </a:r>
          </a:p>
          <a:p>
            <a:pPr marL="457200" lvl="0" indent="-457200">
              <a:lnSpc>
                <a:spcPct val="200000"/>
              </a:lnSpc>
              <a:buFont typeface="Arial" panose="020B0604020202020204" pitchFamily="34" charset="0"/>
              <a:buChar char="•"/>
            </a:pPr>
            <a:endParaRPr lang="en-US" altLang="ko-KR" b="1" dirty="0">
              <a:latin typeface="Arial" panose="020B0604020202020204" pitchFamily="34" charset="0"/>
              <a:ea typeface="Noto Sans Symbols"/>
              <a:cs typeface="Noto Sans Symbols"/>
            </a:endParaRPr>
          </a:p>
          <a:p>
            <a:pPr marL="457200" indent="-457200">
              <a:lnSpc>
                <a:spcPct val="200000"/>
              </a:lnSpc>
              <a:buFont typeface="Arial" panose="020B0604020202020204" pitchFamily="34" charset="0"/>
              <a:buChar char="•"/>
            </a:pPr>
            <a:r>
              <a:rPr lang="en-US" altLang="ko-KR" b="1" dirty="0">
                <a:effectLst/>
                <a:latin typeface="Arial" panose="020B0604020202020204" pitchFamily="34" charset="0"/>
                <a:ea typeface="Noto Sans Symbols"/>
                <a:cs typeface="Noto Sans Symbols"/>
              </a:rPr>
              <a:t>Hemodynamically based signals are essential to early diagnostics </a:t>
            </a:r>
          </a:p>
          <a:p>
            <a:pPr marL="914400" lvl="1" indent="-457200">
              <a:lnSpc>
                <a:spcPct val="200000"/>
              </a:lnSpc>
              <a:buFont typeface="Arial" panose="020B0604020202020204" pitchFamily="34" charset="0"/>
              <a:buChar char="•"/>
            </a:pPr>
            <a:r>
              <a:rPr lang="en-US" altLang="ko-KR" b="1" dirty="0">
                <a:latin typeface="Arial" panose="020B0604020202020204" pitchFamily="34" charset="0"/>
                <a:ea typeface="Noto Sans Symbols"/>
                <a:cs typeface="Noto Sans Symbols"/>
              </a:rPr>
              <a:t>Most efficient method is through </a:t>
            </a:r>
            <a:r>
              <a:rPr lang="en-US" altLang="ko-KR" b="1" dirty="0">
                <a:solidFill>
                  <a:srgbClr val="FF0000"/>
                </a:solidFill>
                <a:latin typeface="Arial" panose="020B0604020202020204" pitchFamily="34" charset="0"/>
                <a:ea typeface="Noto Sans Symbols"/>
                <a:cs typeface="Noto Sans Symbols"/>
              </a:rPr>
              <a:t>non-invasive, continuous monitoring, wearable devices</a:t>
            </a:r>
            <a:endParaRPr lang="en-US" altLang="ko-KR" b="1" u="sng" dirty="0">
              <a:latin typeface="Arial" panose="020B0604020202020204" pitchFamily="34" charset="0"/>
              <a:ea typeface="Noto Sans Symbols"/>
              <a:cs typeface="Noto Sans Symbols"/>
            </a:endParaRPr>
          </a:p>
          <a:p>
            <a:pPr marL="914400" lvl="1" indent="-457200">
              <a:lnSpc>
                <a:spcPct val="200000"/>
              </a:lnSpc>
              <a:buFont typeface="Arial" panose="020B0604020202020204" pitchFamily="34" charset="0"/>
              <a:buChar char="•"/>
            </a:pPr>
            <a:endParaRPr lang="en-US" altLang="ko-KR" b="1" u="sng" dirty="0">
              <a:latin typeface="Arial" panose="020B0604020202020204" pitchFamily="34" charset="0"/>
              <a:ea typeface="Noto Sans Symbols"/>
              <a:cs typeface="Noto Sans Symbols"/>
            </a:endParaRPr>
          </a:p>
          <a:p>
            <a:pPr marL="914400" lvl="1" indent="-457200">
              <a:lnSpc>
                <a:spcPct val="200000"/>
              </a:lnSpc>
              <a:buFont typeface="Arial" panose="020B0604020202020204" pitchFamily="34" charset="0"/>
              <a:buChar char="•"/>
            </a:pPr>
            <a:endParaRPr lang="en-US" altLang="ko-KR" b="1" u="sng" dirty="0">
              <a:latin typeface="Arial" panose="020B0604020202020204" pitchFamily="34" charset="0"/>
              <a:ea typeface="Noto Sans Symbols"/>
              <a:cs typeface="Noto Sans Symbols"/>
            </a:endParaRPr>
          </a:p>
          <a:p>
            <a:pPr marL="914400" lvl="1" indent="-457200">
              <a:lnSpc>
                <a:spcPct val="200000"/>
              </a:lnSpc>
              <a:buFont typeface="Arial" panose="020B0604020202020204" pitchFamily="34" charset="0"/>
              <a:buChar char="•"/>
            </a:pPr>
            <a:endParaRPr lang="en-US" altLang="ko-KR" b="1" u="sng" dirty="0">
              <a:latin typeface="Arial" panose="020B0604020202020204" pitchFamily="34" charset="0"/>
              <a:ea typeface="Noto Sans Symbols"/>
              <a:cs typeface="Noto Sans Symbols"/>
            </a:endParaRPr>
          </a:p>
          <a:p>
            <a:pPr>
              <a:lnSpc>
                <a:spcPct val="200000"/>
              </a:lnSpc>
            </a:pPr>
            <a:r>
              <a:rPr lang="en-US" altLang="ko-KR" sz="1400" b="1" dirty="0">
                <a:latin typeface="Arial" panose="020B0604020202020204" pitchFamily="34" charset="0"/>
                <a:ea typeface="Noto Sans Symbols"/>
                <a:cs typeface="Noto Sans Symbols"/>
              </a:rPr>
              <a:t>*Hemodynamic – blood related</a:t>
            </a:r>
          </a:p>
        </p:txBody>
      </p:sp>
    </p:spTree>
    <p:extLst>
      <p:ext uri="{BB962C8B-B14F-4D97-AF65-F5344CB8AC3E}">
        <p14:creationId xmlns:p14="http://schemas.microsoft.com/office/powerpoint/2010/main" val="18803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602397-E796-0A62-519E-329866C11DCC}"/>
              </a:ext>
            </a:extLst>
          </p:cNvPr>
          <p:cNvSpPr>
            <a:spLocks noGrp="1"/>
          </p:cNvSpPr>
          <p:nvPr>
            <p:ph type="sldNum" sz="quarter" idx="12"/>
          </p:nvPr>
        </p:nvSpPr>
        <p:spPr/>
        <p:txBody>
          <a:bodyPr/>
          <a:lstStyle/>
          <a:p>
            <a:fld id="{9D1B9D8C-A161-4084-924B-59152344AFCF}" type="slidenum">
              <a:rPr lang="ko-KR" altLang="en-US" smtClean="0"/>
              <a:t>4</a:t>
            </a:fld>
            <a:endParaRPr lang="ko-KR" altLang="en-US"/>
          </a:p>
        </p:txBody>
      </p:sp>
      <p:sp>
        <p:nvSpPr>
          <p:cNvPr id="3" name="Title 2">
            <a:extLst>
              <a:ext uri="{FF2B5EF4-FFF2-40B4-BE49-F238E27FC236}">
                <a16:creationId xmlns:a16="http://schemas.microsoft.com/office/drawing/2014/main" id="{EE81F185-AC16-25F9-FE99-9EDAB1041591}"/>
              </a:ext>
            </a:extLst>
          </p:cNvPr>
          <p:cNvSpPr>
            <a:spLocks noGrp="1"/>
          </p:cNvSpPr>
          <p:nvPr>
            <p:ph type="title"/>
          </p:nvPr>
        </p:nvSpPr>
        <p:spPr/>
        <p:txBody>
          <a:bodyPr/>
          <a:lstStyle/>
          <a:p>
            <a:r>
              <a:rPr lang="en-US" dirty="0"/>
              <a:t>Three Critical </a:t>
            </a:r>
            <a:r>
              <a:rPr lang="en-US" dirty="0" err="1"/>
              <a:t>Biosignals</a:t>
            </a:r>
            <a:endParaRPr lang="en-US" dirty="0"/>
          </a:p>
        </p:txBody>
      </p:sp>
      <p:pic>
        <p:nvPicPr>
          <p:cNvPr id="4" name="Picture 3">
            <a:extLst>
              <a:ext uri="{FF2B5EF4-FFF2-40B4-BE49-F238E27FC236}">
                <a16:creationId xmlns:a16="http://schemas.microsoft.com/office/drawing/2014/main" id="{D13C6301-E1B9-51F3-1E7D-AEBC22B8F36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73614" y="961994"/>
            <a:ext cx="10244771" cy="5246320"/>
          </a:xfrm>
          <a:prstGeom prst="rect">
            <a:avLst/>
          </a:prstGeom>
        </p:spPr>
      </p:pic>
    </p:spTree>
    <p:extLst>
      <p:ext uri="{BB962C8B-B14F-4D97-AF65-F5344CB8AC3E}">
        <p14:creationId xmlns:p14="http://schemas.microsoft.com/office/powerpoint/2010/main" val="164040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7A5E3A-8CB5-02F1-8729-2E08858BF2E0}"/>
              </a:ext>
            </a:extLst>
          </p:cNvPr>
          <p:cNvSpPr>
            <a:spLocks noGrp="1"/>
          </p:cNvSpPr>
          <p:nvPr>
            <p:ph type="sldNum" sz="quarter" idx="12"/>
          </p:nvPr>
        </p:nvSpPr>
        <p:spPr/>
        <p:txBody>
          <a:bodyPr/>
          <a:lstStyle/>
          <a:p>
            <a:fld id="{9D1B9D8C-A161-4084-924B-59152344AFCF}" type="slidenum">
              <a:rPr lang="ko-KR" altLang="en-US" smtClean="0"/>
              <a:t>5</a:t>
            </a:fld>
            <a:endParaRPr lang="ko-KR" altLang="en-US"/>
          </a:p>
        </p:txBody>
      </p:sp>
      <p:sp>
        <p:nvSpPr>
          <p:cNvPr id="3" name="Title 2">
            <a:extLst>
              <a:ext uri="{FF2B5EF4-FFF2-40B4-BE49-F238E27FC236}">
                <a16:creationId xmlns:a16="http://schemas.microsoft.com/office/drawing/2014/main" id="{03A248C9-7C05-315C-96F4-15A2E2FE065D}"/>
              </a:ext>
            </a:extLst>
          </p:cNvPr>
          <p:cNvSpPr>
            <a:spLocks noGrp="1"/>
          </p:cNvSpPr>
          <p:nvPr>
            <p:ph type="title"/>
          </p:nvPr>
        </p:nvSpPr>
        <p:spPr/>
        <p:txBody>
          <a:bodyPr/>
          <a:lstStyle/>
          <a:p>
            <a:r>
              <a:rPr lang="en-US" dirty="0"/>
              <a:t>Improvement Opportunity for Wearables</a:t>
            </a:r>
          </a:p>
        </p:txBody>
      </p:sp>
      <p:graphicFrame>
        <p:nvGraphicFramePr>
          <p:cNvPr id="6" name="Table 5">
            <a:extLst>
              <a:ext uri="{FF2B5EF4-FFF2-40B4-BE49-F238E27FC236}">
                <a16:creationId xmlns:a16="http://schemas.microsoft.com/office/drawing/2014/main" id="{82829EE6-111A-C11C-43CE-82C26B38CE29}"/>
              </a:ext>
            </a:extLst>
          </p:cNvPr>
          <p:cNvGraphicFramePr>
            <a:graphicFrameLocks noGrp="1"/>
          </p:cNvGraphicFramePr>
          <p:nvPr/>
        </p:nvGraphicFramePr>
        <p:xfrm>
          <a:off x="753979" y="1008148"/>
          <a:ext cx="10684042" cy="5236782"/>
        </p:xfrm>
        <a:graphic>
          <a:graphicData uri="http://schemas.openxmlformats.org/drawingml/2006/table">
            <a:tbl>
              <a:tblPr firstRow="1" bandRow="1">
                <a:tableStyleId>{5C22544A-7EE6-4342-B048-85BDC9FD1C3A}</a:tableStyleId>
              </a:tblPr>
              <a:tblGrid>
                <a:gridCol w="5342021">
                  <a:extLst>
                    <a:ext uri="{9D8B030D-6E8A-4147-A177-3AD203B41FA5}">
                      <a16:colId xmlns:a16="http://schemas.microsoft.com/office/drawing/2014/main" val="2695082422"/>
                    </a:ext>
                  </a:extLst>
                </a:gridCol>
                <a:gridCol w="5342021">
                  <a:extLst>
                    <a:ext uri="{9D8B030D-6E8A-4147-A177-3AD203B41FA5}">
                      <a16:colId xmlns:a16="http://schemas.microsoft.com/office/drawing/2014/main" val="3190827790"/>
                    </a:ext>
                  </a:extLst>
                </a:gridCol>
              </a:tblGrid>
              <a:tr h="0">
                <a:tc>
                  <a:txBody>
                    <a:bodyPr/>
                    <a:lstStyle/>
                    <a:p>
                      <a:pPr algn="ctr">
                        <a:lnSpc>
                          <a:spcPct val="100000"/>
                        </a:lnSpc>
                      </a:pPr>
                      <a:r>
                        <a:rPr lang="en-US" sz="2000" dirty="0"/>
                        <a:t>Typical Wearables</a:t>
                      </a:r>
                    </a:p>
                  </a:txBody>
                  <a:tcPr/>
                </a:tc>
                <a:tc>
                  <a:txBody>
                    <a:bodyPr/>
                    <a:lstStyle/>
                    <a:p>
                      <a:pPr algn="ctr">
                        <a:lnSpc>
                          <a:spcPct val="100000"/>
                        </a:lnSpc>
                      </a:pPr>
                      <a:r>
                        <a:rPr lang="en-US" sz="2000" dirty="0"/>
                        <a:t>Proposed Wearable</a:t>
                      </a:r>
                    </a:p>
                  </a:txBody>
                  <a:tcPr/>
                </a:tc>
                <a:extLst>
                  <a:ext uri="{0D108BD9-81ED-4DB2-BD59-A6C34878D82A}">
                    <a16:rowId xmlns:a16="http://schemas.microsoft.com/office/drawing/2014/main" val="3953594857"/>
                  </a:ext>
                </a:extLst>
              </a:tr>
              <a:tr h="173742">
                <a:tc>
                  <a:txBody>
                    <a:bodyPr/>
                    <a:lstStyle/>
                    <a:p>
                      <a:pPr algn="ctr">
                        <a:lnSpc>
                          <a:spcPct val="200000"/>
                        </a:lnSpc>
                      </a:pPr>
                      <a:r>
                        <a:rPr lang="en-US" b="1" dirty="0"/>
                        <a:t>Measure a single </a:t>
                      </a:r>
                      <a:r>
                        <a:rPr lang="en-US" b="1" dirty="0" err="1"/>
                        <a:t>biosignal</a:t>
                      </a:r>
                      <a:endParaRPr lang="en-US" b="1" dirty="0"/>
                    </a:p>
                    <a:p>
                      <a:pPr marL="285750" indent="-285750" algn="ctr">
                        <a:lnSpc>
                          <a:spcPct val="200000"/>
                        </a:lnSpc>
                        <a:buFont typeface="Courier New" panose="02070309020205020404" pitchFamily="49" charset="0"/>
                        <a:buChar char="o"/>
                      </a:pPr>
                      <a:r>
                        <a:rPr lang="en-US" sz="1400" dirty="0"/>
                        <a:t>Nonconfigurable</a:t>
                      </a:r>
                    </a:p>
                  </a:txBody>
                  <a:tcPr/>
                </a:tc>
                <a:tc>
                  <a:txBody>
                    <a:bodyPr/>
                    <a:lstStyle/>
                    <a:p>
                      <a:pPr algn="ctr">
                        <a:lnSpc>
                          <a:spcPct val="200000"/>
                        </a:lnSpc>
                      </a:pPr>
                      <a:r>
                        <a:rPr lang="en-US" b="1" dirty="0"/>
                        <a:t>Multi-channel </a:t>
                      </a:r>
                      <a:r>
                        <a:rPr lang="en-US" b="1" dirty="0" err="1"/>
                        <a:t>biosignal</a:t>
                      </a:r>
                      <a:r>
                        <a:rPr lang="en-US" b="1" dirty="0"/>
                        <a:t> acquisition</a:t>
                      </a:r>
                    </a:p>
                    <a:p>
                      <a:pPr marL="285750" indent="-285750" algn="ctr">
                        <a:lnSpc>
                          <a:spcPct val="200000"/>
                        </a:lnSpc>
                        <a:buFont typeface="Courier New" panose="02070309020205020404" pitchFamily="49" charset="0"/>
                        <a:buChar char="o"/>
                      </a:pPr>
                      <a:r>
                        <a:rPr lang="en-US" sz="1400" dirty="0"/>
                        <a:t>Broader hemodynamic monitoring applications</a:t>
                      </a:r>
                    </a:p>
                    <a:p>
                      <a:pPr marL="285750" indent="-285750" algn="ctr">
                        <a:lnSpc>
                          <a:spcPct val="200000"/>
                        </a:lnSpc>
                        <a:buFont typeface="Arial" panose="020B0604020202020204" pitchFamily="34" charset="0"/>
                        <a:buChar char="•"/>
                      </a:pPr>
                      <a:endParaRPr lang="en-US" dirty="0"/>
                    </a:p>
                  </a:txBody>
                  <a:tcPr/>
                </a:tc>
                <a:extLst>
                  <a:ext uri="{0D108BD9-81ED-4DB2-BD59-A6C34878D82A}">
                    <a16:rowId xmlns:a16="http://schemas.microsoft.com/office/drawing/2014/main" val="2711839882"/>
                  </a:ext>
                </a:extLst>
              </a:tr>
              <a:tr h="267215">
                <a:tc>
                  <a:txBody>
                    <a:bodyPr/>
                    <a:lstStyle/>
                    <a:p>
                      <a:pPr algn="ctr">
                        <a:lnSpc>
                          <a:spcPct val="200000"/>
                        </a:lnSpc>
                      </a:pPr>
                      <a:r>
                        <a:rPr lang="en-US" b="1" dirty="0"/>
                        <a:t>No onboard processing</a:t>
                      </a:r>
                    </a:p>
                    <a:p>
                      <a:pPr marL="285750" marR="0" lvl="0" indent="-285750" algn="ctr" defTabSz="914400" rtl="0" eaLnBrk="1" fontAlgn="auto" latinLnBrk="1" hangingPunct="1">
                        <a:lnSpc>
                          <a:spcPct val="200000"/>
                        </a:lnSpc>
                        <a:spcBef>
                          <a:spcPts val="0"/>
                        </a:spcBef>
                        <a:spcAft>
                          <a:spcPts val="0"/>
                        </a:spcAft>
                        <a:buClrTx/>
                        <a:buSzTx/>
                        <a:buFont typeface="Courier New" panose="02070309020205020404" pitchFamily="49" charset="0"/>
                        <a:buChar char="o"/>
                        <a:tabLst/>
                        <a:defRPr/>
                      </a:pPr>
                      <a:r>
                        <a:rPr lang="en-US" sz="1400" dirty="0"/>
                        <a:t>Only front end sensing</a:t>
                      </a:r>
                    </a:p>
                  </a:txBody>
                  <a:tcPr/>
                </a:tc>
                <a:tc>
                  <a:txBody>
                    <a:bodyPr/>
                    <a:lstStyle/>
                    <a:p>
                      <a:pPr algn="ctr">
                        <a:lnSpc>
                          <a:spcPct val="200000"/>
                        </a:lnSpc>
                      </a:pPr>
                      <a:r>
                        <a:rPr lang="en-US" b="1" dirty="0"/>
                        <a:t>Onboard processing </a:t>
                      </a:r>
                      <a:r>
                        <a:rPr lang="en-US" b="1" i="0" dirty="0"/>
                        <a:t>before</a:t>
                      </a:r>
                      <a:r>
                        <a:rPr lang="en-US" b="1" dirty="0"/>
                        <a:t> wireless transmit</a:t>
                      </a:r>
                    </a:p>
                    <a:p>
                      <a:pPr marL="2114550" lvl="4" indent="-285750" algn="l">
                        <a:lnSpc>
                          <a:spcPct val="200000"/>
                        </a:lnSpc>
                        <a:buFont typeface="Courier New" panose="02070309020205020404" pitchFamily="49" charset="0"/>
                        <a:buChar char="o"/>
                      </a:pPr>
                      <a:r>
                        <a:rPr lang="en-US" sz="1400" dirty="0"/>
                        <a:t>Lower power</a:t>
                      </a:r>
                    </a:p>
                    <a:p>
                      <a:pPr marL="2114550" lvl="4" indent="-285750" algn="l">
                        <a:lnSpc>
                          <a:spcPct val="200000"/>
                        </a:lnSpc>
                        <a:buFont typeface="Courier New" panose="02070309020205020404" pitchFamily="49" charset="0"/>
                        <a:buChar char="o"/>
                      </a:pPr>
                      <a:r>
                        <a:rPr lang="en-US" sz="1400" dirty="0"/>
                        <a:t>Better data security</a:t>
                      </a:r>
                    </a:p>
                    <a:p>
                      <a:pPr marL="2114550" lvl="4" indent="-285750" algn="l">
                        <a:lnSpc>
                          <a:spcPct val="200000"/>
                        </a:lnSpc>
                        <a:buFont typeface="Courier New" panose="02070309020205020404" pitchFamily="49" charset="0"/>
                        <a:buChar char="o"/>
                      </a:pPr>
                      <a:r>
                        <a:rPr lang="en-US" sz="1400" dirty="0"/>
                        <a:t>Less latency</a:t>
                      </a:r>
                    </a:p>
                    <a:p>
                      <a:pPr marL="2114550" lvl="4" indent="-285750" algn="l">
                        <a:lnSpc>
                          <a:spcPct val="200000"/>
                        </a:lnSpc>
                        <a:buFont typeface="Courier New" panose="02070309020205020404" pitchFamily="49" charset="0"/>
                        <a:buChar char="o"/>
                      </a:pPr>
                      <a:endParaRPr lang="en-US" sz="1400" dirty="0"/>
                    </a:p>
                  </a:txBody>
                  <a:tcPr/>
                </a:tc>
                <a:extLst>
                  <a:ext uri="{0D108BD9-81ED-4DB2-BD59-A6C34878D82A}">
                    <a16:rowId xmlns:a16="http://schemas.microsoft.com/office/drawing/2014/main" val="1746780530"/>
                  </a:ext>
                </a:extLst>
              </a:tr>
              <a:tr h="267215">
                <a:tc>
                  <a:txBody>
                    <a:bodyPr/>
                    <a:lstStyle/>
                    <a:p>
                      <a:pPr marL="0" marR="0" lvl="0" indent="0" algn="ctr" defTabSz="914400" rtl="0" eaLnBrk="1" fontAlgn="auto" latinLnBrk="1" hangingPunct="1">
                        <a:lnSpc>
                          <a:spcPct val="200000"/>
                        </a:lnSpc>
                        <a:spcBef>
                          <a:spcPts val="0"/>
                        </a:spcBef>
                        <a:spcAft>
                          <a:spcPts val="0"/>
                        </a:spcAft>
                        <a:buClrTx/>
                        <a:buSzTx/>
                        <a:buFont typeface="Courier New" panose="02070309020205020404" pitchFamily="49" charset="0"/>
                        <a:buNone/>
                        <a:tabLst/>
                        <a:defRPr/>
                      </a:pPr>
                      <a:r>
                        <a:rPr lang="en-US" sz="1800" b="1" dirty="0"/>
                        <a:t>Proprietary Hardware</a:t>
                      </a:r>
                    </a:p>
                    <a:p>
                      <a:pPr marL="285750" marR="0" lvl="0" indent="-285750" algn="ctr" defTabSz="914400" rtl="0" eaLnBrk="1" fontAlgn="auto" latinLnBrk="1" hangingPunct="1">
                        <a:lnSpc>
                          <a:spcPct val="200000"/>
                        </a:lnSpc>
                        <a:spcBef>
                          <a:spcPts val="0"/>
                        </a:spcBef>
                        <a:spcAft>
                          <a:spcPts val="0"/>
                        </a:spcAft>
                        <a:buClrTx/>
                        <a:buSzTx/>
                        <a:buFont typeface="Courier New" panose="02070309020205020404" pitchFamily="49" charset="0"/>
                        <a:buChar char="o"/>
                        <a:tabLst/>
                        <a:defRPr/>
                      </a:pPr>
                      <a:endParaRPr lang="en-US" sz="1400" dirty="0"/>
                    </a:p>
                  </a:txBody>
                  <a:tcPr/>
                </a:tc>
                <a:tc>
                  <a:txBody>
                    <a:bodyPr/>
                    <a:lstStyle/>
                    <a:p>
                      <a:pPr algn="ctr">
                        <a:lnSpc>
                          <a:spcPct val="200000"/>
                        </a:lnSpc>
                      </a:pPr>
                      <a:r>
                        <a:rPr lang="en-US" b="1" dirty="0"/>
                        <a:t>Open-source Hardware</a:t>
                      </a:r>
                    </a:p>
                  </a:txBody>
                  <a:tcPr/>
                </a:tc>
                <a:extLst>
                  <a:ext uri="{0D108BD9-81ED-4DB2-BD59-A6C34878D82A}">
                    <a16:rowId xmlns:a16="http://schemas.microsoft.com/office/drawing/2014/main" val="2678919865"/>
                  </a:ext>
                </a:extLst>
              </a:tr>
            </a:tbl>
          </a:graphicData>
        </a:graphic>
      </p:graphicFrame>
    </p:spTree>
    <p:extLst>
      <p:ext uri="{BB962C8B-B14F-4D97-AF65-F5344CB8AC3E}">
        <p14:creationId xmlns:p14="http://schemas.microsoft.com/office/powerpoint/2010/main" val="243109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CF4466-FC32-62ED-45D5-664F8762EF77}"/>
              </a:ext>
            </a:extLst>
          </p:cNvPr>
          <p:cNvSpPr>
            <a:spLocks noGrp="1"/>
          </p:cNvSpPr>
          <p:nvPr>
            <p:ph type="sldNum" sz="quarter" idx="12"/>
          </p:nvPr>
        </p:nvSpPr>
        <p:spPr/>
        <p:txBody>
          <a:bodyPr/>
          <a:lstStyle/>
          <a:p>
            <a:fld id="{9D1B9D8C-A161-4084-924B-59152344AFCF}" type="slidenum">
              <a:rPr lang="ko-KR" altLang="en-US" smtClean="0"/>
              <a:t>6</a:t>
            </a:fld>
            <a:endParaRPr lang="ko-KR" altLang="en-US"/>
          </a:p>
        </p:txBody>
      </p:sp>
      <p:sp>
        <p:nvSpPr>
          <p:cNvPr id="3" name="Title 2">
            <a:extLst>
              <a:ext uri="{FF2B5EF4-FFF2-40B4-BE49-F238E27FC236}">
                <a16:creationId xmlns:a16="http://schemas.microsoft.com/office/drawing/2014/main" id="{9E267441-137C-E2DE-12A9-07063A292661}"/>
              </a:ext>
            </a:extLst>
          </p:cNvPr>
          <p:cNvSpPr>
            <a:spLocks noGrp="1"/>
          </p:cNvSpPr>
          <p:nvPr>
            <p:ph type="title"/>
          </p:nvPr>
        </p:nvSpPr>
        <p:spPr/>
        <p:txBody>
          <a:bodyPr/>
          <a:lstStyle/>
          <a:p>
            <a:r>
              <a:rPr lang="en-US" dirty="0"/>
              <a:t>Concurrent Acquisition Examples</a:t>
            </a:r>
          </a:p>
        </p:txBody>
      </p:sp>
      <p:sp>
        <p:nvSpPr>
          <p:cNvPr id="4" name="TextBox 3">
            <a:extLst>
              <a:ext uri="{FF2B5EF4-FFF2-40B4-BE49-F238E27FC236}">
                <a16:creationId xmlns:a16="http://schemas.microsoft.com/office/drawing/2014/main" id="{CC82B240-C313-CFEF-5ACC-BC9EB5C67C51}"/>
              </a:ext>
            </a:extLst>
          </p:cNvPr>
          <p:cNvSpPr txBox="1"/>
          <p:nvPr/>
        </p:nvSpPr>
        <p:spPr>
          <a:xfrm>
            <a:off x="576193" y="1442646"/>
            <a:ext cx="5011807" cy="835293"/>
          </a:xfrm>
          <a:prstGeom prst="rect">
            <a:avLst/>
          </a:prstGeom>
          <a:noFill/>
        </p:spPr>
        <p:txBody>
          <a:bodyPr wrap="square">
            <a:spAutoFit/>
          </a:bodyPr>
          <a:lstStyle/>
          <a:p>
            <a:pPr lvl="0" algn="ctr">
              <a:lnSpc>
                <a:spcPct val="200000"/>
              </a:lnSpc>
            </a:pPr>
            <a:r>
              <a:rPr lang="en-US" altLang="ko-KR" sz="1400" b="1" dirty="0">
                <a:latin typeface="Arial" panose="020B0604020202020204" pitchFamily="34" charset="0"/>
                <a:ea typeface="Noto Sans Symbols"/>
                <a:cs typeface="Noto Sans Symbols"/>
              </a:rPr>
              <a:t>Pulse transit time (PTT) for blood pressure estimation</a:t>
            </a:r>
          </a:p>
          <a:p>
            <a:pPr marL="285750" lvl="0" indent="-285750" algn="ctr">
              <a:lnSpc>
                <a:spcPct val="200000"/>
              </a:lnSpc>
              <a:buFont typeface="Arial" panose="020B0604020202020204" pitchFamily="34" charset="0"/>
              <a:buChar char="•"/>
            </a:pPr>
            <a:r>
              <a:rPr lang="en-US" altLang="ko-KR" sz="1200" b="1" dirty="0">
                <a:effectLst/>
                <a:latin typeface="Arial" panose="020B0604020202020204" pitchFamily="34" charset="0"/>
                <a:ea typeface="Noto Sans Symbols"/>
                <a:cs typeface="Noto Sans Symbols"/>
              </a:rPr>
              <a:t>Requ</a:t>
            </a:r>
            <a:r>
              <a:rPr lang="en-US" altLang="ko-KR" sz="1200" b="1" dirty="0">
                <a:latin typeface="Arial" panose="020B0604020202020204" pitchFamily="34" charset="0"/>
                <a:ea typeface="Noto Sans Symbols"/>
                <a:cs typeface="Noto Sans Symbols"/>
              </a:rPr>
              <a:t>ires </a:t>
            </a:r>
            <a:r>
              <a:rPr lang="el-GR" altLang="ko-KR" sz="1200" b="1" dirty="0">
                <a:latin typeface="Arial" panose="020B0604020202020204" pitchFamily="34" charset="0"/>
                <a:ea typeface="Noto Sans Symbols"/>
                <a:cs typeface="Noto Sans Symbols"/>
              </a:rPr>
              <a:t>Δ</a:t>
            </a:r>
            <a:r>
              <a:rPr lang="en-US" altLang="ko-KR" sz="1200" b="1" dirty="0">
                <a:latin typeface="Arial" panose="020B0604020202020204" pitchFamily="34" charset="0"/>
                <a:ea typeface="Noto Sans Symbols"/>
                <a:cs typeface="Noto Sans Symbols"/>
              </a:rPr>
              <a:t>t between </a:t>
            </a:r>
            <a:r>
              <a:rPr lang="en-US" altLang="ko-KR" sz="1200" b="1" dirty="0">
                <a:solidFill>
                  <a:schemeClr val="accent2"/>
                </a:solidFill>
                <a:latin typeface="Arial" panose="020B0604020202020204" pitchFamily="34" charset="0"/>
                <a:ea typeface="Noto Sans Symbols"/>
                <a:cs typeface="Noto Sans Symbols"/>
              </a:rPr>
              <a:t>ECG</a:t>
            </a:r>
            <a:r>
              <a:rPr lang="en-US" altLang="ko-KR" sz="1200" b="1" dirty="0">
                <a:latin typeface="Arial" panose="020B0604020202020204" pitchFamily="34" charset="0"/>
                <a:ea typeface="Noto Sans Symbols"/>
                <a:cs typeface="Noto Sans Symbols"/>
              </a:rPr>
              <a:t> R-peak &amp; </a:t>
            </a:r>
            <a:r>
              <a:rPr lang="en-US" altLang="ko-KR" sz="1200" b="1" dirty="0">
                <a:solidFill>
                  <a:schemeClr val="accent6"/>
                </a:solidFill>
                <a:latin typeface="Arial" panose="020B0604020202020204" pitchFamily="34" charset="0"/>
                <a:ea typeface="Noto Sans Symbols"/>
                <a:cs typeface="Noto Sans Symbols"/>
              </a:rPr>
              <a:t>PPG</a:t>
            </a:r>
            <a:r>
              <a:rPr lang="en-US" altLang="ko-KR" sz="1200" b="1" dirty="0">
                <a:latin typeface="Arial" panose="020B0604020202020204" pitchFamily="34" charset="0"/>
                <a:ea typeface="Noto Sans Symbols"/>
                <a:cs typeface="Noto Sans Symbols"/>
              </a:rPr>
              <a:t> rising edge</a:t>
            </a:r>
            <a:endParaRPr lang="en-US" altLang="ko-KR" sz="1400" b="1" dirty="0">
              <a:effectLst/>
              <a:latin typeface="Arial" panose="020B0604020202020204" pitchFamily="34" charset="0"/>
              <a:ea typeface="Noto Sans Symbols"/>
              <a:cs typeface="Noto Sans Symbols"/>
            </a:endParaRPr>
          </a:p>
        </p:txBody>
      </p:sp>
      <p:pic>
        <p:nvPicPr>
          <p:cNvPr id="12" name="Picture 11">
            <a:extLst>
              <a:ext uri="{FF2B5EF4-FFF2-40B4-BE49-F238E27FC236}">
                <a16:creationId xmlns:a16="http://schemas.microsoft.com/office/drawing/2014/main" id="{5D952AB9-73BC-CF4E-C677-B41844B59D7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480796" y="3429000"/>
            <a:ext cx="2330831" cy="1499616"/>
          </a:xfrm>
          <a:prstGeom prst="rect">
            <a:avLst/>
          </a:prstGeom>
        </p:spPr>
      </p:pic>
      <p:pic>
        <p:nvPicPr>
          <p:cNvPr id="14" name="Picture 13">
            <a:extLst>
              <a:ext uri="{FF2B5EF4-FFF2-40B4-BE49-F238E27FC236}">
                <a16:creationId xmlns:a16="http://schemas.microsoft.com/office/drawing/2014/main" id="{DFF67F54-0CC7-B94D-0BE1-B65318309FB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66303" y="2637706"/>
            <a:ext cx="3723583" cy="2847446"/>
          </a:xfrm>
          <a:prstGeom prst="rect">
            <a:avLst/>
          </a:prstGeom>
        </p:spPr>
      </p:pic>
      <p:pic>
        <p:nvPicPr>
          <p:cNvPr id="20" name="Picture 19">
            <a:extLst>
              <a:ext uri="{FF2B5EF4-FFF2-40B4-BE49-F238E27FC236}">
                <a16:creationId xmlns:a16="http://schemas.microsoft.com/office/drawing/2014/main" id="{384ABA9D-2CAC-4891-C900-9050A42EA40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811627" y="3475630"/>
            <a:ext cx="2496374" cy="1406356"/>
          </a:xfrm>
          <a:prstGeom prst="rect">
            <a:avLst/>
          </a:prstGeom>
        </p:spPr>
      </p:pic>
      <p:sp>
        <p:nvSpPr>
          <p:cNvPr id="22" name="TextBox 21">
            <a:extLst>
              <a:ext uri="{FF2B5EF4-FFF2-40B4-BE49-F238E27FC236}">
                <a16:creationId xmlns:a16="http://schemas.microsoft.com/office/drawing/2014/main" id="{70AC203D-247E-5C21-2440-13D7BE213BF2}"/>
              </a:ext>
            </a:extLst>
          </p:cNvPr>
          <p:cNvSpPr txBox="1"/>
          <p:nvPr/>
        </p:nvSpPr>
        <p:spPr>
          <a:xfrm>
            <a:off x="6234971" y="1442645"/>
            <a:ext cx="5380836" cy="835293"/>
          </a:xfrm>
          <a:prstGeom prst="rect">
            <a:avLst/>
          </a:prstGeom>
          <a:noFill/>
        </p:spPr>
        <p:txBody>
          <a:bodyPr wrap="square">
            <a:spAutoFit/>
          </a:bodyPr>
          <a:lstStyle/>
          <a:p>
            <a:pPr algn="ctr">
              <a:lnSpc>
                <a:spcPct val="200000"/>
              </a:lnSpc>
            </a:pPr>
            <a:r>
              <a:rPr lang="en-US" altLang="ko-KR" sz="1400" b="1" dirty="0">
                <a:latin typeface="Arial" panose="020B0604020202020204" pitchFamily="34" charset="0"/>
                <a:ea typeface="Noto Sans Symbols"/>
                <a:cs typeface="Noto Sans Symbols"/>
              </a:rPr>
              <a:t>Impedance plethysmography (IPG) for blood flow monitoring</a:t>
            </a:r>
          </a:p>
          <a:p>
            <a:pPr marL="285750" indent="-285750" algn="ctr">
              <a:lnSpc>
                <a:spcPct val="200000"/>
              </a:lnSpc>
              <a:buFont typeface="Arial" panose="020B0604020202020204" pitchFamily="34" charset="0"/>
              <a:buChar char="•"/>
            </a:pPr>
            <a:r>
              <a:rPr lang="en-US" altLang="ko-KR" sz="1200" b="1" dirty="0">
                <a:effectLst/>
                <a:latin typeface="Arial" panose="020B0604020202020204" pitchFamily="34" charset="0"/>
                <a:ea typeface="Noto Sans Symbols"/>
                <a:cs typeface="Noto Sans Symbols"/>
              </a:rPr>
              <a:t>Requires </a:t>
            </a:r>
            <a:r>
              <a:rPr lang="en-US" altLang="ko-KR" sz="1200" b="1" dirty="0">
                <a:solidFill>
                  <a:srgbClr val="00B0F0"/>
                </a:solidFill>
                <a:effectLst/>
                <a:latin typeface="Arial" panose="020B0604020202020204" pitchFamily="34" charset="0"/>
                <a:ea typeface="Noto Sans Symbols"/>
                <a:cs typeface="Noto Sans Symbols"/>
              </a:rPr>
              <a:t>EBI</a:t>
            </a:r>
            <a:r>
              <a:rPr lang="en-US" altLang="ko-KR" sz="1200" b="1" dirty="0">
                <a:effectLst/>
                <a:latin typeface="Arial" panose="020B0604020202020204" pitchFamily="34" charset="0"/>
                <a:ea typeface="Noto Sans Symbols"/>
                <a:cs typeface="Noto Sans Symbols"/>
              </a:rPr>
              <a:t> and heart rate from </a:t>
            </a:r>
            <a:r>
              <a:rPr lang="en-US" altLang="ko-KR" sz="1200" b="1" dirty="0">
                <a:solidFill>
                  <a:schemeClr val="accent2"/>
                </a:solidFill>
                <a:effectLst/>
                <a:latin typeface="Arial" panose="020B0604020202020204" pitchFamily="34" charset="0"/>
                <a:ea typeface="Noto Sans Symbols"/>
                <a:cs typeface="Noto Sans Symbols"/>
              </a:rPr>
              <a:t>ECG</a:t>
            </a:r>
            <a:r>
              <a:rPr lang="en-US" altLang="ko-KR" sz="1200" b="1" dirty="0">
                <a:effectLst/>
                <a:latin typeface="Arial" panose="020B0604020202020204" pitchFamily="34" charset="0"/>
                <a:ea typeface="Noto Sans Symbols"/>
                <a:cs typeface="Noto Sans Symbols"/>
              </a:rPr>
              <a:t> or </a:t>
            </a:r>
            <a:r>
              <a:rPr lang="en-US" altLang="ko-KR" sz="1200" b="1" dirty="0">
                <a:solidFill>
                  <a:schemeClr val="accent6"/>
                </a:solidFill>
                <a:effectLst/>
                <a:latin typeface="Arial" panose="020B0604020202020204" pitchFamily="34" charset="0"/>
                <a:ea typeface="Noto Sans Symbols"/>
                <a:cs typeface="Noto Sans Symbols"/>
              </a:rPr>
              <a:t>PPG</a:t>
            </a:r>
            <a:endParaRPr lang="en-US" altLang="ko-KR" sz="1200" b="1" dirty="0">
              <a:solidFill>
                <a:schemeClr val="accent6"/>
              </a:solidFill>
              <a:latin typeface="Arial" panose="020B0604020202020204" pitchFamily="34" charset="0"/>
              <a:ea typeface="Noto Sans Symbols"/>
              <a:cs typeface="Noto Sans Symbols"/>
            </a:endParaRPr>
          </a:p>
        </p:txBody>
      </p:sp>
    </p:spTree>
    <p:extLst>
      <p:ext uri="{BB962C8B-B14F-4D97-AF65-F5344CB8AC3E}">
        <p14:creationId xmlns:p14="http://schemas.microsoft.com/office/powerpoint/2010/main" val="217035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F69272-DCB8-A929-A59F-DFDDBD343A36}"/>
              </a:ext>
            </a:extLst>
          </p:cNvPr>
          <p:cNvSpPr>
            <a:spLocks noGrp="1"/>
          </p:cNvSpPr>
          <p:nvPr>
            <p:ph type="sldNum" sz="quarter" idx="12"/>
          </p:nvPr>
        </p:nvSpPr>
        <p:spPr/>
        <p:txBody>
          <a:bodyPr/>
          <a:lstStyle/>
          <a:p>
            <a:fld id="{9D1B9D8C-A161-4084-924B-59152344AFCF}" type="slidenum">
              <a:rPr lang="ko-KR" altLang="en-US" smtClean="0"/>
              <a:t>7</a:t>
            </a:fld>
            <a:endParaRPr lang="ko-KR" altLang="en-US"/>
          </a:p>
        </p:txBody>
      </p:sp>
      <p:sp>
        <p:nvSpPr>
          <p:cNvPr id="3" name="Title 2">
            <a:extLst>
              <a:ext uri="{FF2B5EF4-FFF2-40B4-BE49-F238E27FC236}">
                <a16:creationId xmlns:a16="http://schemas.microsoft.com/office/drawing/2014/main" id="{7B858826-CEB3-73E6-1DAA-2FAABA47B3B8}"/>
              </a:ext>
            </a:extLst>
          </p:cNvPr>
          <p:cNvSpPr>
            <a:spLocks noGrp="1"/>
          </p:cNvSpPr>
          <p:nvPr>
            <p:ph type="title"/>
          </p:nvPr>
        </p:nvSpPr>
        <p:spPr/>
        <p:txBody>
          <a:bodyPr/>
          <a:lstStyle/>
          <a:p>
            <a:r>
              <a:rPr lang="en-US" dirty="0"/>
              <a:t>Proposed System Flowchart</a:t>
            </a:r>
          </a:p>
        </p:txBody>
      </p:sp>
      <p:pic>
        <p:nvPicPr>
          <p:cNvPr id="6" name="Picture 5">
            <a:extLst>
              <a:ext uri="{FF2B5EF4-FFF2-40B4-BE49-F238E27FC236}">
                <a16:creationId xmlns:a16="http://schemas.microsoft.com/office/drawing/2014/main" id="{A9AED154-DD0B-A917-8F45-04EC9EAF13E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14546" y="1989539"/>
            <a:ext cx="11434110" cy="2683045"/>
          </a:xfrm>
          <a:prstGeom prst="rect">
            <a:avLst/>
          </a:prstGeom>
        </p:spPr>
      </p:pic>
      <p:sp>
        <p:nvSpPr>
          <p:cNvPr id="7" name="TextBox 6">
            <a:extLst>
              <a:ext uri="{FF2B5EF4-FFF2-40B4-BE49-F238E27FC236}">
                <a16:creationId xmlns:a16="http://schemas.microsoft.com/office/drawing/2014/main" id="{86B663A9-C8C2-BB2B-ECDA-D64A62933DBD}"/>
              </a:ext>
            </a:extLst>
          </p:cNvPr>
          <p:cNvSpPr txBox="1"/>
          <p:nvPr/>
        </p:nvSpPr>
        <p:spPr>
          <a:xfrm>
            <a:off x="9071811" y="986127"/>
            <a:ext cx="2847172" cy="246221"/>
          </a:xfrm>
          <a:prstGeom prst="rect">
            <a:avLst/>
          </a:prstGeom>
          <a:noFill/>
        </p:spPr>
        <p:txBody>
          <a:bodyPr wrap="square" rtlCol="0">
            <a:spAutoFit/>
          </a:bodyPr>
          <a:lstStyle/>
          <a:p>
            <a:r>
              <a:rPr lang="en-US" sz="1000" b="1" dirty="0"/>
              <a:t>*mobile app is for visual illustration only</a:t>
            </a:r>
          </a:p>
        </p:txBody>
      </p:sp>
    </p:spTree>
    <p:extLst>
      <p:ext uri="{BB962C8B-B14F-4D97-AF65-F5344CB8AC3E}">
        <p14:creationId xmlns:p14="http://schemas.microsoft.com/office/powerpoint/2010/main" val="337668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4CFB04-CB9C-6328-6135-3ADD2722AC6F}"/>
              </a:ext>
            </a:extLst>
          </p:cNvPr>
          <p:cNvSpPr>
            <a:spLocks noGrp="1"/>
          </p:cNvSpPr>
          <p:nvPr>
            <p:ph type="sldNum" sz="quarter" idx="12"/>
          </p:nvPr>
        </p:nvSpPr>
        <p:spPr/>
        <p:txBody>
          <a:bodyPr/>
          <a:lstStyle/>
          <a:p>
            <a:fld id="{9D1B9D8C-A161-4084-924B-59152344AFCF}" type="slidenum">
              <a:rPr lang="ko-KR" altLang="en-US" smtClean="0"/>
              <a:t>8</a:t>
            </a:fld>
            <a:endParaRPr lang="ko-KR" altLang="en-US"/>
          </a:p>
        </p:txBody>
      </p:sp>
      <p:sp>
        <p:nvSpPr>
          <p:cNvPr id="3" name="Title 2">
            <a:extLst>
              <a:ext uri="{FF2B5EF4-FFF2-40B4-BE49-F238E27FC236}">
                <a16:creationId xmlns:a16="http://schemas.microsoft.com/office/drawing/2014/main" id="{597B2B5E-0241-B894-24ED-D498696E94B4}"/>
              </a:ext>
            </a:extLst>
          </p:cNvPr>
          <p:cNvSpPr>
            <a:spLocks noGrp="1"/>
          </p:cNvSpPr>
          <p:nvPr>
            <p:ph type="title"/>
          </p:nvPr>
        </p:nvSpPr>
        <p:spPr/>
        <p:txBody>
          <a:bodyPr/>
          <a:lstStyle/>
          <a:p>
            <a:r>
              <a:rPr lang="en-US" dirty="0"/>
              <a:t>Wearable Device Hardware</a:t>
            </a:r>
          </a:p>
        </p:txBody>
      </p:sp>
      <p:sp>
        <p:nvSpPr>
          <p:cNvPr id="7" name="TextBox 6">
            <a:extLst>
              <a:ext uri="{FF2B5EF4-FFF2-40B4-BE49-F238E27FC236}">
                <a16:creationId xmlns:a16="http://schemas.microsoft.com/office/drawing/2014/main" id="{F7C36495-3A30-01EE-FA0C-0D911DDC7612}"/>
              </a:ext>
            </a:extLst>
          </p:cNvPr>
          <p:cNvSpPr txBox="1"/>
          <p:nvPr/>
        </p:nvSpPr>
        <p:spPr>
          <a:xfrm>
            <a:off x="546781" y="1038559"/>
            <a:ext cx="5549220" cy="4765215"/>
          </a:xfrm>
          <a:prstGeom prst="rect">
            <a:avLst/>
          </a:prstGeom>
          <a:noFill/>
        </p:spPr>
        <p:txBody>
          <a:bodyPr wrap="square">
            <a:spAutoFit/>
          </a:bodyPr>
          <a:lstStyle/>
          <a:p>
            <a:pPr marL="457200" lvl="0" indent="-457200">
              <a:lnSpc>
                <a:spcPct val="200000"/>
              </a:lnSpc>
              <a:buFont typeface="Arial" panose="020B0604020202020204" pitchFamily="34" charset="0"/>
              <a:buChar char="•"/>
            </a:pPr>
            <a:r>
              <a:rPr lang="en-US" altLang="ko-KR" sz="1400" b="1" dirty="0">
                <a:effectLst/>
                <a:latin typeface="Arial" panose="020B0604020202020204" pitchFamily="34" charset="0"/>
                <a:ea typeface="Noto Sans Symbols"/>
                <a:cs typeface="Noto Sans Symbols"/>
              </a:rPr>
              <a:t>60.5mm by 38.75mm</a:t>
            </a:r>
          </a:p>
          <a:p>
            <a:pPr lvl="0">
              <a:lnSpc>
                <a:spcPct val="200000"/>
              </a:lnSpc>
            </a:pPr>
            <a:endParaRPr lang="en-US" altLang="ko-KR" sz="1400" b="1" dirty="0">
              <a:effectLst/>
              <a:latin typeface="Arial" panose="020B0604020202020204" pitchFamily="34" charset="0"/>
              <a:ea typeface="Noto Sans Symbols"/>
              <a:cs typeface="Noto Sans Symbols"/>
            </a:endParaRPr>
          </a:p>
          <a:p>
            <a:pPr marL="457200" lvl="0" indent="-457200">
              <a:lnSpc>
                <a:spcPct val="200000"/>
              </a:lnSpc>
              <a:buFont typeface="Arial" panose="020B0604020202020204" pitchFamily="34" charset="0"/>
              <a:buChar char="•"/>
            </a:pPr>
            <a:r>
              <a:rPr lang="en-US" altLang="ko-KR" sz="1400" b="1" dirty="0">
                <a:effectLst/>
                <a:latin typeface="Arial" panose="020B0604020202020204" pitchFamily="34" charset="0"/>
                <a:ea typeface="Noto Sans Symbols"/>
                <a:cs typeface="Noto Sans Symbols"/>
              </a:rPr>
              <a:t>Integrated commercial ECG, EBI, PPG </a:t>
            </a:r>
            <a:r>
              <a:rPr lang="en-US" altLang="ko-KR" sz="1400" b="1" dirty="0">
                <a:latin typeface="Arial" panose="020B0604020202020204" pitchFamily="34" charset="0"/>
                <a:ea typeface="Noto Sans Symbols"/>
                <a:cs typeface="Noto Sans Symbols"/>
              </a:rPr>
              <a:t>front ends</a:t>
            </a:r>
          </a:p>
          <a:p>
            <a:pPr marL="457200" lvl="0" indent="-457200">
              <a:lnSpc>
                <a:spcPct val="200000"/>
              </a:lnSpc>
              <a:buFont typeface="Arial" panose="020B0604020202020204" pitchFamily="34" charset="0"/>
              <a:buChar char="•"/>
            </a:pPr>
            <a:endParaRPr lang="en-US" altLang="ko-KR" sz="1400" b="1" dirty="0">
              <a:latin typeface="Arial" panose="020B0604020202020204" pitchFamily="34" charset="0"/>
              <a:ea typeface="Noto Sans Symbols"/>
              <a:cs typeface="Noto Sans Symbols"/>
            </a:endParaRPr>
          </a:p>
          <a:p>
            <a:pPr marL="457200" lvl="0" indent="-457200">
              <a:lnSpc>
                <a:spcPct val="200000"/>
              </a:lnSpc>
              <a:buFont typeface="Arial" panose="020B0604020202020204" pitchFamily="34" charset="0"/>
              <a:buChar char="•"/>
            </a:pPr>
            <a:r>
              <a:rPr lang="en-US" altLang="ko-KR" sz="1400" b="1" dirty="0">
                <a:effectLst/>
                <a:latin typeface="Arial" panose="020B0604020202020204" pitchFamily="34" charset="0"/>
                <a:ea typeface="Noto Sans Symbols"/>
                <a:cs typeface="Noto Sans Symbols"/>
              </a:rPr>
              <a:t>Onboard </a:t>
            </a:r>
            <a:r>
              <a:rPr lang="en-US" altLang="ko-KR" sz="1400" b="1" dirty="0">
                <a:latin typeface="Arial" panose="020B0604020202020204" pitchFamily="34" charset="0"/>
                <a:ea typeface="Noto Sans Symbols"/>
                <a:cs typeface="Noto Sans Symbols"/>
              </a:rPr>
              <a:t>microcontroller (MCU)</a:t>
            </a:r>
            <a:endParaRPr lang="en-US" altLang="ko-KR" sz="1400" b="1" dirty="0">
              <a:effectLst/>
              <a:latin typeface="Arial" panose="020B0604020202020204" pitchFamily="34" charset="0"/>
              <a:ea typeface="Noto Sans Symbols"/>
              <a:cs typeface="Noto Sans Symbols"/>
            </a:endParaRPr>
          </a:p>
          <a:p>
            <a:pPr marL="457200" lvl="0" indent="-457200">
              <a:lnSpc>
                <a:spcPct val="200000"/>
              </a:lnSpc>
              <a:buFont typeface="Arial" panose="020B0604020202020204" pitchFamily="34" charset="0"/>
              <a:buChar char="•"/>
            </a:pPr>
            <a:endParaRPr lang="en-US" altLang="ko-KR" sz="1400" b="1" dirty="0">
              <a:effectLst/>
              <a:latin typeface="Arial" panose="020B0604020202020204" pitchFamily="34" charset="0"/>
              <a:ea typeface="Noto Sans Symbols"/>
              <a:cs typeface="Noto Sans Symbols"/>
            </a:endParaRPr>
          </a:p>
          <a:p>
            <a:pPr marL="457200" lvl="0" indent="-457200">
              <a:lnSpc>
                <a:spcPct val="200000"/>
              </a:lnSpc>
              <a:buFont typeface="Arial" panose="020B0604020202020204" pitchFamily="34" charset="0"/>
              <a:buChar char="•"/>
            </a:pPr>
            <a:r>
              <a:rPr lang="en-US" altLang="ko-KR" sz="1400" b="1" dirty="0">
                <a:latin typeface="Arial" panose="020B0604020202020204" pitchFamily="34" charset="0"/>
                <a:ea typeface="Noto Sans Symbols"/>
                <a:cs typeface="Noto Sans Symbols"/>
              </a:rPr>
              <a:t>W</a:t>
            </a:r>
            <a:r>
              <a:rPr lang="en-US" altLang="ko-KR" sz="1400" b="1" dirty="0">
                <a:effectLst/>
                <a:latin typeface="Arial" panose="020B0604020202020204" pitchFamily="34" charset="0"/>
                <a:ea typeface="Noto Sans Symbols"/>
                <a:cs typeface="Noto Sans Symbols"/>
              </a:rPr>
              <a:t>ireless transmit</a:t>
            </a:r>
          </a:p>
          <a:p>
            <a:pPr marL="457200" lvl="0" indent="-457200">
              <a:lnSpc>
                <a:spcPct val="200000"/>
              </a:lnSpc>
              <a:buFont typeface="Arial" panose="020B0604020202020204" pitchFamily="34" charset="0"/>
              <a:buChar char="•"/>
            </a:pPr>
            <a:endParaRPr lang="en-US" altLang="ko-KR" sz="1400" b="1" dirty="0">
              <a:latin typeface="Arial" panose="020B0604020202020204" pitchFamily="34" charset="0"/>
              <a:ea typeface="Noto Sans Symbols"/>
              <a:cs typeface="Noto Sans Symbols"/>
            </a:endParaRPr>
          </a:p>
          <a:p>
            <a:pPr marL="457200" lvl="0" indent="-457200">
              <a:lnSpc>
                <a:spcPct val="200000"/>
              </a:lnSpc>
              <a:buFont typeface="Arial" panose="020B0604020202020204" pitchFamily="34" charset="0"/>
              <a:buChar char="•"/>
            </a:pPr>
            <a:r>
              <a:rPr lang="en-US" altLang="ko-KR" sz="1400" b="1" dirty="0">
                <a:effectLst/>
                <a:latin typeface="Arial" panose="020B0604020202020204" pitchFamily="34" charset="0"/>
                <a:ea typeface="Noto Sans Symbols"/>
                <a:cs typeface="Noto Sans Symbols"/>
              </a:rPr>
              <a:t>Power management system</a:t>
            </a:r>
          </a:p>
          <a:p>
            <a:pPr marL="457200" lvl="0" indent="-457200">
              <a:lnSpc>
                <a:spcPct val="200000"/>
              </a:lnSpc>
              <a:buFont typeface="Arial" panose="020B0604020202020204" pitchFamily="34" charset="0"/>
              <a:buChar char="•"/>
            </a:pPr>
            <a:endParaRPr lang="en-US" altLang="ko-KR" sz="1400" b="1" dirty="0">
              <a:latin typeface="Arial" panose="020B0604020202020204" pitchFamily="34" charset="0"/>
              <a:ea typeface="Noto Sans Symbols"/>
              <a:cs typeface="Noto Sans Symbols"/>
            </a:endParaRPr>
          </a:p>
          <a:p>
            <a:pPr marL="457200" lvl="0" indent="-457200">
              <a:lnSpc>
                <a:spcPct val="200000"/>
              </a:lnSpc>
              <a:buFont typeface="Arial" panose="020B0604020202020204" pitchFamily="34" charset="0"/>
              <a:buChar char="•"/>
            </a:pPr>
            <a:r>
              <a:rPr lang="en-US" altLang="ko-KR" sz="1400" b="1" dirty="0">
                <a:solidFill>
                  <a:srgbClr val="FF0000"/>
                </a:solidFill>
                <a:effectLst/>
                <a:latin typeface="Arial" panose="020B0604020202020204" pitchFamily="34" charset="0"/>
                <a:ea typeface="Noto Sans Symbols"/>
                <a:cs typeface="Noto Sans Symbols"/>
              </a:rPr>
              <a:t>Open-source hardware</a:t>
            </a:r>
          </a:p>
        </p:txBody>
      </p:sp>
      <p:pic>
        <p:nvPicPr>
          <p:cNvPr id="5" name="Picture 4">
            <a:extLst>
              <a:ext uri="{FF2B5EF4-FFF2-40B4-BE49-F238E27FC236}">
                <a16:creationId xmlns:a16="http://schemas.microsoft.com/office/drawing/2014/main" id="{27C9F5F9-6466-743F-93DC-903203F9693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52272" y="1570955"/>
            <a:ext cx="5160984" cy="3934315"/>
          </a:xfrm>
          <a:prstGeom prst="rect">
            <a:avLst/>
          </a:prstGeom>
          <a:ln w="127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756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B633E3-69A9-0692-3896-DBE86EFF1BBD}"/>
              </a:ext>
            </a:extLst>
          </p:cNvPr>
          <p:cNvSpPr>
            <a:spLocks noGrp="1"/>
          </p:cNvSpPr>
          <p:nvPr>
            <p:ph type="sldNum" sz="quarter" idx="12"/>
          </p:nvPr>
        </p:nvSpPr>
        <p:spPr/>
        <p:txBody>
          <a:bodyPr/>
          <a:lstStyle/>
          <a:p>
            <a:fld id="{9D1B9D8C-A161-4084-924B-59152344AFCF}" type="slidenum">
              <a:rPr lang="ko-KR" altLang="en-US" smtClean="0"/>
              <a:t>9</a:t>
            </a:fld>
            <a:endParaRPr lang="ko-KR" altLang="en-US"/>
          </a:p>
        </p:txBody>
      </p:sp>
      <p:sp>
        <p:nvSpPr>
          <p:cNvPr id="3" name="Title 2">
            <a:extLst>
              <a:ext uri="{FF2B5EF4-FFF2-40B4-BE49-F238E27FC236}">
                <a16:creationId xmlns:a16="http://schemas.microsoft.com/office/drawing/2014/main" id="{18C01D9E-9D51-6421-D48E-6D33A0034E3F}"/>
              </a:ext>
            </a:extLst>
          </p:cNvPr>
          <p:cNvSpPr>
            <a:spLocks noGrp="1"/>
          </p:cNvSpPr>
          <p:nvPr>
            <p:ph type="title"/>
          </p:nvPr>
        </p:nvSpPr>
        <p:spPr/>
        <p:txBody>
          <a:bodyPr/>
          <a:lstStyle/>
          <a:p>
            <a:r>
              <a:rPr lang="en-US" dirty="0"/>
              <a:t>Hardware Architecture</a:t>
            </a:r>
          </a:p>
        </p:txBody>
      </p:sp>
      <p:pic>
        <p:nvPicPr>
          <p:cNvPr id="7" name="Picture 6">
            <a:extLst>
              <a:ext uri="{FF2B5EF4-FFF2-40B4-BE49-F238E27FC236}">
                <a16:creationId xmlns:a16="http://schemas.microsoft.com/office/drawing/2014/main" id="{96CB384D-B08E-C700-6498-DFB93C3CC1F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892462" y="889001"/>
            <a:ext cx="8150404" cy="5553074"/>
          </a:xfrm>
          <a:prstGeom prst="rect">
            <a:avLst/>
          </a:prstGeom>
        </p:spPr>
      </p:pic>
    </p:spTree>
    <p:extLst>
      <p:ext uri="{BB962C8B-B14F-4D97-AF65-F5344CB8AC3E}">
        <p14:creationId xmlns:p14="http://schemas.microsoft.com/office/powerpoint/2010/main" val="2482790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1167</Words>
  <Application>Microsoft Office PowerPoint</Application>
  <PresentationFormat>Widescreen</PresentationFormat>
  <Paragraphs>255</Paragraphs>
  <Slides>19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Cascadia Code</vt:lpstr>
      <vt:lpstr>Courier New</vt:lpstr>
      <vt:lpstr>Wingdings</vt:lpstr>
      <vt:lpstr>Office Theme</vt:lpstr>
      <vt:lpstr>PowerPoint Presentation</vt:lpstr>
      <vt:lpstr>Outline</vt:lpstr>
      <vt:lpstr>Introduction</vt:lpstr>
      <vt:lpstr>Three Critical Biosignals</vt:lpstr>
      <vt:lpstr>Improvement Opportunity for Wearables</vt:lpstr>
      <vt:lpstr>Concurrent Acquisition Examples</vt:lpstr>
      <vt:lpstr>Proposed System Flowchart</vt:lpstr>
      <vt:lpstr>Wearable Device Hardware</vt:lpstr>
      <vt:lpstr>Hardware Architecture</vt:lpstr>
      <vt:lpstr>ECG &amp; EBI Front End</vt:lpstr>
      <vt:lpstr>PPG Front End</vt:lpstr>
      <vt:lpstr>Data Acquisition Unit (DAQ)</vt:lpstr>
      <vt:lpstr>Power Management System</vt:lpstr>
      <vt:lpstr>Device Physical Model</vt:lpstr>
      <vt:lpstr>Results</vt:lpstr>
      <vt:lpstr>Results</vt:lpstr>
      <vt:lpstr>Comparison Table</vt:lpstr>
      <vt:lpstr>Conclusions &amp;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Jeremy Yun</dc:creator>
  <cp:lastModifiedBy>Jeremy Yun</cp:lastModifiedBy>
  <cp:revision>1</cp:revision>
  <dcterms:created xsi:type="dcterms:W3CDTF">2024-08-24T02:08:33Z</dcterms:created>
  <dcterms:modified xsi:type="dcterms:W3CDTF">2024-08-24T02:16:21Z</dcterms:modified>
</cp:coreProperties>
</file>