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22"/>
  </p:notesMasterIdLst>
  <p:sldIdLst>
    <p:sldId id="256" r:id="rId5"/>
    <p:sldId id="258" r:id="rId6"/>
    <p:sldId id="260" r:id="rId7"/>
    <p:sldId id="272" r:id="rId8"/>
    <p:sldId id="279" r:id="rId9"/>
    <p:sldId id="280" r:id="rId10"/>
    <p:sldId id="281" r:id="rId11"/>
    <p:sldId id="273" r:id="rId12"/>
    <p:sldId id="274" r:id="rId13"/>
    <p:sldId id="278" r:id="rId14"/>
    <p:sldId id="270" r:id="rId15"/>
    <p:sldId id="271" r:id="rId16"/>
    <p:sldId id="269" r:id="rId17"/>
    <p:sldId id="276" r:id="rId18"/>
    <p:sldId id="282" r:id="rId19"/>
    <p:sldId id="26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2A0E3-1834-F645-A758-4EC170A571C8}" v="33" dt="2021-04-26T12:14:57.824"/>
    <p1510:client id="{7249350E-1DF1-4067-8A3B-05DBB3263B79}" v="68" dt="2022-05-15T18:16:24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2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Bijlsma" userId="b5be6187-3430-4706-8e29-b3f2abcc4a17" providerId="ADAL" clId="{6362A0E3-1834-F645-A758-4EC170A571C8}"/>
    <pc:docChg chg="custSel addSld modSld">
      <pc:chgData name="Henk Bijlsma" userId="b5be6187-3430-4706-8e29-b3f2abcc4a17" providerId="ADAL" clId="{6362A0E3-1834-F645-A758-4EC170A571C8}" dt="2021-04-26T12:16:51.442" v="56" actId="207"/>
      <pc:docMkLst>
        <pc:docMk/>
      </pc:docMkLst>
      <pc:sldChg chg="modSp mod">
        <pc:chgData name="Henk Bijlsma" userId="b5be6187-3430-4706-8e29-b3f2abcc4a17" providerId="ADAL" clId="{6362A0E3-1834-F645-A758-4EC170A571C8}" dt="2021-04-26T11:02:42.146" v="0" actId="20577"/>
        <pc:sldMkLst>
          <pc:docMk/>
          <pc:sldMk cId="2967684654" sldId="272"/>
        </pc:sldMkLst>
        <pc:spChg chg="mod">
          <ac:chgData name="Henk Bijlsma" userId="b5be6187-3430-4706-8e29-b3f2abcc4a17" providerId="ADAL" clId="{6362A0E3-1834-F645-A758-4EC170A571C8}" dt="2021-04-26T11:02:42.146" v="0" actId="20577"/>
          <ac:spMkLst>
            <pc:docMk/>
            <pc:sldMk cId="2967684654" sldId="272"/>
            <ac:spMk id="3" creationId="{AAFB277F-17C8-6E49-8531-3608C3519191}"/>
          </ac:spMkLst>
        </pc:spChg>
      </pc:sldChg>
      <pc:sldChg chg="modSp mod">
        <pc:chgData name="Henk Bijlsma" userId="b5be6187-3430-4706-8e29-b3f2abcc4a17" providerId="ADAL" clId="{6362A0E3-1834-F645-A758-4EC170A571C8}" dt="2021-04-26T12:14:16.386" v="20" actId="27636"/>
        <pc:sldMkLst>
          <pc:docMk/>
          <pc:sldMk cId="3212440039" sldId="280"/>
        </pc:sldMkLst>
        <pc:spChg chg="mod">
          <ac:chgData name="Henk Bijlsma" userId="b5be6187-3430-4706-8e29-b3f2abcc4a17" providerId="ADAL" clId="{6362A0E3-1834-F645-A758-4EC170A571C8}" dt="2021-04-26T12:14:16.386" v="20" actId="27636"/>
          <ac:spMkLst>
            <pc:docMk/>
            <pc:sldMk cId="3212440039" sldId="280"/>
            <ac:spMk id="3" creationId="{98FD7D25-22E3-A542-ABAD-4579D2F304CC}"/>
          </ac:spMkLst>
        </pc:spChg>
      </pc:sldChg>
      <pc:sldChg chg="addSp delSp modSp add mod">
        <pc:chgData name="Henk Bijlsma" userId="b5be6187-3430-4706-8e29-b3f2abcc4a17" providerId="ADAL" clId="{6362A0E3-1834-F645-A758-4EC170A571C8}" dt="2021-04-26T12:16:51.442" v="56" actId="207"/>
        <pc:sldMkLst>
          <pc:docMk/>
          <pc:sldMk cId="175352830" sldId="282"/>
        </pc:sldMkLst>
        <pc:spChg chg="mod">
          <ac:chgData name="Henk Bijlsma" userId="b5be6187-3430-4706-8e29-b3f2abcc4a17" providerId="ADAL" clId="{6362A0E3-1834-F645-A758-4EC170A571C8}" dt="2021-04-26T12:14:23.810" v="29" actId="20577"/>
          <ac:spMkLst>
            <pc:docMk/>
            <pc:sldMk cId="175352830" sldId="282"/>
            <ac:spMk id="2" creationId="{6124AE9B-DFEF-104F-B493-843DBAF6C33D}"/>
          </ac:spMkLst>
        </pc:spChg>
        <pc:spChg chg="del mod">
          <ac:chgData name="Henk Bijlsma" userId="b5be6187-3430-4706-8e29-b3f2abcc4a17" providerId="ADAL" clId="{6362A0E3-1834-F645-A758-4EC170A571C8}" dt="2021-04-26T12:14:57.824" v="30"/>
          <ac:spMkLst>
            <pc:docMk/>
            <pc:sldMk cId="175352830" sldId="282"/>
            <ac:spMk id="3" creationId="{A65514DB-B033-0348-AA50-5C75E2EA731D}"/>
          </ac:spMkLst>
        </pc:spChg>
        <pc:graphicFrameChg chg="add mod modGraphic">
          <ac:chgData name="Henk Bijlsma" userId="b5be6187-3430-4706-8e29-b3f2abcc4a17" providerId="ADAL" clId="{6362A0E3-1834-F645-A758-4EC170A571C8}" dt="2021-04-26T12:16:51.442" v="56" actId="207"/>
          <ac:graphicFrameMkLst>
            <pc:docMk/>
            <pc:sldMk cId="175352830" sldId="282"/>
            <ac:graphicFrameMk id="4" creationId="{EA85D573-20AD-E74B-9CD6-86D1BFDEB446}"/>
          </ac:graphicFrameMkLst>
        </pc:graphicFrameChg>
        <pc:picChg chg="del">
          <ac:chgData name="Henk Bijlsma" userId="b5be6187-3430-4706-8e29-b3f2abcc4a17" providerId="ADAL" clId="{6362A0E3-1834-F645-A758-4EC170A571C8}" dt="2021-04-26T12:14:16.195" v="19" actId="478"/>
          <ac:picMkLst>
            <pc:docMk/>
            <pc:sldMk cId="175352830" sldId="282"/>
            <ac:picMk id="2050" creationId="{1F6C9DDB-B16D-3344-B9AD-837ECCA96503}"/>
          </ac:picMkLst>
        </pc:picChg>
      </pc:sldChg>
    </pc:docChg>
  </pc:docChgLst>
  <pc:docChgLst>
    <pc:chgData name="Collin Dijkxhoorn" userId="S::84222@glr.nl::8f4fccae-a040-48ff-86b0-b1519ece60b3" providerId="AD" clId="Web-{7249350E-1DF1-4067-8A3B-05DBB3263B79}"/>
    <pc:docChg chg="modSld">
      <pc:chgData name="Collin Dijkxhoorn" userId="S::84222@glr.nl::8f4fccae-a040-48ff-86b0-b1519ece60b3" providerId="AD" clId="Web-{7249350E-1DF1-4067-8A3B-05DBB3263B79}" dt="2022-05-15T18:16:24.700" v="4"/>
      <pc:docMkLst>
        <pc:docMk/>
      </pc:docMkLst>
      <pc:sldChg chg="modSp">
        <pc:chgData name="Collin Dijkxhoorn" userId="S::84222@glr.nl::8f4fccae-a040-48ff-86b0-b1519ece60b3" providerId="AD" clId="Web-{7249350E-1DF1-4067-8A3B-05DBB3263B79}" dt="2022-05-15T18:12:15.241" v="1"/>
        <pc:sldMkLst>
          <pc:docMk/>
          <pc:sldMk cId="469245898" sldId="270"/>
        </pc:sldMkLst>
        <pc:graphicFrameChg chg="modGraphic">
          <ac:chgData name="Collin Dijkxhoorn" userId="S::84222@glr.nl::8f4fccae-a040-48ff-86b0-b1519ece60b3" providerId="AD" clId="Web-{7249350E-1DF1-4067-8A3B-05DBB3263B79}" dt="2022-05-15T18:12:15.241" v="1"/>
          <ac:graphicFrameMkLst>
            <pc:docMk/>
            <pc:sldMk cId="469245898" sldId="270"/>
            <ac:graphicFrameMk id="7" creationId="{1B3D07C0-B3E1-E94D-A813-2805B40EA580}"/>
          </ac:graphicFrameMkLst>
        </pc:graphicFrameChg>
      </pc:sldChg>
      <pc:sldChg chg="modSp">
        <pc:chgData name="Collin Dijkxhoorn" userId="S::84222@glr.nl::8f4fccae-a040-48ff-86b0-b1519ece60b3" providerId="AD" clId="Web-{7249350E-1DF1-4067-8A3B-05DBB3263B79}" dt="2022-05-15T18:12:51.007" v="2"/>
        <pc:sldMkLst>
          <pc:docMk/>
          <pc:sldMk cId="2679839881" sldId="271"/>
        </pc:sldMkLst>
        <pc:graphicFrameChg chg="modGraphic">
          <ac:chgData name="Collin Dijkxhoorn" userId="S::84222@glr.nl::8f4fccae-a040-48ff-86b0-b1519ece60b3" providerId="AD" clId="Web-{7249350E-1DF1-4067-8A3B-05DBB3263B79}" dt="2022-05-15T18:12:51.007" v="2"/>
          <ac:graphicFrameMkLst>
            <pc:docMk/>
            <pc:sldMk cId="2679839881" sldId="271"/>
            <ac:graphicFrameMk id="5" creationId="{B9724DF5-4A89-A545-964C-7F3D280DCDC5}"/>
          </ac:graphicFrameMkLst>
        </pc:graphicFrameChg>
      </pc:sldChg>
      <pc:sldChg chg="modSp">
        <pc:chgData name="Collin Dijkxhoorn" userId="S::84222@glr.nl::8f4fccae-a040-48ff-86b0-b1519ece60b3" providerId="AD" clId="Web-{7249350E-1DF1-4067-8A3B-05DBB3263B79}" dt="2022-05-15T18:16:24.700" v="4"/>
        <pc:sldMkLst>
          <pc:docMk/>
          <pc:sldMk cId="3899440056" sldId="279"/>
        </pc:sldMkLst>
        <pc:graphicFrameChg chg="mod modGraphic">
          <ac:chgData name="Collin Dijkxhoorn" userId="S::84222@glr.nl::8f4fccae-a040-48ff-86b0-b1519ece60b3" providerId="AD" clId="Web-{7249350E-1DF1-4067-8A3B-05DBB3263B79}" dt="2022-05-15T18:16:24.700" v="4"/>
          <ac:graphicFrameMkLst>
            <pc:docMk/>
            <pc:sldMk cId="3899440056" sldId="279"/>
            <ac:graphicFrameMk id="4" creationId="{B04EACBC-8712-6B49-BEFF-0A9C07168287}"/>
          </ac:graphicFrameMkLst>
        </pc:graphicFrameChg>
      </pc:sldChg>
      <pc:sldChg chg="modSp">
        <pc:chgData name="Collin Dijkxhoorn" userId="S::84222@glr.nl::8f4fccae-a040-48ff-86b0-b1519ece60b3" providerId="AD" clId="Web-{7249350E-1DF1-4067-8A3B-05DBB3263B79}" dt="2022-05-15T18:13:47.978" v="3"/>
        <pc:sldMkLst>
          <pc:docMk/>
          <pc:sldMk cId="175352830" sldId="282"/>
        </pc:sldMkLst>
        <pc:graphicFrameChg chg="modGraphic">
          <ac:chgData name="Collin Dijkxhoorn" userId="S::84222@glr.nl::8f4fccae-a040-48ff-86b0-b1519ece60b3" providerId="AD" clId="Web-{7249350E-1DF1-4067-8A3B-05DBB3263B79}" dt="2022-05-15T18:13:47.978" v="3"/>
          <ac:graphicFrameMkLst>
            <pc:docMk/>
            <pc:sldMk cId="175352830" sldId="282"/>
            <ac:graphicFrameMk id="4" creationId="{EA85D573-20AD-E74B-9CD6-86D1BFDEB44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4926-B7EB-E649-BADE-A632445FFB9C}" type="datetimeFigureOut">
              <a:rPr lang="en-NL" smtClean="0"/>
              <a:t>05/15/2022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F7C8-137C-974D-8944-1F495005F55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59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DF7C8-137C-974D-8944-1F495005F55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79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DF7C8-137C-974D-8944-1F495005F552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6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2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83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2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634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5249-28D0-B84C-8486-2A3D1D2E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676" y="3428998"/>
            <a:ext cx="6894198" cy="2268559"/>
          </a:xfrm>
        </p:spPr>
        <p:txBody>
          <a:bodyPr/>
          <a:lstStyle/>
          <a:p>
            <a:r>
              <a:rPr lang="en-NL" dirty="0"/>
              <a:t>TERUGKOMDAG 5</a:t>
            </a:r>
            <a:br>
              <a:rPr lang="en-NL"/>
            </a:br>
            <a:r>
              <a:rPr lang="nl-NL" sz="4000" dirty="0"/>
              <a:t>20</a:t>
            </a:r>
            <a:r>
              <a:rPr lang="en-NL" sz="4000"/>
              <a:t> </a:t>
            </a:r>
            <a:r>
              <a:rPr lang="en-NL" sz="4000" dirty="0"/>
              <a:t>april 2022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507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668-5570-B342-A346-EF0BF9F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Basisideel, Kerntaak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EE62-5781-6949-B23B-E8ABB441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D0EB12-3FD8-4B47-AE7A-1FEF942D1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68402"/>
              </p:ext>
            </p:extLst>
          </p:nvPr>
        </p:nvGraphicFramePr>
        <p:xfrm>
          <a:off x="1451423" y="1522420"/>
          <a:ext cx="9289154" cy="5057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0240">
                  <a:extLst>
                    <a:ext uri="{9D8B030D-6E8A-4147-A177-3AD203B41FA5}">
                      <a16:colId xmlns:a16="http://schemas.microsoft.com/office/drawing/2014/main" val="1411037346"/>
                    </a:ext>
                  </a:extLst>
                </a:gridCol>
                <a:gridCol w="5662819">
                  <a:extLst>
                    <a:ext uri="{9D8B030D-6E8A-4147-A177-3AD203B41FA5}">
                      <a16:colId xmlns:a16="http://schemas.microsoft.com/office/drawing/2014/main" val="3851370258"/>
                    </a:ext>
                  </a:extLst>
                </a:gridCol>
                <a:gridCol w="435365">
                  <a:extLst>
                    <a:ext uri="{9D8B030D-6E8A-4147-A177-3AD203B41FA5}">
                      <a16:colId xmlns:a16="http://schemas.microsoft.com/office/drawing/2014/main" val="3712187601"/>
                    </a:ext>
                  </a:extLst>
                </a:gridCol>
                <a:gridCol w="435365">
                  <a:extLst>
                    <a:ext uri="{9D8B030D-6E8A-4147-A177-3AD203B41FA5}">
                      <a16:colId xmlns:a16="http://schemas.microsoft.com/office/drawing/2014/main" val="47626987"/>
                    </a:ext>
                  </a:extLst>
                </a:gridCol>
                <a:gridCol w="435365">
                  <a:extLst>
                    <a:ext uri="{9D8B030D-6E8A-4147-A177-3AD203B41FA5}">
                      <a16:colId xmlns:a16="http://schemas.microsoft.com/office/drawing/2014/main" val="3389005878"/>
                    </a:ext>
                  </a:extLst>
                </a:gridCol>
              </a:tblGrid>
              <a:tr h="310758">
                <a:tc gridSpan="5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Basisdeel, Kerntaak 1:  Levert een bijdrage aan het ontwikkelproject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08135"/>
                  </a:ext>
                </a:extLst>
              </a:tr>
              <a:tr h="25378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Werkproces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Indicatoren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300">
                          <a:effectLst/>
                        </a:rPr>
                        <a:t>V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300">
                          <a:effectLst/>
                        </a:rPr>
                        <a:t>O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3398291"/>
                  </a:ext>
                </a:extLst>
              </a:tr>
              <a:tr h="281944">
                <a:tc rowSpan="3">
                  <a:txBody>
                    <a:bodyPr/>
                    <a:lstStyle/>
                    <a:p>
                      <a:pPr marL="21590"/>
                      <a:r>
                        <a:rPr lang="nl-NL" sz="1300" dirty="0">
                          <a:effectLst/>
                        </a:rPr>
                        <a:t>B1-K1-W1</a:t>
                      </a:r>
                      <a:endParaRPr lang="en-NL" sz="1300" dirty="0">
                        <a:effectLst/>
                      </a:endParaRPr>
                    </a:p>
                    <a:p>
                      <a:pPr marL="21590"/>
                      <a:r>
                        <a:rPr lang="nl-NL" sz="1300" dirty="0">
                          <a:effectLst/>
                        </a:rPr>
                        <a:t>Stelt de opdracht vast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overlegt</a:t>
                      </a:r>
                      <a:r>
                        <a:rPr lang="nl-NL" sz="1100" dirty="0">
                          <a:effectLst/>
                        </a:rPr>
                        <a:t> met de opdrachtgever over de eisen en behoeften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2314082946"/>
                  </a:ext>
                </a:extLst>
              </a:tr>
              <a:tr h="28194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tabLst>
                          <a:tab pos="44450" algn="l"/>
                        </a:tabLst>
                      </a:pPr>
                      <a:r>
                        <a:rPr lang="nl-NL" sz="1100" dirty="0">
                          <a:effectLst/>
                        </a:rPr>
                        <a:t>Je schrijft een passende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analyse</a:t>
                      </a:r>
                      <a:r>
                        <a:rPr lang="nl-NL" sz="1100" dirty="0">
                          <a:effectLst/>
                        </a:rPr>
                        <a:t>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419381994"/>
                  </a:ext>
                </a:extLst>
              </a:tr>
              <a:tr h="28194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geeft duidelijk aan of de opdracht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realiseerbaar</a:t>
                      </a:r>
                      <a:r>
                        <a:rPr lang="nl-NL" sz="1100" dirty="0">
                          <a:effectLst/>
                        </a:rPr>
                        <a:t> is en waarom (niet)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1477114194"/>
                  </a:ext>
                </a:extLst>
              </a:tr>
              <a:tr h="281944">
                <a:tc rowSpan="3">
                  <a:txBody>
                    <a:bodyPr/>
                    <a:lstStyle/>
                    <a:p>
                      <a:pPr marL="21590"/>
                      <a:r>
                        <a:rPr lang="nl-NL" sz="1300">
                          <a:effectLst/>
                        </a:rPr>
                        <a:t>B1-K1-W2</a:t>
                      </a:r>
                      <a:endParaRPr lang="en-NL" sz="1300">
                        <a:effectLst/>
                      </a:endParaRPr>
                    </a:p>
                    <a:p>
                      <a:pPr marL="21590"/>
                      <a:r>
                        <a:rPr lang="nl-NL" sz="1300">
                          <a:effectLst/>
                        </a:rPr>
                        <a:t>Levert een bijdrage aan het projectplan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overlegt met de opdrachtgever en/of projectteam over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jouw taken</a:t>
                      </a:r>
                      <a:r>
                        <a:rPr lang="nl-NL" sz="1100" dirty="0">
                          <a:effectLst/>
                        </a:rPr>
                        <a:t>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302296165"/>
                  </a:ext>
                </a:extLst>
              </a:tr>
              <a:tr h="28194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maak een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gedetailleerde planning</a:t>
                      </a:r>
                      <a:r>
                        <a:rPr lang="nl-NL" sz="1100" dirty="0">
                          <a:effectLst/>
                        </a:rPr>
                        <a:t>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851840214"/>
                  </a:ext>
                </a:extLst>
              </a:tr>
              <a:tr h="59890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In de planning worden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alle taken </a:t>
                      </a:r>
                      <a:r>
                        <a:rPr lang="nl-NL" sz="1100" dirty="0">
                          <a:effectLst/>
                        </a:rPr>
                        <a:t>vastgelegd die tijdens het project worden uitgevoerd, waaronder de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overlegmomenten</a:t>
                      </a:r>
                      <a:r>
                        <a:rPr lang="nl-NL" sz="1100" dirty="0">
                          <a:effectLst/>
                        </a:rPr>
                        <a:t> met de opdrachtgever</a:t>
                      </a:r>
                      <a:endParaRPr lang="en-NL" sz="1300" dirty="0">
                        <a:effectLst/>
                      </a:endParaRPr>
                    </a:p>
                    <a:p>
                      <a:r>
                        <a:rPr lang="nl-NL" sz="1100" dirty="0">
                          <a:effectLst/>
                        </a:rPr>
                        <a:t>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1351608686"/>
                  </a:ext>
                </a:extLst>
              </a:tr>
              <a:tr h="440422">
                <a:tc rowSpan="3"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B1-K1-W3</a:t>
                      </a:r>
                      <a:endParaRPr lang="en-NL" sz="1300">
                        <a:effectLst/>
                      </a:endParaRPr>
                    </a:p>
                    <a:p>
                      <a:r>
                        <a:rPr lang="nl-NL" sz="1300">
                          <a:effectLst/>
                        </a:rPr>
                        <a:t>Levert een bijdrage aan het ontwerp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maakt een duidelijk en compleet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functioneel ontwerp </a:t>
                      </a:r>
                      <a:r>
                        <a:rPr lang="nl-NL" sz="1100" dirty="0">
                          <a:effectLst/>
                        </a:rPr>
                        <a:t>dat voldoet aan de eisen van de klant.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991934246"/>
                  </a:ext>
                </a:extLst>
              </a:tr>
              <a:tr h="440422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maakt een duidelijk en </a:t>
                      </a:r>
                      <a:r>
                        <a:rPr lang="nl-NL" sz="1100" b="0" dirty="0">
                          <a:solidFill>
                            <a:schemeClr val="bg1"/>
                          </a:solidFill>
                          <a:effectLst/>
                        </a:rPr>
                        <a:t>compleet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 technisch ontwerp </a:t>
                      </a:r>
                      <a:r>
                        <a:rPr lang="nl-NL" sz="1100" dirty="0">
                          <a:effectLst/>
                        </a:rPr>
                        <a:t>dat voldoet aan de eisen van de klant.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941476873"/>
                  </a:ext>
                </a:extLst>
              </a:tr>
              <a:tr h="440422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maakt een duidelijk en </a:t>
                      </a:r>
                      <a:r>
                        <a:rPr lang="nl-NL" sz="1100" b="0" dirty="0">
                          <a:solidFill>
                            <a:schemeClr val="bg1"/>
                          </a:solidFill>
                          <a:effectLst/>
                        </a:rPr>
                        <a:t>compleet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 grafisch ontwerp </a:t>
                      </a:r>
                      <a:r>
                        <a:rPr lang="nl-NL" sz="1100" dirty="0">
                          <a:effectLst/>
                        </a:rPr>
                        <a:t>dat voldoet aan de eisen van de klant.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2683042473"/>
                  </a:ext>
                </a:extLst>
              </a:tr>
              <a:tr h="440422">
                <a:tc rowSpan="3"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B1-K1-W4</a:t>
                      </a:r>
                      <a:endParaRPr lang="en-NL" sz="1300">
                        <a:effectLst/>
                      </a:endParaRPr>
                    </a:p>
                    <a:p>
                      <a:r>
                        <a:rPr lang="nl-NL" sz="1300">
                          <a:effectLst/>
                        </a:rPr>
                        <a:t>Bereidt de realisatie voor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beschrijft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welke programmatuur </a:t>
                      </a:r>
                      <a:r>
                        <a:rPr lang="nl-NL" sz="1100" dirty="0">
                          <a:effectLst/>
                        </a:rPr>
                        <a:t>je gaat gebruiken voor de ontwikkeling van de applicatie en waarom.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1798172518"/>
                  </a:ext>
                </a:extLst>
              </a:tr>
              <a:tr h="440422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installeert en configureert  </a:t>
                      </a:r>
                      <a:r>
                        <a:rPr lang="nl-NL" sz="1100" dirty="0">
                          <a:effectLst/>
                        </a:rPr>
                        <a:t>(specifieke) software en koppelt, indien nodig, (hardware)componenten; je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documenteert</a:t>
                      </a:r>
                      <a:r>
                        <a:rPr lang="nl-NL" sz="1100" dirty="0">
                          <a:effectLst/>
                        </a:rPr>
                        <a:t> de verrichte handelingen.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3779129184"/>
                  </a:ext>
                </a:extLst>
              </a:tr>
              <a:tr h="28194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Je legt de afspraken over </a:t>
                      </a:r>
                      <a:r>
                        <a:rPr lang="nl-NL" sz="1100" b="1" dirty="0">
                          <a:solidFill>
                            <a:srgbClr val="FF0000"/>
                          </a:solidFill>
                          <a:effectLst/>
                        </a:rPr>
                        <a:t>back-up en versiebeheer </a:t>
                      </a:r>
                      <a:r>
                        <a:rPr lang="nl-NL" sz="1100" dirty="0">
                          <a:effectLst/>
                        </a:rPr>
                        <a:t>vast.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113" marR="93113" marT="46557" marB="46557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 </a:t>
                      </a:r>
                      <a:endParaRPr lang="en-N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tc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 </a:t>
                      </a:r>
                      <a:endParaRPr lang="en-N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44" marR="99744" marT="0" marB="0"/>
                </a:tc>
                <a:extLst>
                  <a:ext uri="{0D108BD9-81ED-4DB2-BD59-A6C34878D82A}">
                    <a16:rowId xmlns:a16="http://schemas.microsoft.com/office/drawing/2014/main" val="151458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3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668-5570-B342-A346-EF0BF9F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Basisdeel, Kerntaak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3D07C0-B3E1-E94D-A813-2805B40EA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07025"/>
              </p:ext>
            </p:extLst>
          </p:nvPr>
        </p:nvGraphicFramePr>
        <p:xfrm>
          <a:off x="1389894" y="1977081"/>
          <a:ext cx="9446978" cy="4382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431">
                  <a:extLst>
                    <a:ext uri="{9D8B030D-6E8A-4147-A177-3AD203B41FA5}">
                      <a16:colId xmlns:a16="http://schemas.microsoft.com/office/drawing/2014/main" val="1245113438"/>
                    </a:ext>
                  </a:extLst>
                </a:gridCol>
                <a:gridCol w="5945264">
                  <a:extLst>
                    <a:ext uri="{9D8B030D-6E8A-4147-A177-3AD203B41FA5}">
                      <a16:colId xmlns:a16="http://schemas.microsoft.com/office/drawing/2014/main" val="1925457855"/>
                    </a:ext>
                  </a:extLst>
                </a:gridCol>
                <a:gridCol w="442761">
                  <a:extLst>
                    <a:ext uri="{9D8B030D-6E8A-4147-A177-3AD203B41FA5}">
                      <a16:colId xmlns:a16="http://schemas.microsoft.com/office/drawing/2014/main" val="507490813"/>
                    </a:ext>
                  </a:extLst>
                </a:gridCol>
                <a:gridCol w="442761">
                  <a:extLst>
                    <a:ext uri="{9D8B030D-6E8A-4147-A177-3AD203B41FA5}">
                      <a16:colId xmlns:a16="http://schemas.microsoft.com/office/drawing/2014/main" val="4122930819"/>
                    </a:ext>
                  </a:extLst>
                </a:gridCol>
                <a:gridCol w="442761">
                  <a:extLst>
                    <a:ext uri="{9D8B030D-6E8A-4147-A177-3AD203B41FA5}">
                      <a16:colId xmlns:a16="http://schemas.microsoft.com/office/drawing/2014/main" val="1885724179"/>
                    </a:ext>
                  </a:extLst>
                </a:gridCol>
              </a:tblGrid>
              <a:tr h="379188">
                <a:tc gridSpan="5"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Basisdeel, Kerntaak 2:  Realiseert en test (onderdelen van) een product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79405"/>
                  </a:ext>
                </a:extLst>
              </a:tr>
              <a:tr h="308133"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Werkproces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Indicatoren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500" dirty="0">
                          <a:effectLst/>
                        </a:rPr>
                        <a:t>V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500" dirty="0">
                          <a:effectLst/>
                        </a:rPr>
                        <a:t>O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5709556"/>
                  </a:ext>
                </a:extLst>
              </a:tr>
              <a:tr h="537924">
                <a:tc rowSpan="4">
                  <a:txBody>
                    <a:bodyPr/>
                    <a:lstStyle/>
                    <a:p>
                      <a:pPr marL="21590"/>
                      <a:r>
                        <a:rPr lang="nl-NL" sz="1500" dirty="0">
                          <a:effectLst/>
                        </a:rPr>
                        <a:t>B1-K2-W1</a:t>
                      </a:r>
                      <a:endParaRPr lang="en-NL" sz="1500" dirty="0">
                        <a:effectLst/>
                      </a:endParaRPr>
                    </a:p>
                    <a:p>
                      <a:pPr marL="21590"/>
                      <a:r>
                        <a:rPr lang="nl-NL" sz="1500" dirty="0">
                          <a:effectLst/>
                        </a:rPr>
                        <a:t>Realiseert (onderdelen van) een product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realiseert volgens de eisen in het projectplan (het onderdeel van)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de applicatie </a:t>
                      </a:r>
                      <a:r>
                        <a:rPr lang="nl-NL" sz="1300" dirty="0">
                          <a:effectLst/>
                        </a:rPr>
                        <a:t>binnen de gestelde tijd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591196820"/>
                  </a:ext>
                </a:extLst>
              </a:tr>
              <a:tr h="53792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tabLst>
                          <a:tab pos="44450" algn="l"/>
                        </a:tabLst>
                      </a:pPr>
                      <a:r>
                        <a:rPr lang="nl-NL" sz="1300" dirty="0">
                          <a:effectLst/>
                        </a:rPr>
                        <a:t>Je gebruikt op de juiste manier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script- en programmeertalen </a:t>
                      </a:r>
                      <a:r>
                        <a:rPr lang="nl-NL" sz="1300" dirty="0">
                          <a:effectLst/>
                        </a:rPr>
                        <a:t>en past, indien mogelijk, voor jou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nieuwe technieken </a:t>
                      </a:r>
                      <a:r>
                        <a:rPr lang="nl-NL" sz="1300" dirty="0">
                          <a:effectLst/>
                        </a:rPr>
                        <a:t>toe.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2368289646"/>
                  </a:ext>
                </a:extLst>
              </a:tr>
              <a:tr h="343913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Jouw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code</a:t>
                      </a:r>
                      <a:r>
                        <a:rPr lang="nl-NL" sz="1300" dirty="0">
                          <a:effectLst/>
                        </a:rPr>
                        <a:t> is overzichtelijk en waar nodig voorzien van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commentaar</a:t>
                      </a:r>
                      <a:r>
                        <a:rPr lang="nl-NL" sz="1300" dirty="0">
                          <a:effectLst/>
                        </a:rPr>
                        <a:t>.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3865616184"/>
                  </a:ext>
                </a:extLst>
              </a:tr>
              <a:tr h="59961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gebruikt technieken  waarbij op de juiste manier een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database</a:t>
                      </a:r>
                      <a:r>
                        <a:rPr lang="nl-NL" sz="1300" dirty="0">
                          <a:effectLst/>
                        </a:rPr>
                        <a:t> wordt benaderd om gegevens toe te voegen, uit te lezen, aan te passen en te verwijderen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3819648763"/>
                  </a:ext>
                </a:extLst>
              </a:tr>
              <a:tr h="537924">
                <a:tc rowSpan="3">
                  <a:txBody>
                    <a:bodyPr/>
                    <a:lstStyle/>
                    <a:p>
                      <a:pPr marL="21590"/>
                      <a:r>
                        <a:rPr lang="nl-NL" sz="1500" dirty="0">
                          <a:effectLst/>
                        </a:rPr>
                        <a:t>B1-K2-W2</a:t>
                      </a:r>
                      <a:endParaRPr lang="en-NL" sz="1500" dirty="0">
                        <a:effectLst/>
                      </a:endParaRPr>
                    </a:p>
                    <a:p>
                      <a:pPr marL="21590"/>
                      <a:r>
                        <a:rPr lang="nl-NL" sz="1500" dirty="0">
                          <a:effectLst/>
                        </a:rPr>
                        <a:t>Test het ontwikkelde product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test</a:t>
                      </a:r>
                      <a:r>
                        <a:rPr lang="nl-NL" sz="1300" dirty="0">
                          <a:effectLst/>
                        </a:rPr>
                        <a:t> tijdens de realisatie regelmatig de werking en functionaliteit van het product en legt dit vast in het testverslag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3997400288"/>
                  </a:ext>
                </a:extLst>
              </a:tr>
              <a:tr h="53792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kiest en maakt gebruik van de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juiste materialen en middelen </a:t>
                      </a:r>
                      <a:r>
                        <a:rPr lang="nl-NL" sz="1300" dirty="0">
                          <a:effectLst/>
                        </a:rPr>
                        <a:t>(controlesoftware) om te testen  en legt dit vast in het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testverslag</a:t>
                      </a:r>
                      <a:endParaRPr lang="en-NL" sz="15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1099795758"/>
                  </a:ext>
                </a:extLst>
              </a:tr>
              <a:tr h="59961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beoordeelt of er naar aanleiding van de testresultaten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mogelijke aanpassingen </a:t>
                      </a:r>
                      <a:r>
                        <a:rPr lang="nl-NL" sz="1300" dirty="0">
                          <a:effectLst/>
                        </a:rPr>
                        <a:t>of veranderingen doorgevoerd moeten worden  en legt dit vast in het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testverslag</a:t>
                      </a:r>
                      <a:endParaRPr lang="en-NL" sz="15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824" marR="105824" marT="52912" marB="52912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en-NL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427" marR="112427" marT="0" marB="0"/>
                </a:tc>
                <a:extLst>
                  <a:ext uri="{0D108BD9-81ED-4DB2-BD59-A6C34878D82A}">
                    <a16:rowId xmlns:a16="http://schemas.microsoft.com/office/drawing/2014/main" val="2302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4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668-5570-B342-A346-EF0BF9F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Profieldeel, Kerntaak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724DF5-4A89-A545-964C-7F3D280DC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90475"/>
              </p:ext>
            </p:extLst>
          </p:nvPr>
        </p:nvGraphicFramePr>
        <p:xfrm>
          <a:off x="1770211" y="1885285"/>
          <a:ext cx="9095566" cy="4259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0636">
                  <a:extLst>
                    <a:ext uri="{9D8B030D-6E8A-4147-A177-3AD203B41FA5}">
                      <a16:colId xmlns:a16="http://schemas.microsoft.com/office/drawing/2014/main" val="3959885252"/>
                    </a:ext>
                  </a:extLst>
                </a:gridCol>
                <a:gridCol w="5496057">
                  <a:extLst>
                    <a:ext uri="{9D8B030D-6E8A-4147-A177-3AD203B41FA5}">
                      <a16:colId xmlns:a16="http://schemas.microsoft.com/office/drawing/2014/main" val="2447341601"/>
                    </a:ext>
                  </a:extLst>
                </a:gridCol>
                <a:gridCol w="426291">
                  <a:extLst>
                    <a:ext uri="{9D8B030D-6E8A-4147-A177-3AD203B41FA5}">
                      <a16:colId xmlns:a16="http://schemas.microsoft.com/office/drawing/2014/main" val="926195959"/>
                    </a:ext>
                  </a:extLst>
                </a:gridCol>
                <a:gridCol w="426291">
                  <a:extLst>
                    <a:ext uri="{9D8B030D-6E8A-4147-A177-3AD203B41FA5}">
                      <a16:colId xmlns:a16="http://schemas.microsoft.com/office/drawing/2014/main" val="2295632563"/>
                    </a:ext>
                  </a:extLst>
                </a:gridCol>
                <a:gridCol w="426291">
                  <a:extLst>
                    <a:ext uri="{9D8B030D-6E8A-4147-A177-3AD203B41FA5}">
                      <a16:colId xmlns:a16="http://schemas.microsoft.com/office/drawing/2014/main" val="3192114646"/>
                    </a:ext>
                  </a:extLst>
                </a:gridCol>
              </a:tblGrid>
              <a:tr h="357791">
                <a:tc gridSpan="5"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</a:rPr>
                        <a:t>Profieldeel, Kerntaak 1: Onderhoudt en beheert de applicatie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284"/>
                  </a:ext>
                </a:extLst>
              </a:tr>
              <a:tr h="296671"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</a:rPr>
                        <a:t>Werkproces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</a:rPr>
                        <a:t>Criteria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effectLst/>
                        </a:rPr>
                        <a:t>V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effectLst/>
                        </a:rPr>
                        <a:t>O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546771"/>
                  </a:ext>
                </a:extLst>
              </a:tr>
              <a:tr h="731353">
                <a:tc rowSpan="3">
                  <a:txBody>
                    <a:bodyPr/>
                    <a:lstStyle/>
                    <a:p>
                      <a:pPr marL="21590"/>
                      <a:r>
                        <a:rPr lang="nl-NL" sz="1400" dirty="0">
                          <a:effectLst/>
                        </a:rPr>
                        <a:t>P1-K1-W1</a:t>
                      </a:r>
                      <a:endParaRPr lang="en-NL" sz="1400" dirty="0">
                        <a:effectLst/>
                      </a:endParaRPr>
                    </a:p>
                    <a:p>
                      <a:pPr marL="21590"/>
                      <a:r>
                        <a:rPr lang="nl-NL" sz="1400" dirty="0">
                          <a:effectLst/>
                        </a:rPr>
                        <a:t>Onderhoudt een applicatie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onderzoekt of een product onderhoud of aanpassingen nodig heeft en hoe deze geïmplementeerd kunnen worden in het bestaande product  en legt dit vast in een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onderhoudsplan</a:t>
                      </a:r>
                      <a:r>
                        <a:rPr lang="nl-NL" sz="1300" dirty="0">
                          <a:effectLst/>
                        </a:rPr>
                        <a:t>.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3711107810"/>
                  </a:ext>
                </a:extLst>
              </a:tr>
              <a:tr h="53567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voert en onderhoud /  de aanpassingen uit </a:t>
                      </a:r>
                      <a:r>
                        <a:rPr lang="nl-NL" sz="1300" dirty="0">
                          <a:effectLst/>
                        </a:rPr>
                        <a:t>naar de wensen van de opdrachtgever en legt dit vast in een verslag.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2191349408"/>
                  </a:ext>
                </a:extLst>
              </a:tr>
              <a:tr h="53567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zorgt er voor dat het onderhoud / de aanpassingen de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werking</a:t>
                      </a:r>
                      <a:r>
                        <a:rPr lang="nl-NL" sz="1300" dirty="0">
                          <a:effectLst/>
                        </a:rPr>
                        <a:t> van de bestaande applicatie niet in gevaar brengt.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2034683251"/>
                  </a:ext>
                </a:extLst>
              </a:tr>
              <a:tr h="731353">
                <a:tc rowSpan="3"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</a:rPr>
                        <a:t>P1-K1-W2</a:t>
                      </a:r>
                      <a:endParaRPr lang="en-NL" sz="1400" dirty="0">
                        <a:effectLst/>
                      </a:endParaRPr>
                    </a:p>
                    <a:p>
                      <a:r>
                        <a:rPr lang="nl-NL" sz="1400" dirty="0">
                          <a:effectLst/>
                        </a:rPr>
                        <a:t>Beheert gegevens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verzamelt en documenteert de specificaties </a:t>
                      </a:r>
                      <a:r>
                        <a:rPr lang="nl-NL" sz="1300" dirty="0">
                          <a:effectLst/>
                        </a:rPr>
                        <a:t>zoals inloggegevens, databasegegevens, aanpassingen, eisen en wijzigingen van de applicatie die je onderhoudt.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2863517664"/>
                  </a:ext>
                </a:extLst>
              </a:tr>
              <a:tr h="53567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legt vast wat de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eisen zijn van content </a:t>
                      </a:r>
                      <a:r>
                        <a:rPr lang="nl-NL" sz="1300" dirty="0">
                          <a:effectLst/>
                        </a:rPr>
                        <a:t>die later kan worden toegevoegd aan de applicatie (zoals afbeeldingen, code, mappen, …)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711538001"/>
                  </a:ext>
                </a:extLst>
              </a:tr>
              <a:tr h="53567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Je </a:t>
                      </a:r>
                      <a:r>
                        <a:rPr lang="nl-NL" sz="1300" b="1" dirty="0">
                          <a:solidFill>
                            <a:srgbClr val="FF0000"/>
                          </a:solidFill>
                          <a:effectLst/>
                        </a:rPr>
                        <a:t>toetst</a:t>
                      </a:r>
                      <a:r>
                        <a:rPr lang="nl-NL" sz="1300" dirty="0">
                          <a:effectLst/>
                        </a:rPr>
                        <a:t> of de aangeleverde content voldoet aan de eisen zoals deze zijn beschreven in de opdracht.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418" marR="101418" marT="50709" marB="50709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effectLst/>
                        </a:rPr>
                        <a:t> </a:t>
                      </a:r>
                      <a:endParaRPr lang="en-NL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245" marR="108245" marT="0" marB="0"/>
                </a:tc>
                <a:extLst>
                  <a:ext uri="{0D108BD9-81ED-4DB2-BD59-A6C34878D82A}">
                    <a16:rowId xmlns:a16="http://schemas.microsoft.com/office/drawing/2014/main" val="310348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3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C060D-CD90-FB4E-AA42-FDE7B552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NL" dirty="0"/>
              <a:t>De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47D1-C723-D149-84A3-1804FCD1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NL" sz="1800" dirty="0"/>
              <a:t>Zie Teams:</a:t>
            </a:r>
          </a:p>
          <a:p>
            <a:pPr lvl="1"/>
            <a:r>
              <a:rPr lang="en-NL" dirty="0"/>
              <a:t>Studentenhandleiding</a:t>
            </a:r>
          </a:p>
          <a:p>
            <a:pPr lvl="1"/>
            <a:r>
              <a:rPr lang="en-NL" dirty="0"/>
              <a:t>Opdrachtbeschrijving</a:t>
            </a:r>
          </a:p>
          <a:p>
            <a:pPr lvl="1"/>
            <a:r>
              <a:rPr lang="en-NL" dirty="0"/>
              <a:t>Examenopdracht</a:t>
            </a:r>
          </a:p>
          <a:p>
            <a:pPr lvl="1"/>
            <a:r>
              <a:rPr lang="en-NL" dirty="0"/>
              <a:t>Invuldocumenten</a:t>
            </a:r>
            <a:br>
              <a:rPr lang="en-NL" dirty="0"/>
            </a:br>
            <a:endParaRPr lang="en-NL" dirty="0"/>
          </a:p>
          <a:p>
            <a:r>
              <a:rPr lang="en-NL" dirty="0"/>
              <a:t>In de mappen van de terugkomdagen</a:t>
            </a:r>
          </a:p>
          <a:p>
            <a:pPr lvl="1"/>
            <a:endParaRPr lang="en-NL" dirty="0"/>
          </a:p>
        </p:txBody>
      </p:sp>
      <p:pic>
        <p:nvPicPr>
          <p:cNvPr id="30" name="Graphic 6" descr="User">
            <a:extLst>
              <a:ext uri="{FF2B5EF4-FFF2-40B4-BE49-F238E27FC236}">
                <a16:creationId xmlns:a16="http://schemas.microsoft.com/office/drawing/2014/main" id="{CAB8D67D-29DC-4B6A-9D99-2E0E0AF59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768" y="1432023"/>
            <a:ext cx="3994617" cy="399461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1" name="Rectangle 21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AE9B-DFEF-104F-B493-843DBAF6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14DB-B033-0348-AA50-5C75E2EA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Testen</a:t>
            </a:r>
          </a:p>
          <a:p>
            <a:pPr lvl="1"/>
            <a:r>
              <a:rPr lang="en-NL" dirty="0"/>
              <a:t>(Zie extra reader op Teams)</a:t>
            </a:r>
          </a:p>
          <a:p>
            <a:r>
              <a:rPr lang="en-NL" dirty="0"/>
              <a:t>Opleveren</a:t>
            </a:r>
          </a:p>
          <a:p>
            <a:r>
              <a:rPr lang="en-NL" dirty="0"/>
              <a:t>Evalueren</a:t>
            </a:r>
          </a:p>
          <a:p>
            <a:pPr marL="0" indent="0">
              <a:buNone/>
            </a:pPr>
            <a:r>
              <a:rPr lang="en-NL" dirty="0">
                <a:sym typeface="Wingdings" pitchFamily="2" charset="2"/>
              </a:rPr>
              <a:t> Verslagleggen</a:t>
            </a:r>
            <a:endParaRPr lang="en-NL" dirty="0"/>
          </a:p>
          <a:p>
            <a:pPr lvl="1"/>
            <a:endParaRPr lang="en-NL" dirty="0"/>
          </a:p>
        </p:txBody>
      </p:sp>
      <p:pic>
        <p:nvPicPr>
          <p:cNvPr id="2050" name="Picture 2" descr="Examen oefenen » Meneer Wietsma">
            <a:extLst>
              <a:ext uri="{FF2B5EF4-FFF2-40B4-BE49-F238E27FC236}">
                <a16:creationId xmlns:a16="http://schemas.microsoft.com/office/drawing/2014/main" id="{1F6C9DDB-B16D-3344-B9AD-837ECCA9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39" y="24693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9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AE9B-DFEF-104F-B493-843DBAF6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KERNTAAK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85D573-20AD-E74B-9CD6-86D1BFDEB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67353"/>
              </p:ext>
            </p:extLst>
          </p:nvPr>
        </p:nvGraphicFramePr>
        <p:xfrm>
          <a:off x="1808479" y="1778000"/>
          <a:ext cx="8761659" cy="4271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727">
                  <a:extLst>
                    <a:ext uri="{9D8B030D-6E8A-4147-A177-3AD203B41FA5}">
                      <a16:colId xmlns:a16="http://schemas.microsoft.com/office/drawing/2014/main" val="495975048"/>
                    </a:ext>
                  </a:extLst>
                </a:gridCol>
                <a:gridCol w="5313006">
                  <a:extLst>
                    <a:ext uri="{9D8B030D-6E8A-4147-A177-3AD203B41FA5}">
                      <a16:colId xmlns:a16="http://schemas.microsoft.com/office/drawing/2014/main" val="464258449"/>
                    </a:ext>
                  </a:extLst>
                </a:gridCol>
                <a:gridCol w="410642">
                  <a:extLst>
                    <a:ext uri="{9D8B030D-6E8A-4147-A177-3AD203B41FA5}">
                      <a16:colId xmlns:a16="http://schemas.microsoft.com/office/drawing/2014/main" val="2180522019"/>
                    </a:ext>
                  </a:extLst>
                </a:gridCol>
                <a:gridCol w="410642">
                  <a:extLst>
                    <a:ext uri="{9D8B030D-6E8A-4147-A177-3AD203B41FA5}">
                      <a16:colId xmlns:a16="http://schemas.microsoft.com/office/drawing/2014/main" val="109296324"/>
                    </a:ext>
                  </a:extLst>
                </a:gridCol>
                <a:gridCol w="410642">
                  <a:extLst>
                    <a:ext uri="{9D8B030D-6E8A-4147-A177-3AD203B41FA5}">
                      <a16:colId xmlns:a16="http://schemas.microsoft.com/office/drawing/2014/main" val="2382018338"/>
                    </a:ext>
                  </a:extLst>
                </a:gridCol>
              </a:tblGrid>
              <a:tr h="337379">
                <a:tc gridSpan="5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Basisdeel, Kerntaak 3:  levert een product op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81721"/>
                  </a:ext>
                </a:extLst>
              </a:tr>
              <a:tr h="337379">
                <a:tc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Werkproces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Criteria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effectLst/>
                        </a:rPr>
                        <a:t>V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effectLst/>
                        </a:rPr>
                        <a:t>O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0146096"/>
                  </a:ext>
                </a:extLst>
              </a:tr>
              <a:tr h="437681">
                <a:tc rowSpan="3">
                  <a:txBody>
                    <a:bodyPr/>
                    <a:lstStyle/>
                    <a:p>
                      <a:pPr marL="21590"/>
                      <a:r>
                        <a:rPr lang="nl-NL" sz="1200" dirty="0">
                          <a:effectLst/>
                        </a:rPr>
                        <a:t>B1-K3-W1</a:t>
                      </a:r>
                      <a:endParaRPr lang="en-NL" sz="1200" dirty="0">
                        <a:effectLst/>
                      </a:endParaRPr>
                    </a:p>
                    <a:p>
                      <a:pPr marL="21590"/>
                      <a:r>
                        <a:rPr lang="nl-NL" sz="1200" dirty="0">
                          <a:effectLst/>
                        </a:rPr>
                        <a:t>Optimaliseert het product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maakt een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formulier</a:t>
                      </a:r>
                      <a:r>
                        <a:rPr lang="nl-NL" sz="1200" dirty="0">
                          <a:effectLst/>
                        </a:rPr>
                        <a:t> waarmee een acceptatietest kan worden uitgevoerd op het eindproduct. Hierbij staan de wensen van de klant centraal.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705217"/>
                  </a:ext>
                </a:extLst>
              </a:tr>
              <a:tr h="43768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controleert</a:t>
                      </a:r>
                      <a:r>
                        <a:rPr lang="nl-NL" sz="1200" dirty="0">
                          <a:effectLst/>
                        </a:rPr>
                        <a:t> of het product optimaal werkt op de daarvoor bestemde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media</a:t>
                      </a:r>
                      <a:r>
                        <a:rPr lang="nl-NL" sz="1200" dirty="0">
                          <a:effectLst/>
                        </a:rPr>
                        <a:t>. Daarbij wordt gebruik gemaakt van de acceptatietest.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589233"/>
                  </a:ext>
                </a:extLst>
              </a:tr>
              <a:tr h="43768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</a:t>
                      </a:r>
                      <a:r>
                        <a:rPr lang="nl-NL" sz="1200" b="0" dirty="0">
                          <a:solidFill>
                            <a:schemeClr val="bg1"/>
                          </a:solidFill>
                          <a:effectLst/>
                        </a:rPr>
                        <a:t>documenteert</a:t>
                      </a:r>
                      <a:r>
                        <a:rPr lang="nl-NL" sz="1200" dirty="0">
                          <a:effectLst/>
                        </a:rPr>
                        <a:t> de eventuele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aanpassingen</a:t>
                      </a:r>
                      <a:r>
                        <a:rPr lang="nl-NL" sz="1200" dirty="0">
                          <a:effectLst/>
                        </a:rPr>
                        <a:t> n.a.v. de acceptatietest nauwkeurig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262300"/>
                  </a:ext>
                </a:extLst>
              </a:tr>
              <a:tr h="437681">
                <a:tc rowSpan="3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B1-K3-W2</a:t>
                      </a:r>
                      <a:endParaRPr lang="en-NL" sz="1200" dirty="0">
                        <a:effectLst/>
                      </a:endParaRPr>
                    </a:p>
                    <a:p>
                      <a:r>
                        <a:rPr lang="nl-NL" sz="1200" dirty="0">
                          <a:effectLst/>
                        </a:rPr>
                        <a:t>Levert het product op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presenteert</a:t>
                      </a:r>
                      <a:r>
                        <a:rPr lang="nl-NL" sz="1200" dirty="0">
                          <a:effectLst/>
                        </a:rPr>
                        <a:t> de werking en functionaliteiten van het product aan de opdrachtgever/projectleider en laat zien dat het product voldoet aan de opdracht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59448"/>
                  </a:ext>
                </a:extLst>
              </a:tr>
              <a:tr h="32370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kan op een overtuigende manier het product presenteren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309552"/>
                  </a:ext>
                </a:extLst>
              </a:tr>
              <a:tr h="43768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legt de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reactie en opmerkingen </a:t>
                      </a:r>
                      <a:r>
                        <a:rPr lang="nl-NL" sz="1200" dirty="0">
                          <a:effectLst/>
                        </a:rPr>
                        <a:t>van de klant vast in het evaluatieverslag en geeft aan of er nog acties ondernomen moeten worden t.b.v. het product.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828435"/>
                  </a:ext>
                </a:extLst>
              </a:tr>
              <a:tr h="437681">
                <a:tc rowSpan="3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B1-K3-W3</a:t>
                      </a:r>
                      <a:endParaRPr lang="en-NL" sz="1200" dirty="0">
                        <a:effectLst/>
                      </a:endParaRPr>
                    </a:p>
                    <a:p>
                      <a:r>
                        <a:rPr lang="nl-NL" sz="1200" dirty="0">
                          <a:effectLst/>
                        </a:rPr>
                        <a:t>Evalueert het opgeleverde product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evalueert</a:t>
                      </a:r>
                      <a:r>
                        <a:rPr lang="nl-NL" sz="1200" dirty="0">
                          <a:effectLst/>
                        </a:rPr>
                        <a:t> het product met de opdrachtgever (en het projectteam) en legt dit vast in het evaluatieverslag.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159580"/>
                  </a:ext>
                </a:extLst>
              </a:tr>
              <a:tr h="32370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beschrijft de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verbeterpunten</a:t>
                      </a:r>
                      <a:r>
                        <a:rPr lang="nl-NL" sz="1200" dirty="0">
                          <a:effectLst/>
                        </a:rPr>
                        <a:t> voor het product.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95597"/>
                  </a:ext>
                </a:extLst>
              </a:tr>
              <a:tr h="32370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Je evalueert het verloop van het </a:t>
                      </a:r>
                      <a:r>
                        <a:rPr lang="nl-NL" sz="1200" b="1" dirty="0">
                          <a:solidFill>
                            <a:srgbClr val="FF0000"/>
                          </a:solidFill>
                          <a:effectLst/>
                        </a:rPr>
                        <a:t>productieproces</a:t>
                      </a:r>
                      <a:r>
                        <a:rPr lang="nl-NL" sz="1200" dirty="0">
                          <a:effectLst/>
                        </a:rPr>
                        <a:t>.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effectLst/>
                        </a:rPr>
                        <a:t> </a:t>
                      </a:r>
                      <a:endParaRPr lang="en-NL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83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668-5570-B342-A346-EF0BF9F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6BD3-2927-BB4B-8E80-61F47335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452" y="1885285"/>
            <a:ext cx="7585412" cy="4008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b="1" dirty="0"/>
              <a:t>BEOORDELING</a:t>
            </a:r>
          </a:p>
          <a:p>
            <a:pPr marL="0" indent="0">
              <a:buNone/>
            </a:pPr>
            <a:endParaRPr lang="en-NL" b="1" dirty="0"/>
          </a:p>
          <a:p>
            <a:r>
              <a:rPr lang="en-NL" dirty="0"/>
              <a:t>Inleveren via examenwebsite</a:t>
            </a:r>
            <a:br>
              <a:rPr lang="en-NL" dirty="0"/>
            </a:br>
            <a:endParaRPr lang="en-NL" dirty="0"/>
          </a:p>
          <a:p>
            <a:r>
              <a:rPr lang="en-NL" dirty="0"/>
              <a:t>Werkprocessen</a:t>
            </a:r>
          </a:p>
          <a:p>
            <a:pPr lvl="1"/>
            <a:r>
              <a:rPr lang="en-NL" dirty="0"/>
              <a:t>Indicatoren</a:t>
            </a:r>
            <a:br>
              <a:rPr lang="en-NL" dirty="0"/>
            </a:br>
            <a:endParaRPr lang="en-NL" dirty="0"/>
          </a:p>
          <a:p>
            <a:r>
              <a:rPr lang="nl-NL" dirty="0"/>
              <a:t>Wanneer voldoende??</a:t>
            </a:r>
          </a:p>
          <a:p>
            <a:pPr lvl="1"/>
            <a:r>
              <a:rPr lang="nl-NL" dirty="0"/>
              <a:t>Normering (zie studentenhandleiding)</a:t>
            </a: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2" descr="Technische beoordeling 1x item Document Check - Royal Netherlands Aerospace  Centre">
            <a:extLst>
              <a:ext uri="{FF2B5EF4-FFF2-40B4-BE49-F238E27FC236}">
                <a16:creationId xmlns:a16="http://schemas.microsoft.com/office/drawing/2014/main" id="{1081D0B3-0547-B241-9843-63A91922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39" y="21319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971-F09D-9341-BFBE-4258F0DD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 het 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F903-876A-F84B-B19E-F6C65450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504" y="1719470"/>
            <a:ext cx="7876635" cy="4330474"/>
          </a:xfrm>
        </p:spPr>
        <p:txBody>
          <a:bodyPr/>
          <a:lstStyle/>
          <a:p>
            <a:r>
              <a:rPr lang="en-NL" dirty="0"/>
              <a:t>Maken + Testen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r>
              <a:rPr lang="en-NL" dirty="0"/>
              <a:t>Stagedocumenten in orde maken</a:t>
            </a:r>
          </a:p>
        </p:txBody>
      </p:sp>
      <p:pic>
        <p:nvPicPr>
          <p:cNvPr id="1030" name="Picture 6" descr="Computer Pictogram Vector Teken En Symbool Geïsoleerd Op Een Witte  Achtergrond Computer Logo Concept Stockvectorkunst en meer beelden van  Apparatuur - iStock">
            <a:extLst>
              <a:ext uri="{FF2B5EF4-FFF2-40B4-BE49-F238E27FC236}">
                <a16:creationId xmlns:a16="http://schemas.microsoft.com/office/drawing/2014/main" id="{202D683E-DF65-1748-80E6-4F176C68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70" y="2399540"/>
            <a:ext cx="1178889" cy="11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e versies van een Word-document vergelijken | SeniorWeb">
            <a:extLst>
              <a:ext uri="{FF2B5EF4-FFF2-40B4-BE49-F238E27FC236}">
                <a16:creationId xmlns:a16="http://schemas.microsoft.com/office/drawing/2014/main" id="{E99C9E9D-87F5-8F43-889D-62F253F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09" y="3973377"/>
            <a:ext cx="1218483" cy="12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3D1-927D-9342-B3BA-F1A292BB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Programma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5195-FAC1-1240-A4F7-296B9B21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202076"/>
            <a:ext cx="6299514" cy="5393933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nl-NL" sz="4900" b="1" dirty="0"/>
              <a:t>Stage 2</a:t>
            </a:r>
            <a:endParaRPr lang="en-US" sz="4900" b="1" dirty="0"/>
          </a:p>
          <a:p>
            <a:pPr lvl="1"/>
            <a:r>
              <a:rPr lang="nl-NL" sz="4900" dirty="0"/>
              <a:t>Documenten</a:t>
            </a:r>
            <a:endParaRPr lang="en-US" sz="4900" dirty="0"/>
          </a:p>
          <a:p>
            <a:pPr lvl="1"/>
            <a:r>
              <a:rPr lang="nl-NL" sz="4900" dirty="0"/>
              <a:t>Afronding</a:t>
            </a:r>
            <a:endParaRPr lang="en-US" sz="4900" dirty="0"/>
          </a:p>
          <a:p>
            <a:pPr lvl="0"/>
            <a:r>
              <a:rPr lang="en-US" sz="4900" b="1" dirty="0"/>
              <a:t>Planning</a:t>
            </a:r>
            <a:r>
              <a:rPr lang="en-US" sz="4900" dirty="0"/>
              <a:t> rest van </a:t>
            </a:r>
            <a:r>
              <a:rPr lang="en-US" sz="4900" dirty="0" err="1"/>
              <a:t>schooljaar</a:t>
            </a:r>
            <a:endParaRPr lang="en-US" sz="4900" dirty="0"/>
          </a:p>
          <a:p>
            <a:pPr lvl="0"/>
            <a:r>
              <a:rPr lang="en-US" sz="4900" b="1" dirty="0"/>
              <a:t>PLESK</a:t>
            </a:r>
            <a:endParaRPr lang="en-US" sz="4900" dirty="0"/>
          </a:p>
          <a:p>
            <a:pPr lvl="0"/>
            <a:r>
              <a:rPr lang="en-US" sz="4900" b="1" dirty="0" err="1"/>
              <a:t>Examenopdracht</a:t>
            </a:r>
            <a:endParaRPr lang="en-US" sz="4900" b="1" dirty="0"/>
          </a:p>
          <a:p>
            <a:pPr lvl="1"/>
            <a:r>
              <a:rPr lang="en-US" sz="4900" dirty="0"/>
              <a:t>Korte </a:t>
            </a:r>
            <a:r>
              <a:rPr lang="en-US" sz="4900" dirty="0" err="1"/>
              <a:t>terukblik</a:t>
            </a:r>
            <a:r>
              <a:rPr lang="en-US" sz="4900" dirty="0"/>
              <a:t> </a:t>
            </a:r>
            <a:r>
              <a:rPr lang="en-US" sz="4900" dirty="0" err="1"/>
              <a:t>opdracht</a:t>
            </a:r>
            <a:r>
              <a:rPr lang="en-US" sz="4900" dirty="0"/>
              <a:t> 1 + 2</a:t>
            </a:r>
          </a:p>
          <a:p>
            <a:pPr lvl="1"/>
            <a:r>
              <a:rPr lang="en-US" sz="4900" dirty="0" err="1"/>
              <a:t>Opdracht</a:t>
            </a:r>
            <a:r>
              <a:rPr lang="en-US" sz="4900" dirty="0"/>
              <a:t> 3</a:t>
            </a:r>
          </a:p>
          <a:p>
            <a:r>
              <a:rPr lang="en-US" sz="5100" b="1" dirty="0" err="1"/>
              <a:t>En</a:t>
            </a:r>
            <a:r>
              <a:rPr lang="en-US" sz="5100" b="1" dirty="0"/>
              <a:t>:</a:t>
            </a:r>
          </a:p>
          <a:p>
            <a:pPr lvl="1"/>
            <a:r>
              <a:rPr lang="en-US" sz="4900" dirty="0"/>
              <a:t>GLR Extra</a:t>
            </a:r>
          </a:p>
          <a:p>
            <a:pPr lvl="1"/>
            <a:r>
              <a:rPr lang="en-US" sz="4900" dirty="0"/>
              <a:t>Alumni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9951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0CF-2E38-F546-BBE8-4B215489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77F-17C8-6E49-8531-3608C351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0" y="1616765"/>
            <a:ext cx="8738097" cy="4712116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Documenten</a:t>
            </a:r>
          </a:p>
          <a:p>
            <a:pPr lvl="1"/>
            <a:r>
              <a:rPr lang="en-NL" dirty="0"/>
              <a:t>Op Teams:</a:t>
            </a:r>
          </a:p>
          <a:p>
            <a:pPr lvl="2"/>
            <a:r>
              <a:rPr lang="nl-NL" dirty="0"/>
              <a:t>Reflectieformulieren (min. 3x)</a:t>
            </a:r>
          </a:p>
          <a:p>
            <a:pPr lvl="2"/>
            <a:r>
              <a:rPr lang="nl-NL" dirty="0"/>
              <a:t>Voortgangsverslagen (min. 3x)</a:t>
            </a:r>
          </a:p>
          <a:p>
            <a:pPr lvl="2"/>
            <a:r>
              <a:rPr lang="nl-NL" dirty="0"/>
              <a:t>Evaluatieformulieren (3x)</a:t>
            </a:r>
          </a:p>
          <a:p>
            <a:pPr lvl="2"/>
            <a:r>
              <a:rPr lang="nl-NL" dirty="0"/>
              <a:t>Foto</a:t>
            </a:r>
          </a:p>
          <a:p>
            <a:pPr lvl="2"/>
            <a:r>
              <a:rPr lang="nl-NL" dirty="0">
                <a:sym typeface="Wingdings" pitchFamily="2" charset="2"/>
              </a:rPr>
              <a:t> Deze week in orde maken!</a:t>
            </a:r>
            <a:endParaRPr lang="en-NL" dirty="0"/>
          </a:p>
          <a:p>
            <a:r>
              <a:rPr lang="en-NL" dirty="0"/>
              <a:t>VCL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r>
              <a:rPr lang="en-NL" dirty="0"/>
              <a:t>Stage is pas voldoende als alle formulieren in orde zijn…</a:t>
            </a:r>
          </a:p>
          <a:p>
            <a:pPr marL="0" indent="0">
              <a:buNone/>
            </a:pPr>
            <a:r>
              <a:rPr lang="en-NL" dirty="0"/>
              <a:t>... </a:t>
            </a:r>
            <a:r>
              <a:rPr lang="en-GB" dirty="0"/>
              <a:t>e</a:t>
            </a:r>
            <a:r>
              <a:rPr lang="en-NL" dirty="0"/>
              <a:t>n als je voldoende uren hebt gemaakt.</a:t>
            </a:r>
          </a:p>
        </p:txBody>
      </p:sp>
      <p:pic>
        <p:nvPicPr>
          <p:cNvPr id="3074" name="Picture 2" descr="Stage lopen | Heerbeeck">
            <a:extLst>
              <a:ext uri="{FF2B5EF4-FFF2-40B4-BE49-F238E27FC236}">
                <a16:creationId xmlns:a16="http://schemas.microsoft.com/office/drawing/2014/main" id="{0E437910-CCD3-FD4F-BE1D-6F5D7D07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90" y="2553424"/>
            <a:ext cx="2246520" cy="157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6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0CF-2E38-F546-BBE8-4B215489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Stage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277F-17C8-6E49-8531-3608C351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1" y="1616765"/>
            <a:ext cx="8489548" cy="4433179"/>
          </a:xfrm>
        </p:spPr>
        <p:txBody>
          <a:bodyPr>
            <a:normAutofit/>
          </a:bodyPr>
          <a:lstStyle/>
          <a:p>
            <a:r>
              <a:rPr lang="nl-NL" dirty="0"/>
              <a:t>Einddatum* stage 2:</a:t>
            </a:r>
          </a:p>
          <a:p>
            <a:pPr lvl="1"/>
            <a:r>
              <a:rPr lang="nl-NL" dirty="0"/>
              <a:t>29 april</a:t>
            </a:r>
          </a:p>
          <a:p>
            <a:pPr lvl="1"/>
            <a:endParaRPr lang="en-NL" dirty="0"/>
          </a:p>
          <a:p>
            <a:r>
              <a:rPr lang="en-NL" dirty="0"/>
              <a:t>Twee examendata</a:t>
            </a:r>
          </a:p>
          <a:p>
            <a:pPr lvl="1"/>
            <a:r>
              <a:rPr lang="en-GB" dirty="0"/>
              <a:t>m</a:t>
            </a:r>
            <a:r>
              <a:rPr lang="en-NL" dirty="0"/>
              <a:t>a 16/5 – woe 18/5	(tijdvak 1)</a:t>
            </a:r>
          </a:p>
          <a:p>
            <a:pPr lvl="1"/>
            <a:r>
              <a:rPr lang="en-GB" dirty="0"/>
              <a:t>d</a:t>
            </a:r>
            <a:r>
              <a:rPr lang="en-NL" dirty="0"/>
              <a:t>i 7/6 – do 9/6		(tijdvak 2)</a:t>
            </a:r>
          </a:p>
          <a:p>
            <a:pPr lvl="1"/>
            <a:endParaRPr lang="en-NL" dirty="0"/>
          </a:p>
          <a:p>
            <a:pPr marL="0" indent="0">
              <a:buNone/>
            </a:pPr>
            <a:r>
              <a:rPr lang="en-NL" dirty="0"/>
              <a:t>* Te weinig uren kan betekenen: extra stagelopen, daarna examen</a:t>
            </a:r>
          </a:p>
        </p:txBody>
      </p:sp>
    </p:spTree>
    <p:extLst>
      <p:ext uri="{BB962C8B-B14F-4D97-AF65-F5344CB8AC3E}">
        <p14:creationId xmlns:p14="http://schemas.microsoft.com/office/powerpoint/2010/main" val="296768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B7F-3F7E-9E41-9267-67E92F42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Overige data (planning):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4EACBC-8712-6B49-BEFF-0A9C07168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23628"/>
              </p:ext>
            </p:extLst>
          </p:nvPr>
        </p:nvGraphicFramePr>
        <p:xfrm>
          <a:off x="2156113" y="2078181"/>
          <a:ext cx="8407880" cy="375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522">
                  <a:extLst>
                    <a:ext uri="{9D8B030D-6E8A-4147-A177-3AD203B41FA5}">
                      <a16:colId xmlns:a16="http://schemas.microsoft.com/office/drawing/2014/main" val="1398591868"/>
                    </a:ext>
                  </a:extLst>
                </a:gridCol>
                <a:gridCol w="5195358">
                  <a:extLst>
                    <a:ext uri="{9D8B030D-6E8A-4147-A177-3AD203B41FA5}">
                      <a16:colId xmlns:a16="http://schemas.microsoft.com/office/drawing/2014/main" val="12291499"/>
                    </a:ext>
                  </a:extLst>
                </a:gridCol>
              </a:tblGrid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63273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2 – 5 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Meivakantie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9749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16 – 18 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Beroepsexamen (tijdvak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98811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25 mei (uiterlijk?)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Uitslag beroepsexamen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33538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8 – 10 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Herexamen (tijdvak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1782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15 juni (planning)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1e Vergadering examencommissie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75900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>
                          <a:solidFill>
                            <a:schemeClr val="bg1"/>
                          </a:solidFill>
                        </a:rPr>
                        <a:t>22 juni (planning)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2e Vergadering examencommissie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95946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30 juni (‘s ochtends)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Diplomauitreiking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84413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r>
                        <a:rPr lang="en-NL" dirty="0"/>
                        <a:t>4 – 6 juli (planning)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Beroepsexamen tijdvak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0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A524-5C46-9E41-BDD6-1C0A5EA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 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7D25-22E3-A542-ABAD-4579D2F3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Je bent pas geslaagd als de examencommissie dat beslist.</a:t>
            </a:r>
            <a:br>
              <a:rPr lang="en-NL" dirty="0"/>
            </a:br>
            <a:r>
              <a:rPr lang="en-NL" dirty="0"/>
              <a:t>Dat wordt bepaald door:</a:t>
            </a:r>
          </a:p>
          <a:p>
            <a:pPr lvl="1"/>
            <a:r>
              <a:rPr lang="en-NL" dirty="0"/>
              <a:t>Beroepsexamen</a:t>
            </a:r>
          </a:p>
          <a:p>
            <a:pPr lvl="1"/>
            <a:r>
              <a:rPr lang="en-NL" dirty="0"/>
              <a:t>AVO-examens</a:t>
            </a:r>
          </a:p>
          <a:p>
            <a:pPr lvl="1"/>
            <a:r>
              <a:rPr lang="en-NL" dirty="0"/>
              <a:t>Stage</a:t>
            </a:r>
          </a:p>
          <a:p>
            <a:pPr lvl="1"/>
            <a:r>
              <a:rPr lang="en-NL" dirty="0"/>
              <a:t>Keuzedelen</a:t>
            </a:r>
          </a:p>
          <a:p>
            <a:pPr lvl="1"/>
            <a:r>
              <a:rPr lang="en-NL" dirty="0"/>
              <a:t>Loopbaan &amp; Burgerschap (LBB)</a:t>
            </a:r>
          </a:p>
          <a:p>
            <a:r>
              <a:rPr lang="en-NL" dirty="0"/>
              <a:t>Zie Portal: ‘Diploma’</a:t>
            </a:r>
          </a:p>
          <a:p>
            <a:r>
              <a:rPr lang="en-NL" dirty="0"/>
              <a:t>Geslaagd  =  Uitgeschreven   (denk aan OV, Stufi, …)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24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uestion Mark Symbol in Digital technology Background">
            <a:extLst>
              <a:ext uri="{FF2B5EF4-FFF2-40B4-BE49-F238E27FC236}">
                <a16:creationId xmlns:a16="http://schemas.microsoft.com/office/drawing/2014/main" id="{14BAF4E3-E1DF-984D-B59C-4563ADAE3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5"/>
          <a:stretch/>
        </p:blipFill>
        <p:spPr bwMode="auto">
          <a:xfrm>
            <a:off x="1186761" y="244618"/>
            <a:ext cx="9772135" cy="636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39389-F6BD-9740-B613-D6D51872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2" y="5387957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Vragen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639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A125-1A81-2C41-9E99-2FE328FF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PLESK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0178-A430-6944-A443-27B8BE45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701" y="1571946"/>
            <a:ext cx="8145438" cy="4477998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Iedereen kan inloggen: </a:t>
            </a:r>
            <a:r>
              <a:rPr lang="en-NL" dirty="0">
                <a:solidFill>
                  <a:srgbClr val="FFFF00"/>
                </a:solidFill>
              </a:rPr>
              <a:t>web02.ict-lab.nl:8443 </a:t>
            </a:r>
          </a:p>
          <a:p>
            <a:pPr lvl="1"/>
            <a:r>
              <a:rPr lang="en-NL" dirty="0"/>
              <a:t>Mappen maken</a:t>
            </a:r>
          </a:p>
          <a:p>
            <a:r>
              <a:rPr lang="en-NL" dirty="0"/>
              <a:t>Iedereen kan een database maken</a:t>
            </a:r>
          </a:p>
          <a:p>
            <a:pPr lvl="1"/>
            <a:r>
              <a:rPr lang="en-NL" dirty="0"/>
              <a:t>Tabellen maken</a:t>
            </a:r>
          </a:p>
          <a:p>
            <a:r>
              <a:rPr lang="en-NL" dirty="0"/>
              <a:t>Alle te gebruiken technieken werken op de server</a:t>
            </a:r>
          </a:p>
          <a:p>
            <a:endParaRPr lang="en-NL" dirty="0"/>
          </a:p>
          <a:p>
            <a:r>
              <a:rPr lang="en-NL" dirty="0"/>
              <a:t>én: Alle software werkt op de iMac</a:t>
            </a:r>
          </a:p>
          <a:p>
            <a:endParaRPr lang="en-NL" dirty="0"/>
          </a:p>
          <a:p>
            <a:r>
              <a:rPr lang="en-NL" dirty="0"/>
              <a:t>TEST ALLES GOED!</a:t>
            </a:r>
          </a:p>
        </p:txBody>
      </p:sp>
    </p:spTree>
    <p:extLst>
      <p:ext uri="{BB962C8B-B14F-4D97-AF65-F5344CB8AC3E}">
        <p14:creationId xmlns:p14="http://schemas.microsoft.com/office/powerpoint/2010/main" val="29072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6EF9-7791-8C45-849E-2321ACE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TERUGBLIK EXAMENOPDRACHT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E414-514E-3745-BC0E-C7E0D62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Opdracht 1 + 2</a:t>
            </a:r>
          </a:p>
        </p:txBody>
      </p:sp>
    </p:spTree>
    <p:extLst>
      <p:ext uri="{BB962C8B-B14F-4D97-AF65-F5344CB8AC3E}">
        <p14:creationId xmlns:p14="http://schemas.microsoft.com/office/powerpoint/2010/main" val="206977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84357EB08CB439420C7F21496E60D" ma:contentTypeVersion="2" ma:contentTypeDescription="Een nieuw document maken." ma:contentTypeScope="" ma:versionID="466b56cd0f00ecd620dedf0d3eaddc8e">
  <xsd:schema xmlns:xsd="http://www.w3.org/2001/XMLSchema" xmlns:xs="http://www.w3.org/2001/XMLSchema" xmlns:p="http://schemas.microsoft.com/office/2006/metadata/properties" xmlns:ns2="04e4a5aa-b85d-4e4f-b7b5-068c92b8dbbc" targetNamespace="http://schemas.microsoft.com/office/2006/metadata/properties" ma:root="true" ma:fieldsID="f013f6af3a35f821be1006b0b43ecf65" ns2:_="">
    <xsd:import namespace="04e4a5aa-b85d-4e4f-b7b5-068c92b8db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4a5aa-b85d-4e4f-b7b5-068c92b8d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32FB2F-0D2C-4057-91F2-2402826EE5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874CAF-2D4B-4A9C-8A0A-9FAAE7EC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85AB9-D869-4BFD-B247-14728C5FE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e4a5aa-b85d-4e4f-b7b5-068c92b8db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1173</Words>
  <Application>Microsoft Office PowerPoint</Application>
  <PresentationFormat>Breedbeeld</PresentationFormat>
  <Paragraphs>254</Paragraphs>
  <Slides>17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Madison</vt:lpstr>
      <vt:lpstr>TERUGKOMDAG 5 20 april 2022</vt:lpstr>
      <vt:lpstr>Programma</vt:lpstr>
      <vt:lpstr>Stage 2</vt:lpstr>
      <vt:lpstr>Stage 2</vt:lpstr>
      <vt:lpstr>Overige data (planning):</vt:lpstr>
      <vt:lpstr>LET OP:</vt:lpstr>
      <vt:lpstr>Vragen?</vt:lpstr>
      <vt:lpstr>PLESK</vt:lpstr>
      <vt:lpstr>TERUGBLIK EXAMENOPDRACHT</vt:lpstr>
      <vt:lpstr>Basisideel, Kerntaak 1</vt:lpstr>
      <vt:lpstr>Basisdeel, Kerntaak 2</vt:lpstr>
      <vt:lpstr>Profieldeel, Kerntaak 1</vt:lpstr>
      <vt:lpstr>De OPDRACHT</vt:lpstr>
      <vt:lpstr>OPDRACHT 3</vt:lpstr>
      <vt:lpstr>KERNTAAK 3</vt:lpstr>
      <vt:lpstr>PowerPoint-presentatie</vt:lpstr>
      <vt:lpstr>Aan het 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TERUGKOMDAG 2</dc:title>
  <dc:creator>Henk Bijlsma</dc:creator>
  <cp:lastModifiedBy>Ron Segaar</cp:lastModifiedBy>
  <cp:revision>16</cp:revision>
  <dcterms:created xsi:type="dcterms:W3CDTF">2020-12-07T13:35:29Z</dcterms:created>
  <dcterms:modified xsi:type="dcterms:W3CDTF">2022-05-15T18:16:25Z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0x0101001AC84357EB08CB439420C7F21496E60D</vt:lpwstr>
  </property>
</Properties>
</file>