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a1335d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a1335d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a1335d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a1335d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a1335d5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4a1335d5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4a1335d5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4a1335d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4a1335d5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4a1335d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4a1335d5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4a1335d5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4a1335d5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4a1335d5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One - Defaulted Loans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Problem</a:t>
            </a:r>
            <a:endParaRPr sz="4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An increase in the number of customers who have defaulted on loans Credit One has secured from various partners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Possible loss of business if the current amount of defaults continues</a:t>
            </a:r>
            <a:endParaRPr b="1"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Goal</a:t>
            </a:r>
            <a:endParaRPr sz="48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Reduce the amount of defaulting loans being approved</a:t>
            </a:r>
            <a:endParaRPr b="1"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Analyze current data on existing/defaulted loans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Build a model to extract insights about the loans provided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Evaluate and critique the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Present results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Deploy and maintain the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Data Collection</a:t>
            </a:r>
            <a:endParaRPr sz="42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Use Credit One’s existing/default loan data</a:t>
            </a:r>
            <a:endParaRPr b="1"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Data contains information on limit balance, sex, education, marriage, age, payment amount, bill amount, and if the loan will default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Data Management</a:t>
            </a:r>
            <a:endParaRPr sz="42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Data management will adhere to Credit One company policies</a:t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Initial Issues</a:t>
            </a:r>
            <a:endParaRPr sz="42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Adjust formatting of the data</a:t>
            </a:r>
            <a:endParaRPr b="1"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Check for improper data</a:t>
            </a:r>
            <a:endParaRPr b="1"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Check for blank spots in data</a:t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Workflow</a:t>
            </a:r>
            <a:endParaRPr sz="4200"/>
          </a:p>
        </p:txBody>
      </p:sp>
      <p:sp>
        <p:nvSpPr>
          <p:cNvPr id="171" name="Google Shape;171;p19"/>
          <p:cNvSpPr/>
          <p:nvPr/>
        </p:nvSpPr>
        <p:spPr>
          <a:xfrm>
            <a:off x="1156425" y="2876550"/>
            <a:ext cx="781800" cy="6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Data</a:t>
            </a:r>
            <a:endParaRPr b="1" sz="1200"/>
          </a:p>
        </p:txBody>
      </p:sp>
      <p:sp>
        <p:nvSpPr>
          <p:cNvPr id="172" name="Google Shape;172;p19"/>
          <p:cNvSpPr/>
          <p:nvPr/>
        </p:nvSpPr>
        <p:spPr>
          <a:xfrm>
            <a:off x="2229775" y="2876550"/>
            <a:ext cx="781800" cy="6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Pre-Processing</a:t>
            </a:r>
            <a:endParaRPr b="1" sz="1200"/>
          </a:p>
        </p:txBody>
      </p:sp>
      <p:sp>
        <p:nvSpPr>
          <p:cNvPr id="173" name="Google Shape;173;p19"/>
          <p:cNvSpPr/>
          <p:nvPr/>
        </p:nvSpPr>
        <p:spPr>
          <a:xfrm>
            <a:off x="3303125" y="2876550"/>
            <a:ext cx="781800" cy="6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Training Dataset</a:t>
            </a:r>
            <a:endParaRPr b="1" sz="1200"/>
          </a:p>
        </p:txBody>
      </p:sp>
      <p:sp>
        <p:nvSpPr>
          <p:cNvPr id="174" name="Google Shape;174;p19"/>
          <p:cNvSpPr/>
          <p:nvPr/>
        </p:nvSpPr>
        <p:spPr>
          <a:xfrm>
            <a:off x="4376475" y="2876550"/>
            <a:ext cx="933000" cy="6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Algorithm</a:t>
            </a:r>
            <a:endParaRPr b="1" sz="1200"/>
          </a:p>
        </p:txBody>
      </p:sp>
      <p:sp>
        <p:nvSpPr>
          <p:cNvPr id="175" name="Google Shape;175;p19"/>
          <p:cNvSpPr/>
          <p:nvPr/>
        </p:nvSpPr>
        <p:spPr>
          <a:xfrm>
            <a:off x="5601025" y="2876550"/>
            <a:ext cx="994200" cy="6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Evaluation</a:t>
            </a:r>
            <a:endParaRPr b="1" sz="1200"/>
          </a:p>
        </p:txBody>
      </p:sp>
      <p:sp>
        <p:nvSpPr>
          <p:cNvPr id="176" name="Google Shape;176;p19"/>
          <p:cNvSpPr/>
          <p:nvPr/>
        </p:nvSpPr>
        <p:spPr>
          <a:xfrm>
            <a:off x="6886775" y="2876550"/>
            <a:ext cx="781800" cy="6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Model</a:t>
            </a:r>
            <a:endParaRPr b="1" sz="1200"/>
          </a:p>
        </p:txBody>
      </p:sp>
      <p:cxnSp>
        <p:nvCxnSpPr>
          <p:cNvPr id="177" name="Google Shape;177;p19"/>
          <p:cNvCxnSpPr>
            <a:stCxn id="171" idx="3"/>
            <a:endCxn id="172" idx="1"/>
          </p:cNvCxnSpPr>
          <p:nvPr/>
        </p:nvCxnSpPr>
        <p:spPr>
          <a:xfrm>
            <a:off x="1938225" y="3204600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9"/>
          <p:cNvCxnSpPr>
            <a:stCxn id="172" idx="3"/>
            <a:endCxn id="173" idx="1"/>
          </p:cNvCxnSpPr>
          <p:nvPr/>
        </p:nvCxnSpPr>
        <p:spPr>
          <a:xfrm>
            <a:off x="3011575" y="3204600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9"/>
          <p:cNvSpPr/>
          <p:nvPr/>
        </p:nvSpPr>
        <p:spPr>
          <a:xfrm>
            <a:off x="3303125" y="1916550"/>
            <a:ext cx="781800" cy="65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Testing Dataset</a:t>
            </a:r>
            <a:endParaRPr b="1" sz="1200"/>
          </a:p>
        </p:txBody>
      </p:sp>
      <p:cxnSp>
        <p:nvCxnSpPr>
          <p:cNvPr id="180" name="Google Shape;180;p19"/>
          <p:cNvCxnSpPr>
            <a:stCxn id="172" idx="0"/>
            <a:endCxn id="179" idx="1"/>
          </p:cNvCxnSpPr>
          <p:nvPr/>
        </p:nvCxnSpPr>
        <p:spPr>
          <a:xfrm rot="-5400000">
            <a:off x="2646025" y="2219400"/>
            <a:ext cx="631800" cy="682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1" name="Google Shape;181;p19"/>
          <p:cNvCxnSpPr>
            <a:stCxn id="179" idx="3"/>
            <a:endCxn id="175" idx="0"/>
          </p:cNvCxnSpPr>
          <p:nvPr/>
        </p:nvCxnSpPr>
        <p:spPr>
          <a:xfrm>
            <a:off x="4084925" y="2244600"/>
            <a:ext cx="2013300" cy="632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2" name="Google Shape;182;p19"/>
          <p:cNvCxnSpPr>
            <a:stCxn id="173" idx="3"/>
            <a:endCxn id="174" idx="1"/>
          </p:cNvCxnSpPr>
          <p:nvPr/>
        </p:nvCxnSpPr>
        <p:spPr>
          <a:xfrm>
            <a:off x="4084925" y="3204600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9"/>
          <p:cNvCxnSpPr>
            <a:stCxn id="174" idx="3"/>
            <a:endCxn id="175" idx="1"/>
          </p:cNvCxnSpPr>
          <p:nvPr/>
        </p:nvCxnSpPr>
        <p:spPr>
          <a:xfrm>
            <a:off x="5309475" y="3204600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9"/>
          <p:cNvCxnSpPr>
            <a:stCxn id="175" idx="3"/>
            <a:endCxn id="176" idx="1"/>
          </p:cNvCxnSpPr>
          <p:nvPr/>
        </p:nvCxnSpPr>
        <p:spPr>
          <a:xfrm>
            <a:off x="6595225" y="3204600"/>
            <a:ext cx="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9"/>
          <p:cNvCxnSpPr>
            <a:stCxn id="175" idx="2"/>
            <a:endCxn id="174" idx="2"/>
          </p:cNvCxnSpPr>
          <p:nvPr/>
        </p:nvCxnSpPr>
        <p:spPr>
          <a:xfrm rot="5400000">
            <a:off x="5470225" y="2905350"/>
            <a:ext cx="600" cy="1255200"/>
          </a:xfrm>
          <a:prstGeom prst="bentConnector3">
            <a:avLst>
              <a:gd fmla="val 88308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6" name="Google Shape;186;p19"/>
          <p:cNvSpPr/>
          <p:nvPr/>
        </p:nvSpPr>
        <p:spPr>
          <a:xfrm>
            <a:off x="6886875" y="3827925"/>
            <a:ext cx="781800" cy="31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Production Data</a:t>
            </a:r>
            <a:endParaRPr sz="800"/>
          </a:p>
        </p:txBody>
      </p:sp>
      <p:sp>
        <p:nvSpPr>
          <p:cNvPr id="187" name="Google Shape;187;p19"/>
          <p:cNvSpPr/>
          <p:nvPr/>
        </p:nvSpPr>
        <p:spPr>
          <a:xfrm>
            <a:off x="6879975" y="2268375"/>
            <a:ext cx="781800" cy="31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Prediction</a:t>
            </a:r>
            <a:endParaRPr sz="800"/>
          </a:p>
        </p:txBody>
      </p:sp>
      <p:cxnSp>
        <p:nvCxnSpPr>
          <p:cNvPr id="188" name="Google Shape;188;p19"/>
          <p:cNvCxnSpPr>
            <a:stCxn id="186" idx="0"/>
            <a:endCxn id="176" idx="2"/>
          </p:cNvCxnSpPr>
          <p:nvPr/>
        </p:nvCxnSpPr>
        <p:spPr>
          <a:xfrm rot="10800000">
            <a:off x="7277775" y="3532725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9"/>
          <p:cNvCxnSpPr>
            <a:stCxn id="176" idx="0"/>
            <a:endCxn id="187" idx="2"/>
          </p:cNvCxnSpPr>
          <p:nvPr/>
        </p:nvCxnSpPr>
        <p:spPr>
          <a:xfrm rot="10800000">
            <a:off x="7270775" y="2581350"/>
            <a:ext cx="690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1297500" y="393750"/>
            <a:ext cx="7490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Initial Insights on borrower</a:t>
            </a:r>
            <a:endParaRPr sz="4200"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Males: 11888, Females: 18112</a:t>
            </a:r>
            <a:endParaRPr b="1"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82% have completed University</a:t>
            </a:r>
            <a:endParaRPr b="1"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53% are Single</a:t>
            </a:r>
            <a:endParaRPr b="1"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45% are Married</a:t>
            </a:r>
            <a:endParaRPr b="1"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Average age is 35</a:t>
            </a:r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