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97" r:id="rId7"/>
    <p:sldId id="298" r:id="rId8"/>
    <p:sldId id="284" r:id="rId9"/>
    <p:sldId id="301" r:id="rId10"/>
    <p:sldId id="300" r:id="rId11"/>
    <p:sldId id="29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ZA" sz="2000" b="1" spc="0" baseline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ZA" sz="2000" b="1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1100" b="0" i="1" spc="6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34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1393299"/>
          </a:xfrm>
        </p:spPr>
        <p:txBody>
          <a:bodyPr/>
          <a:lstStyle/>
          <a:p>
            <a:r>
              <a:rPr lang="en-ZA" dirty="0"/>
              <a:t>Defenders of Mechanism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392882"/>
            <a:ext cx="4416587" cy="1105119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ZA" dirty="0"/>
              <a:t>Door: 		Casper van der </a:t>
            </a:r>
            <a:r>
              <a:rPr lang="en-ZA" dirty="0" err="1"/>
              <a:t>Kaaij</a:t>
            </a:r>
            <a:r>
              <a:rPr lang="en-ZA" dirty="0"/>
              <a:t> 		Stefan van den Berg		Jermo van Groos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8AECE-21EA-4835-BB0D-C6AFBE3017AC}"/>
              </a:ext>
            </a:extLst>
          </p:cNvPr>
          <p:cNvSpPr txBox="1"/>
          <p:nvPr/>
        </p:nvSpPr>
        <p:spPr>
          <a:xfrm>
            <a:off x="10048009" y="5912427"/>
            <a:ext cx="185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GMD2A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69BA4864-9E62-461E-94E8-09754020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122291"/>
            <a:ext cx="11905200" cy="656523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098" y="602638"/>
            <a:ext cx="4416588" cy="816075"/>
          </a:xfrm>
        </p:spPr>
        <p:txBody>
          <a:bodyPr/>
          <a:lstStyle/>
          <a:p>
            <a:r>
              <a:rPr lang="en-ZA" dirty="0" err="1"/>
              <a:t>Inhoudsopgave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8" y="1495742"/>
            <a:ext cx="5408057" cy="4759620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goed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Wat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kon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beter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algn="l"/>
            <a:r>
              <a:rPr lang="en-ZA" sz="2400" b="1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Proces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Planning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Creatieve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profilering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keuzedeel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Aanwezigheid</a:t>
            </a:r>
            <a:endParaRPr lang="en-ZA" sz="24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Art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Planning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 err="1">
                <a:solidFill>
                  <a:schemeClr val="bg1"/>
                </a:solidFill>
                <a:latin typeface="+mj-lt"/>
              </a:rPr>
              <a:t>Ux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b="1" dirty="0">
                <a:solidFill>
                  <a:schemeClr val="bg1"/>
                </a:solidFill>
                <a:latin typeface="+mj-lt"/>
              </a:rPr>
              <a:t>The game</a:t>
            </a:r>
          </a:p>
          <a:p>
            <a:pPr algn="l"/>
            <a:endParaRPr lang="en-ZA" dirty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C3CDA-6B86-4AFC-9B82-F604D163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9668">
            <a:off x="9702120" y="-1153561"/>
            <a:ext cx="3580481" cy="344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84196-F0A2-422A-B660-EC5850E84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31956">
            <a:off x="10667801" y="2165564"/>
            <a:ext cx="2389819" cy="22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5502" y="83890"/>
            <a:ext cx="12046590" cy="66860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06199" y="384602"/>
            <a:ext cx="5385600" cy="890526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ZA" dirty="0"/>
              <a:t>Wat </a:t>
            </a:r>
            <a:r>
              <a:rPr lang="en-ZA" dirty="0" err="1"/>
              <a:t>ging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goed</a:t>
            </a:r>
            <a:r>
              <a:rPr lang="en-ZA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99" y="1515729"/>
            <a:ext cx="5385600" cy="4524343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Art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Feedback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Communicatie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Github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11904000" cy="6053696"/>
          </a:xfrm>
        </p:spPr>
      </p:pic>
      <p:pic>
        <p:nvPicPr>
          <p:cNvPr id="15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83DBF40F-3241-47FD-821B-74D0C9A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" y="83890"/>
            <a:ext cx="12046590" cy="66860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55601" y="428419"/>
            <a:ext cx="4954630" cy="947375"/>
          </a:xfrm>
        </p:spPr>
        <p:txBody>
          <a:bodyPr/>
          <a:lstStyle/>
          <a:p>
            <a:r>
              <a:rPr lang="en-ZA" dirty="0"/>
              <a:t>Wat </a:t>
            </a:r>
            <a:r>
              <a:rPr lang="en-ZA" dirty="0" err="1"/>
              <a:t>kon</a:t>
            </a:r>
            <a:r>
              <a:rPr lang="en-ZA" dirty="0"/>
              <a:t> </a:t>
            </a:r>
            <a:r>
              <a:rPr lang="en-ZA" dirty="0" err="1"/>
              <a:t>er</a:t>
            </a:r>
            <a:r>
              <a:rPr lang="en-ZA" dirty="0"/>
              <a:t> </a:t>
            </a:r>
            <a:r>
              <a:rPr lang="en-ZA" dirty="0" err="1"/>
              <a:t>beter</a:t>
            </a:r>
            <a:r>
              <a:rPr lang="en-ZA" dirty="0"/>
              <a:t>?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1413966"/>
            <a:ext cx="4954630" cy="4292021"/>
          </a:xfrm>
        </p:spPr>
        <p:txBody>
          <a:bodyPr/>
          <a:lstStyle/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Begin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>
                <a:solidFill>
                  <a:schemeClr val="bg1"/>
                </a:solidFill>
                <a:latin typeface="+mj-lt"/>
              </a:rPr>
              <a:t>Planning</a:t>
            </a: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Werken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  <a:latin typeface="+mj-lt"/>
              </a:rPr>
              <a:t>Implementeren</a:t>
            </a:r>
            <a:endParaRPr lang="en-ZA" sz="2400" dirty="0">
              <a:solidFill>
                <a:schemeClr val="bg1"/>
              </a:solidFill>
              <a:latin typeface="+mj-lt"/>
            </a:endParaRPr>
          </a:p>
          <a:p>
            <a:pPr algn="l"/>
            <a:endParaRPr lang="en-ZA" sz="2400" b="1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197CF06-3915-4D33-9240-41D9FD1E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631" y="2862157"/>
            <a:ext cx="3338768" cy="33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8" y="142613"/>
            <a:ext cx="11907442" cy="6544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dirty="0"/>
              <a:t>UX (</a:t>
            </a:r>
            <a:r>
              <a:rPr lang="en-ZA" dirty="0" err="1"/>
              <a:t>keuzedeel</a:t>
            </a:r>
            <a:r>
              <a:rPr lang="en-ZA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ZA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4505"/>
            <a:ext cx="11904000" cy="654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u="sng" dirty="0"/>
              <a:t>Agile Game Production (</a:t>
            </a:r>
            <a:r>
              <a:rPr lang="en-ZA" u="sng" dirty="0" err="1"/>
              <a:t>keuzedeel</a:t>
            </a:r>
            <a:r>
              <a:rPr lang="en-ZA" u="sng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42928"/>
            <a:ext cx="5472000" cy="1349269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nl-NL" dirty="0">
                <a:solidFill>
                  <a:schemeClr val="bg1"/>
                </a:solidFill>
              </a:rPr>
              <a:t>Ontwikkeling</a:t>
            </a:r>
          </a:p>
          <a:p>
            <a:r>
              <a:rPr lang="nl-NL" dirty="0">
                <a:solidFill>
                  <a:schemeClr val="bg1"/>
                </a:solidFill>
              </a:rPr>
              <a:t>• Workflow</a:t>
            </a:r>
          </a:p>
          <a:p>
            <a:r>
              <a:rPr lang="nl-NL" dirty="0">
                <a:solidFill>
                  <a:schemeClr val="bg1"/>
                </a:solidFill>
              </a:rPr>
              <a:t>• Realisatie</a:t>
            </a: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87" y="4586049"/>
            <a:ext cx="5472000" cy="1864696"/>
          </a:xfrm>
        </p:spPr>
        <p:txBody>
          <a:bodyPr/>
          <a:lstStyle/>
          <a:p>
            <a:pPr marL="0" indent="0">
              <a:buNone/>
            </a:pPr>
            <a:r>
              <a:rPr lang="nl-NL" sz="3000" b="1" dirty="0">
                <a:solidFill>
                  <a:schemeClr val="bg1"/>
                </a:solidFill>
              </a:rPr>
              <a:t>Resultaten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bg1"/>
                </a:solidFill>
              </a:rPr>
              <a:t>•Communicatie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bg1"/>
                </a:solidFill>
              </a:rPr>
              <a:t>•Eind resultaat</a:t>
            </a:r>
          </a:p>
          <a:p>
            <a:pPr marL="0" indent="0">
              <a:buNone/>
            </a:pPr>
            <a:endParaRPr lang="nl-NL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ZA" sz="1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F86DE-3FAE-4E8E-881B-C6541B5E5444}"/>
              </a:ext>
            </a:extLst>
          </p:cNvPr>
          <p:cNvSpPr txBox="1"/>
          <p:nvPr/>
        </p:nvSpPr>
        <p:spPr>
          <a:xfrm>
            <a:off x="289387" y="2770841"/>
            <a:ext cx="48195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van het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keuzedeel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r>
              <a:rPr lang="en-ZA" sz="2400" dirty="0">
                <a:solidFill>
                  <a:schemeClr val="bg1"/>
                </a:solidFill>
              </a:rPr>
              <a:t>• Planning</a:t>
            </a:r>
          </a:p>
          <a:p>
            <a:r>
              <a:rPr lang="en-ZA" sz="2400" dirty="0">
                <a:solidFill>
                  <a:schemeClr val="bg1"/>
                </a:solidFill>
              </a:rPr>
              <a:t>• Deadlines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D4C4F30-EA95-4892-93A3-3ABE594F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07" y="115149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9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066709-6AE7-4581-9E12-A21663A1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4505"/>
            <a:ext cx="11904000" cy="654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ZA" u="sng" dirty="0" err="1"/>
              <a:t>Creatieve</a:t>
            </a:r>
            <a:r>
              <a:rPr lang="en-ZA" u="sng" dirty="0"/>
              <a:t> </a:t>
            </a:r>
            <a:r>
              <a:rPr lang="en-ZA" u="sng" dirty="0" err="1"/>
              <a:t>Profilering</a:t>
            </a:r>
            <a:r>
              <a:rPr lang="en-ZA" u="sng" dirty="0"/>
              <a:t> (</a:t>
            </a:r>
            <a:r>
              <a:rPr lang="en-ZA" u="sng" dirty="0" err="1"/>
              <a:t>keuzedeel</a:t>
            </a:r>
            <a:r>
              <a:rPr lang="en-ZA" u="sng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242928"/>
            <a:ext cx="5472000" cy="1349269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Orientatie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Profileringsplan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• </a:t>
            </a:r>
            <a:r>
              <a:rPr lang="en-ZA" dirty="0" err="1">
                <a:solidFill>
                  <a:schemeClr val="bg1"/>
                </a:solidFill>
              </a:rPr>
              <a:t>Uitvoering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87" y="4586049"/>
            <a:ext cx="5472000" cy="1864696"/>
          </a:xfrm>
        </p:spPr>
        <p:txBody>
          <a:bodyPr/>
          <a:lstStyle/>
          <a:p>
            <a:pPr marL="0" indent="0">
              <a:buNone/>
            </a:pPr>
            <a:r>
              <a:rPr lang="en-ZA" sz="3000" b="1" dirty="0" err="1">
                <a:solidFill>
                  <a:schemeClr val="bg1"/>
                </a:solidFill>
              </a:rPr>
              <a:t>Mijn</a:t>
            </a:r>
            <a:r>
              <a:rPr lang="en-ZA" sz="3000" b="1" dirty="0">
                <a:solidFill>
                  <a:schemeClr val="bg1"/>
                </a:solidFill>
              </a:rPr>
              <a:t> </a:t>
            </a:r>
            <a:r>
              <a:rPr lang="en-ZA" sz="3000" b="1" dirty="0" err="1">
                <a:solidFill>
                  <a:schemeClr val="bg1"/>
                </a:solidFill>
              </a:rPr>
              <a:t>stijl</a:t>
            </a:r>
            <a:endParaRPr lang="en-ZA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</a:t>
            </a:r>
            <a:r>
              <a:rPr lang="en-ZA" sz="2400" dirty="0" err="1">
                <a:solidFill>
                  <a:schemeClr val="bg1"/>
                </a:solidFill>
              </a:rPr>
              <a:t>Realistisch</a:t>
            </a:r>
            <a:endParaRPr lang="en-ZA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400" dirty="0">
                <a:solidFill>
                  <a:schemeClr val="bg1"/>
                </a:solidFill>
              </a:rPr>
              <a:t>•Textures &gt; solid </a:t>
            </a:r>
            <a:r>
              <a:rPr lang="en-ZA" sz="2400" dirty="0" err="1">
                <a:solidFill>
                  <a:schemeClr val="bg1"/>
                </a:solidFill>
              </a:rPr>
              <a:t>colors</a:t>
            </a:r>
            <a:endParaRPr lang="en-ZA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ZA" sz="14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8" name="Picture 17" descr="White furniture in it&#10;&#10;Description automatically generated">
            <a:extLst>
              <a:ext uri="{FF2B5EF4-FFF2-40B4-BE49-F238E27FC236}">
                <a16:creationId xmlns:a16="http://schemas.microsoft.com/office/drawing/2014/main" id="{CE4A1B35-5E06-4E28-9AEE-CEC882A0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5"/>
              </a:clrFrom>
              <a:clrTo>
                <a:srgbClr val="24242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5874" y="1127194"/>
            <a:ext cx="4886126" cy="4210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BF86DE-3FAE-4E8E-881B-C6541B5E5444}"/>
              </a:ext>
            </a:extLst>
          </p:cNvPr>
          <p:cNvSpPr txBox="1"/>
          <p:nvPr/>
        </p:nvSpPr>
        <p:spPr>
          <a:xfrm>
            <a:off x="289387" y="2770841"/>
            <a:ext cx="48195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+mj-lt"/>
              </a:rPr>
              <a:t>Proces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van het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keuzedeel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r>
              <a:rPr lang="en-ZA" sz="2400" dirty="0">
                <a:solidFill>
                  <a:schemeClr val="bg1"/>
                </a:solidFill>
              </a:rPr>
              <a:t>• </a:t>
            </a:r>
            <a:r>
              <a:rPr lang="en-ZA" sz="2400" dirty="0" err="1">
                <a:solidFill>
                  <a:schemeClr val="bg1"/>
                </a:solidFill>
              </a:rPr>
              <a:t>Verschillend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  <a:p>
            <a:r>
              <a:rPr lang="en-ZA" sz="2400" dirty="0">
                <a:solidFill>
                  <a:schemeClr val="bg1"/>
                </a:solidFill>
              </a:rPr>
              <a:t>• Feeling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37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2050" name="Picture 2" descr="Gerelateerde afbeelding">
            <a:extLst>
              <a:ext uri="{FF2B5EF4-FFF2-40B4-BE49-F238E27FC236}">
                <a16:creationId xmlns:a16="http://schemas.microsoft.com/office/drawing/2014/main" id="{7881D6B3-F594-4D6E-9A7B-D75980A7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" y="102637"/>
            <a:ext cx="11904000" cy="658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Aanwezigheid</a:t>
            </a:r>
            <a:endParaRPr lang="en-Z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0A776A-454A-4296-87D5-3BD212BAF885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437071792"/>
              </p:ext>
            </p:extLst>
          </p:nvPr>
        </p:nvGraphicFramePr>
        <p:xfrm>
          <a:off x="431800" y="1511300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pic>
        <p:nvPicPr>
          <p:cNvPr id="4" name="Afbeelding 3">
            <a:extLst>
              <a:ext uri="{FF2B5EF4-FFF2-40B4-BE49-F238E27FC236}">
                <a16:creationId xmlns:a16="http://schemas.microsoft.com/office/drawing/2014/main" id="{00845F56-4C22-48E5-8B2C-2D81805B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511300"/>
            <a:ext cx="113284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BAD2F63F-1A35-458F-B924-0E72FEEB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59390"/>
            <a:ext cx="11904000" cy="65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661447"/>
            <a:ext cx="11340000" cy="432000"/>
          </a:xfrm>
        </p:spPr>
        <p:txBody>
          <a:bodyPr/>
          <a:lstStyle/>
          <a:p>
            <a:pPr algn="ctr"/>
            <a:r>
              <a:rPr lang="en-US" sz="4500" dirty="0"/>
              <a:t>The End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>
                    <a:lumMod val="95000"/>
                  </a:schemeClr>
                </a:solidFill>
              </a:rPr>
              <a:t>Lets play the game!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EA002-CAD2-4D70-B1CD-152DF3E9AD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B11F4F-FB0A-4C04-9CF1-2D6EB361B4D8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C84253-309E-4D9C-A108-C7E6A1734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306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Defenders of Mechanism</vt:lpstr>
      <vt:lpstr>Inhoudsopgave</vt:lpstr>
      <vt:lpstr>Wat ging er goed?</vt:lpstr>
      <vt:lpstr>Wat kon er beter?</vt:lpstr>
      <vt:lpstr>UX (keuzedeel)</vt:lpstr>
      <vt:lpstr>Agile Game Production (keuzedeel)</vt:lpstr>
      <vt:lpstr>Creatieve Profilering (keuzedeel)</vt:lpstr>
      <vt:lpstr>Aanwezigheid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2018-11-08T11:32:33Z</dcterms:created>
  <dcterms:modified xsi:type="dcterms:W3CDTF">2018-11-11T15:48:13Z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