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1" r:id="rId5"/>
    <p:sldId id="259" r:id="rId6"/>
    <p:sldId id="258" r:id="rId7"/>
    <p:sldId id="264" r:id="rId8"/>
    <p:sldId id="266" r:id="rId9"/>
    <p:sldId id="269" r:id="rId10"/>
    <p:sldId id="267" r:id="rId11"/>
    <p:sldId id="265" r:id="rId1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37775E5-9951-4FD1-9408-0D877DA8ABB0}">
          <p14:sldIdLst>
            <p14:sldId id="256"/>
          </p14:sldIdLst>
        </p14:section>
        <p14:section name="Uvod" id="{E3B7002B-2179-4E6F-A64B-984B2A5B1AE3}">
          <p14:sldIdLst>
            <p14:sldId id="257"/>
          </p14:sldIdLst>
        </p14:section>
        <p14:section name="Izdelava igre" id="{71E6C367-A2D6-4045-BA0D-3141FA21E4A4}">
          <p14:sldIdLst>
            <p14:sldId id="268"/>
            <p14:sldId id="261"/>
          </p14:sldIdLst>
        </p14:section>
        <p14:section name="Algoritmi" id="{C48ABC48-F2D2-4683-B61D-DE653AB8D39B}">
          <p14:sldIdLst>
            <p14:sldId id="259"/>
          </p14:sldIdLst>
        </p14:section>
        <p14:section name="Implementacija algoritmov" id="{7B61E2AC-E131-45D5-8836-BCD9018EE632}">
          <p14:sldIdLst>
            <p14:sldId id="258"/>
          </p14:sldIdLst>
        </p14:section>
        <p14:section name="Ovrednotenje" id="{6D15A6C7-B4D2-4DD8-99B8-0B77AECEE49B}">
          <p14:sldIdLst>
            <p14:sldId id="264"/>
            <p14:sldId id="266"/>
            <p14:sldId id="269"/>
          </p14:sldIdLst>
        </p14:section>
        <p14:section name="Zaključek" id="{EBAF457A-AAF6-47CB-9BF8-B2572D50213D}">
          <p14:sldIdLst>
            <p14:sldId id="267"/>
          </p14:sldIdLst>
        </p14:section>
        <p14:section name="Viri" id="{119295BD-1A7E-444A-97C2-46A63F3F6555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6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UCB1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UCB1</c:v>
                </c:pt>
                <c:pt idx="1">
                  <c:v>CAB</c:v>
                </c:pt>
                <c:pt idx="2">
                  <c:v>Naive MCTS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0.4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9-4143-9958-8B9F190A3E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CAB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UCB1</c:v>
                </c:pt>
                <c:pt idx="1">
                  <c:v>CAB</c:v>
                </c:pt>
                <c:pt idx="2">
                  <c:v>Naive MCTS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</c:v>
                </c:pt>
                <c:pt idx="1">
                  <c:v>0.5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B9-4143-9958-8B9F190A3E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Naive MCTS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UCB1</c:v>
                </c:pt>
                <c:pt idx="1">
                  <c:v>CAB</c:v>
                </c:pt>
                <c:pt idx="2">
                  <c:v>Naive MCTS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</c:v>
                </c:pt>
                <c:pt idx="1">
                  <c:v>0.4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B9-4143-9958-8B9F190A3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106624"/>
        <c:axId val="124108160"/>
      </c:barChart>
      <c:catAx>
        <c:axId val="124106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4108160"/>
        <c:crosses val="autoZero"/>
        <c:auto val="1"/>
        <c:lblAlgn val="ctr"/>
        <c:lblOffset val="100"/>
        <c:noMultiLvlLbl val="0"/>
      </c:catAx>
      <c:valAx>
        <c:axId val="124108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106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l-SI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UCB1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Oseba1</c:v>
                </c:pt>
                <c:pt idx="1">
                  <c:v>Oseba2</c:v>
                </c:pt>
                <c:pt idx="2">
                  <c:v>Oseba3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0-4E4B-B4ED-65A34F17AA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CAB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Oseba1</c:v>
                </c:pt>
                <c:pt idx="1">
                  <c:v>Oseba2</c:v>
                </c:pt>
                <c:pt idx="2">
                  <c:v>Oseba3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</c:v>
                </c:pt>
                <c:pt idx="1">
                  <c:v>0.5</c:v>
                </c:pt>
                <c:pt idx="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10-4E4B-B4ED-65A34F17AA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Naive MCTS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Oseba1</c:v>
                </c:pt>
                <c:pt idx="1">
                  <c:v>Oseba2</c:v>
                </c:pt>
                <c:pt idx="2">
                  <c:v>Oseba3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</c:v>
                </c:pt>
                <c:pt idx="1">
                  <c:v>0.2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10-4E4B-B4ED-65A34F17A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267008"/>
        <c:axId val="148268544"/>
      </c:barChart>
      <c:catAx>
        <c:axId val="14826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268544"/>
        <c:crosses val="autoZero"/>
        <c:auto val="1"/>
        <c:lblAlgn val="ctr"/>
        <c:lblOffset val="100"/>
        <c:noMultiLvlLbl val="0"/>
      </c:catAx>
      <c:valAx>
        <c:axId val="1482685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8267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l-SI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5871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1504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3843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5292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201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935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775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7517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217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09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8720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F6A82-384E-44FD-95F4-36375AC54F5C}" type="datetimeFigureOut">
              <a:rPr lang="sl-SI" smtClean="0"/>
              <a:t>11. 01. 2018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682D-A165-42C3-A83A-2FEE8CAE9C6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919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quasimik/monte-carlo-tree-search-applied-to-letterpress-34f41c86e238" TargetMode="External"/><Relationship Id="rId2" Type="http://schemas.openxmlformats.org/officeDocument/2006/relationships/hyperlink" Target="https://thenewstack.io/google-ai-beats-human-champion-complex-game-ever-inven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onte_Carlo_tree_sear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ZE2m864Ls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Hevristični algoritmi v </a:t>
            </a:r>
            <a:br>
              <a:rPr lang="en-GB" dirty="0" smtClean="0"/>
            </a:br>
            <a:r>
              <a:rPr lang="en-GB" dirty="0" smtClean="0"/>
              <a:t>realno-časovni strateški igri TD2020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Autofit/>
          </a:bodyPr>
          <a:lstStyle/>
          <a:p>
            <a:r>
              <a:rPr lang="sl-SI" sz="1600" dirty="0">
                <a:solidFill>
                  <a:schemeClr val="tx1"/>
                </a:solidFill>
              </a:rPr>
              <a:t>VISOKO</a:t>
            </a:r>
            <a:r>
              <a:rPr lang="en-GB" sz="1600" dirty="0">
                <a:solidFill>
                  <a:schemeClr val="tx1"/>
                </a:solidFill>
              </a:rPr>
              <a:t>Š</a:t>
            </a:r>
            <a:r>
              <a:rPr lang="sl-SI" sz="1600" dirty="0">
                <a:solidFill>
                  <a:schemeClr val="tx1"/>
                </a:solidFill>
              </a:rPr>
              <a:t>OLSKI STROKOVNI </a:t>
            </a:r>
            <a:r>
              <a:rPr lang="en-GB" sz="1600" dirty="0">
                <a:solidFill>
                  <a:schemeClr val="tx1"/>
                </a:solidFill>
              </a:rPr>
              <a:t>Š</a:t>
            </a:r>
            <a:r>
              <a:rPr lang="sl-SI" sz="1600" dirty="0">
                <a:solidFill>
                  <a:schemeClr val="tx1"/>
                </a:solidFill>
              </a:rPr>
              <a:t>TUDIJSKI PROGRAM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sl-SI" sz="1600" dirty="0">
                <a:solidFill>
                  <a:schemeClr val="tx1"/>
                </a:solidFill>
              </a:rPr>
              <a:t>PRVE STOPNJE</a:t>
            </a:r>
          </a:p>
          <a:p>
            <a:r>
              <a:rPr lang="sl-SI" sz="1600" dirty="0">
                <a:solidFill>
                  <a:schemeClr val="tx1"/>
                </a:solidFill>
              </a:rPr>
              <a:t>RA</a:t>
            </a:r>
            <a:r>
              <a:rPr lang="en-GB" sz="1600" dirty="0">
                <a:solidFill>
                  <a:schemeClr val="tx1"/>
                </a:solidFill>
              </a:rPr>
              <a:t>Č</a:t>
            </a:r>
            <a:r>
              <a:rPr lang="sl-SI" sz="1600" dirty="0">
                <a:solidFill>
                  <a:schemeClr val="tx1"/>
                </a:solidFill>
              </a:rPr>
              <a:t>UNALNI</a:t>
            </a:r>
            <a:r>
              <a:rPr lang="en-GB" sz="1600" dirty="0">
                <a:solidFill>
                  <a:schemeClr val="tx1"/>
                </a:solidFill>
              </a:rPr>
              <a:t>Š</a:t>
            </a:r>
            <a:r>
              <a:rPr lang="sl-SI" sz="1600" dirty="0">
                <a:solidFill>
                  <a:schemeClr val="tx1"/>
                </a:solidFill>
              </a:rPr>
              <a:t>TVO IN </a:t>
            </a:r>
            <a:r>
              <a:rPr lang="sl-SI" sz="1600" dirty="0" smtClean="0">
                <a:solidFill>
                  <a:schemeClr val="tx1"/>
                </a:solidFill>
              </a:rPr>
              <a:t>INFORMATIKA</a:t>
            </a:r>
            <a:endParaRPr lang="en-GB" sz="1600" dirty="0" smtClean="0">
              <a:solidFill>
                <a:schemeClr val="tx1"/>
              </a:solidFill>
            </a:endParaRPr>
          </a:p>
          <a:p>
            <a:endParaRPr lang="sl-SI" sz="1600" dirty="0">
              <a:solidFill>
                <a:schemeClr val="tx1"/>
              </a:solidFill>
            </a:endParaRPr>
          </a:p>
          <a:p>
            <a:r>
              <a:rPr lang="sl-SI" sz="2000" dirty="0" smtClean="0">
                <a:solidFill>
                  <a:schemeClr val="tx1"/>
                </a:solidFill>
              </a:rPr>
              <a:t>Jernej Habjan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sl-SI" sz="1600" dirty="0">
              <a:solidFill>
                <a:schemeClr val="tx1"/>
              </a:solidFill>
            </a:endParaRPr>
          </a:p>
          <a:p>
            <a:r>
              <a:rPr lang="sl-SI" sz="1600" dirty="0" smtClean="0">
                <a:solidFill>
                  <a:schemeClr val="tx1"/>
                </a:solidFill>
              </a:rPr>
              <a:t>Mentor</a:t>
            </a:r>
            <a:r>
              <a:rPr lang="sl-SI" sz="1600" dirty="0">
                <a:solidFill>
                  <a:schemeClr val="tx1"/>
                </a:solidFill>
              </a:rPr>
              <a:t>: doc. dr. Matej Guid</a:t>
            </a:r>
          </a:p>
          <a:p>
            <a:r>
              <a:rPr lang="sl-SI" sz="1600" dirty="0" smtClean="0">
                <a:solidFill>
                  <a:schemeClr val="tx1"/>
                </a:solidFill>
              </a:rPr>
              <a:t>Ljubljana</a:t>
            </a:r>
            <a:r>
              <a:rPr lang="sl-SI" sz="1600" dirty="0">
                <a:solidFill>
                  <a:schemeClr val="tx1"/>
                </a:solidFill>
              </a:rPr>
              <a:t>, </a:t>
            </a:r>
            <a:r>
              <a:rPr lang="sl-SI" sz="1600" dirty="0" smtClean="0">
                <a:solidFill>
                  <a:schemeClr val="tx1"/>
                </a:solidFill>
              </a:rPr>
              <a:t>20</a:t>
            </a:r>
            <a:r>
              <a:rPr lang="en-GB" sz="1600" dirty="0" smtClean="0">
                <a:solidFill>
                  <a:schemeClr val="tx1"/>
                </a:solidFill>
              </a:rPr>
              <a:t>18</a:t>
            </a:r>
            <a:endParaRPr lang="sl-SI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Hvala za pozornost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Vprašanja</a:t>
            </a:r>
          </a:p>
          <a:p>
            <a:r>
              <a:rPr lang="en-GB" dirty="0" smtClean="0"/>
              <a:t>Zahvale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311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000" dirty="0" smtClean="0"/>
              <a:t>Slika 3</a:t>
            </a:r>
            <a:r>
              <a:rPr lang="en-GB" sz="2000" dirty="0" smtClean="0"/>
              <a:t>: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Mok Kimberley, Artificial ‘Imagination’ Helped Google AI Master Go, the Most Complex Game Ever  (Dostopano 11.1.2018</a:t>
            </a:r>
            <a:r>
              <a:rPr lang="en-GB" sz="2000" dirty="0" smtClean="0"/>
              <a:t>)</a:t>
            </a:r>
            <a:br>
              <a:rPr lang="en-GB" sz="2000" dirty="0" smtClean="0"/>
            </a:br>
            <a:r>
              <a:rPr lang="sl-SI" sz="2000" dirty="0">
                <a:hlinkClick r:id="rId2"/>
              </a:rPr>
              <a:t>https://thenewstack.io/google-ai-beats-human-champion-complex-game-ever-invented/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smtClean="0"/>
              <a:t>Slika 4:</a:t>
            </a:r>
            <a:br>
              <a:rPr lang="en-GB" sz="2000" dirty="0" smtClean="0"/>
            </a:br>
            <a:r>
              <a:rPr lang="en-GB" sz="2000" dirty="0" smtClean="0"/>
              <a:t>Ontanon Santiago, </a:t>
            </a:r>
            <a:r>
              <a:rPr lang="en-GB" sz="2000" dirty="0"/>
              <a:t>Synnaeve </a:t>
            </a:r>
            <a:r>
              <a:rPr lang="en-GB" sz="2000" dirty="0" smtClean="0"/>
              <a:t>Gabriel, </a:t>
            </a:r>
            <a:r>
              <a:rPr lang="en-GB" sz="2000" dirty="0"/>
              <a:t>Uriarte </a:t>
            </a:r>
            <a:r>
              <a:rPr lang="en-GB" sz="2000" dirty="0" smtClean="0"/>
              <a:t>Alberto, </a:t>
            </a:r>
            <a:r>
              <a:rPr lang="en-GB" sz="2000" dirty="0"/>
              <a:t>Richoux </a:t>
            </a:r>
            <a:r>
              <a:rPr lang="en-GB" sz="2000" dirty="0" smtClean="0"/>
              <a:t>Florian in </a:t>
            </a:r>
            <a:r>
              <a:rPr lang="en-GB" sz="2000" dirty="0"/>
              <a:t>Churchill </a:t>
            </a:r>
            <a:r>
              <a:rPr lang="en-GB" sz="2000" dirty="0" smtClean="0"/>
              <a:t>David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A Survey of Real-Time Strategy Game AI Research and Competition in </a:t>
            </a:r>
            <a:r>
              <a:rPr lang="en-GB" sz="2000" dirty="0" smtClean="0"/>
              <a:t>StarCraft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IEEE Transactions on Computational Intelligence and AI in games, IEEE Computational Intelligence </a:t>
            </a:r>
            <a:r>
              <a:rPr lang="en-GB" sz="2000" dirty="0" smtClean="0"/>
              <a:t>Society</a:t>
            </a:r>
          </a:p>
          <a:p>
            <a:endParaRPr lang="en-GB" sz="2000" dirty="0"/>
          </a:p>
          <a:p>
            <a:r>
              <a:rPr lang="en-GB" sz="2000" dirty="0"/>
              <a:t>Slika 5:</a:t>
            </a:r>
            <a:br>
              <a:rPr lang="en-GB" sz="2000" dirty="0"/>
            </a:br>
            <a:r>
              <a:rPr lang="en-GB" sz="2000" dirty="0"/>
              <a:t>Liu Michael, General Game-Playing With Monte Carlo Tree Search (Dostopano 11.1.2018)</a:t>
            </a:r>
            <a:br>
              <a:rPr lang="en-GB" sz="2000" dirty="0"/>
            </a:br>
            <a:r>
              <a:rPr lang="sl-SI" sz="2000" dirty="0">
                <a:hlinkClick r:id="rId3"/>
              </a:rPr>
              <a:t>https://medium.com/@</a:t>
            </a:r>
            <a:r>
              <a:rPr lang="sl-SI" sz="2000" dirty="0" smtClean="0">
                <a:hlinkClick r:id="rId3"/>
              </a:rPr>
              <a:t>quasimik/monte-carlo-tree-search-applied-to-letterpress-34f41c86e238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Slika 6:</a:t>
            </a:r>
            <a:br>
              <a:rPr lang="en-GB" sz="2000" dirty="0" smtClean="0"/>
            </a:br>
            <a:r>
              <a:rPr lang="en-GB" sz="2000" dirty="0" smtClean="0"/>
              <a:t>Monte Carlo </a:t>
            </a:r>
            <a:r>
              <a:rPr lang="en-GB" sz="2000" dirty="0"/>
              <a:t>tree search</a:t>
            </a:r>
            <a:br>
              <a:rPr lang="en-GB" sz="2000" dirty="0"/>
            </a:b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en.wikipedia.org/wiki/Monte_Carlo_tree_search</a:t>
            </a:r>
            <a:r>
              <a:rPr lang="en-GB" sz="2000" dirty="0" smtClean="0"/>
              <a:t> (Dostopna 11.1.2018)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202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Tematike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Izdelavo igre</a:t>
            </a:r>
          </a:p>
          <a:p>
            <a:r>
              <a:rPr lang="en-GB" dirty="0" smtClean="0"/>
              <a:t>Izbiro algoritmov</a:t>
            </a:r>
          </a:p>
          <a:p>
            <a:r>
              <a:rPr lang="en-GB" dirty="0" smtClean="0"/>
              <a:t>Implementacijo algoritmov</a:t>
            </a:r>
          </a:p>
          <a:p>
            <a:r>
              <a:rPr lang="en-GB" dirty="0" smtClean="0"/>
              <a:t>Ovredotenje rezultatov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226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Realno-časovna strateška igra TD2020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GB" dirty="0" smtClean="0"/>
              <a:t>RTS</a:t>
            </a:r>
          </a:p>
          <a:p>
            <a:r>
              <a:rPr lang="en-GB" dirty="0" smtClean="0"/>
              <a:t>Odločitvena </a:t>
            </a:r>
            <a:r>
              <a:rPr lang="en-GB" dirty="0" smtClean="0"/>
              <a:t>drevesa</a:t>
            </a:r>
          </a:p>
          <a:p>
            <a:r>
              <a:rPr lang="en-GB" dirty="0" smtClean="0"/>
              <a:t>Unreal Engine 4</a:t>
            </a:r>
          </a:p>
          <a:p>
            <a:r>
              <a:rPr lang="en-GB" dirty="0" smtClean="0"/>
              <a:t>Preprosto stanje igre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56792"/>
            <a:ext cx="3690040" cy="2189922"/>
          </a:xfrm>
        </p:spPr>
      </p:pic>
      <p:pic>
        <p:nvPicPr>
          <p:cNvPr id="3075" name="Picture 3" descr="C:\Users\jerne\Downloads\TD2020_B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115" y="4293096"/>
            <a:ext cx="3639102" cy="199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6266041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Slika 2 – Odločitveno drevo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3752299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Slika 1 – Izgled igre TD2020</a:t>
            </a:r>
          </a:p>
        </p:txBody>
      </p:sp>
    </p:spTree>
    <p:extLst>
      <p:ext uri="{BB962C8B-B14F-4D97-AF65-F5344CB8AC3E}">
        <p14:creationId xmlns:p14="http://schemas.microsoft.com/office/powerpoint/2010/main" val="26661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Stanje igre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en-GB" dirty="0" smtClean="0"/>
              <a:t>Abstrahiranje</a:t>
            </a:r>
          </a:p>
          <a:p>
            <a:r>
              <a:rPr lang="en-GB" dirty="0" smtClean="0"/>
              <a:t>Velik preiskovalni prostor</a:t>
            </a:r>
          </a:p>
          <a:p>
            <a:r>
              <a:rPr lang="en-GB" dirty="0" smtClean="0"/>
              <a:t>Python moduli</a:t>
            </a:r>
          </a:p>
          <a:p>
            <a:r>
              <a:rPr lang="en-GB" dirty="0" smtClean="0"/>
              <a:t>Upoštevanje razdelitve nalog</a:t>
            </a:r>
            <a:endParaRPr lang="sl-SI" dirty="0"/>
          </a:p>
        </p:txBody>
      </p:sp>
      <p:pic>
        <p:nvPicPr>
          <p:cNvPr id="2050" name="Picture 2" descr="https://cdn.thenewstack.io/media/2016/01/alphago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05882"/>
            <a:ext cx="3849917" cy="21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329718"/>
              </p:ext>
            </p:extLst>
          </p:nvPr>
        </p:nvGraphicFramePr>
        <p:xfrm>
          <a:off x="4644008" y="3692551"/>
          <a:ext cx="3672408" cy="233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crobat Document" r:id="rId4" imgW="2577737" imgH="1637992" progId="AcroExch.Document.DC">
                  <p:embed/>
                </p:oleObj>
              </mc:Choice>
              <mc:Fallback>
                <p:oleObj name="Acrobat Document" r:id="rId4" imgW="2577737" imgH="163799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4008" y="3692551"/>
                        <a:ext cx="3672408" cy="2333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8024" y="3309154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Slika 3 – Preiskovalni prostor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6043084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Slika 4 – Razdelitve nalog</a:t>
            </a:r>
          </a:p>
        </p:txBody>
      </p:sp>
    </p:spTree>
    <p:extLst>
      <p:ext uri="{BB962C8B-B14F-4D97-AF65-F5344CB8AC3E}">
        <p14:creationId xmlns:p14="http://schemas.microsoft.com/office/powerpoint/2010/main" val="10565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Algoritmi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MCTS</a:t>
            </a:r>
          </a:p>
          <a:p>
            <a:r>
              <a:rPr lang="en-GB" dirty="0" smtClean="0"/>
              <a:t>MCTS – UCB1</a:t>
            </a:r>
          </a:p>
          <a:p>
            <a:r>
              <a:rPr lang="en-GB" dirty="0" smtClean="0"/>
              <a:t>MCTS – RAVE</a:t>
            </a:r>
          </a:p>
          <a:p>
            <a:r>
              <a:rPr lang="en-GB" dirty="0" smtClean="0"/>
              <a:t>Min – max</a:t>
            </a:r>
          </a:p>
          <a:p>
            <a:r>
              <a:rPr lang="en-GB" dirty="0" smtClean="0"/>
              <a:t>Nevronske mreže</a:t>
            </a:r>
            <a:endParaRPr lang="sl-SI" dirty="0"/>
          </a:p>
        </p:txBody>
      </p:sp>
      <p:pic>
        <p:nvPicPr>
          <p:cNvPr id="4098" name="Picture 2" descr="https://cdn-images-1.medium.com/max/1200/1*eFzE9DWAfJKpehpbYSqiv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18586"/>
            <a:ext cx="3347864" cy="170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pload.wikimedia.org/wikipedia/commons/thumb/6/62/MCTS_%28English%29_-_Updated_2017-11-19.svg/808px-MCTS_%28English%29_-_Updated_2017-11-1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09" y="4684115"/>
            <a:ext cx="4852981" cy="16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0072" y="3390302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Slika 5 – UCB1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4011" y="6305780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Slika 6 – Stopnje MCTS</a:t>
            </a:r>
          </a:p>
        </p:txBody>
      </p:sp>
    </p:spTree>
    <p:extLst>
      <p:ext uri="{BB962C8B-B14F-4D97-AF65-F5344CB8AC3E}">
        <p14:creationId xmlns:p14="http://schemas.microsoft.com/office/powerpoint/2010/main" val="29416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Implementacija algoritmov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Izbira preiskovalnih parametrov</a:t>
            </a:r>
          </a:p>
          <a:p>
            <a:r>
              <a:rPr lang="en-GB" dirty="0" smtClean="0"/>
              <a:t>Določanje boljše hevristike</a:t>
            </a:r>
          </a:p>
          <a:p>
            <a:r>
              <a:rPr lang="en-GB" dirty="0" smtClean="0"/>
              <a:t>Računanje funkcije proti simulacijami</a:t>
            </a:r>
          </a:p>
          <a:p>
            <a:r>
              <a:rPr lang="en-GB" dirty="0" smtClean="0"/>
              <a:t>Postopno dodajanje zahtevnosti algoritma</a:t>
            </a:r>
          </a:p>
        </p:txBody>
      </p:sp>
    </p:spTree>
    <p:extLst>
      <p:ext uri="{BB962C8B-B14F-4D97-AF65-F5344CB8AC3E}">
        <p14:creationId xmlns:p14="http://schemas.microsoft.com/office/powerpoint/2010/main" val="6672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Rezultati (računalnik – računalnik)</a:t>
            </a:r>
            <a:endParaRPr lang="sl-S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928353"/>
              </p:ext>
            </p:extLst>
          </p:nvPr>
        </p:nvGraphicFramePr>
        <p:xfrm>
          <a:off x="1475656" y="1628800"/>
          <a:ext cx="6344536" cy="348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7704" y="5144547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Graf 1 – 10.000 iger za vsak par algoritmov</a:t>
            </a:r>
          </a:p>
        </p:txBody>
      </p:sp>
    </p:spTree>
    <p:extLst>
      <p:ext uri="{BB962C8B-B14F-4D97-AF65-F5344CB8AC3E}">
        <p14:creationId xmlns:p14="http://schemas.microsoft.com/office/powerpoint/2010/main" val="4823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Rezultati (računalnik – človek)</a:t>
            </a:r>
            <a:endParaRPr lang="sl-S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85981"/>
              </p:ext>
            </p:extLst>
          </p:nvPr>
        </p:nvGraphicFramePr>
        <p:xfrm>
          <a:off x="1331640" y="2420888"/>
          <a:ext cx="6344536" cy="348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11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Aplikacija na realen problem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5910139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Graf 1 – Računalnik proti človeku</a:t>
            </a:r>
          </a:p>
        </p:txBody>
      </p:sp>
    </p:spTree>
    <p:extLst>
      <p:ext uri="{BB962C8B-B14F-4D97-AF65-F5344CB8AC3E}">
        <p14:creationId xmlns:p14="http://schemas.microsoft.com/office/powerpoint/2010/main" val="15166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Rezultati – video </a:t>
            </a:r>
            <a:r>
              <a:rPr lang="en-GB" dirty="0" smtClean="0"/>
              <a:t>prezentacija</a:t>
            </a:r>
            <a:endParaRPr lang="sl-SI" dirty="0"/>
          </a:p>
        </p:txBody>
      </p:sp>
      <p:pic>
        <p:nvPicPr>
          <p:cNvPr id="4" name="rZE2m864Ls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14469" y="2060848"/>
            <a:ext cx="6115061" cy="34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169</Words>
  <Application>Microsoft Office PowerPoint</Application>
  <PresentationFormat>On-screen Show (4:3)</PresentationFormat>
  <Paragraphs>57</Paragraphs>
  <Slides>11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Acrobat Document</vt:lpstr>
      <vt:lpstr>Hevristični algoritmi v  realno-časovni strateški igri TD2020</vt:lpstr>
      <vt:lpstr>Tematike</vt:lpstr>
      <vt:lpstr>Realno-časovna strateška igra TD2020</vt:lpstr>
      <vt:lpstr>Stanje igre</vt:lpstr>
      <vt:lpstr>Algoritmi</vt:lpstr>
      <vt:lpstr>Implementacija algoritmov</vt:lpstr>
      <vt:lpstr>Rezultati (računalnik – računalnik)</vt:lpstr>
      <vt:lpstr>Rezultati (računalnik – človek)</vt:lpstr>
      <vt:lpstr>Rezultati – video prezentacija</vt:lpstr>
      <vt:lpstr>Hvala za pozornost</vt:lpstr>
      <vt:lpstr>Viri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MCTS TITLE</dc:title>
  <dc:creator>Jernej Habjan</dc:creator>
  <cp:lastModifiedBy>Jernej Habjan</cp:lastModifiedBy>
  <cp:revision>22</cp:revision>
  <dcterms:created xsi:type="dcterms:W3CDTF">2017-11-13T11:20:18Z</dcterms:created>
  <dcterms:modified xsi:type="dcterms:W3CDTF">2018-01-11T18:47:40Z</dcterms:modified>
</cp:coreProperties>
</file>