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70" r:id="rId8"/>
    <p:sldId id="261" r:id="rId9"/>
    <p:sldId id="262" r:id="rId10"/>
    <p:sldId id="263" r:id="rId11"/>
    <p:sldId id="264" r:id="rId12"/>
    <p:sldId id="265" r:id="rId13"/>
    <p:sldId id="267" r:id="rId14"/>
    <p:sldId id="269" r:id="rId15"/>
  </p:sldIdLst>
  <p:sldSz cx="12192000" cy="6858000"/>
  <p:notesSz cx="7772400" cy="100584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Fira Sans Extra Condensed" panose="020B05030500000200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vk/4j0+O/0XGq3ULvzPr2J94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1DF2B-8CE8-47CA-A753-2D559099E446}">
  <a:tblStyle styleId="{2791DF2B-8CE8-47CA-A753-2D559099E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795F4B-159D-42C7-BF58-29875E00CFA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9A00A55F-4B36-4D1D-93FA-08443B53EB4D}">
      <dgm:prSet phldrT="[Texto]" phldr="1"/>
      <dgm:spPr/>
      <dgm:t>
        <a:bodyPr/>
        <a:lstStyle/>
        <a:p>
          <a:endParaRPr lang="es-CO" dirty="0"/>
        </a:p>
      </dgm:t>
    </dgm:pt>
    <dgm:pt modelId="{314B210E-9281-40E9-B32E-7C43A8615A6A}" type="parTrans" cxnId="{D5F4CFF9-BAED-477D-8D29-E6D6470419E4}">
      <dgm:prSet/>
      <dgm:spPr/>
      <dgm:t>
        <a:bodyPr/>
        <a:lstStyle/>
        <a:p>
          <a:endParaRPr lang="es-CO"/>
        </a:p>
      </dgm:t>
    </dgm:pt>
    <dgm:pt modelId="{5CA73ED3-6319-4C95-973C-B7FF51658BA5}" type="sibTrans" cxnId="{D5F4CFF9-BAED-477D-8D29-E6D6470419E4}">
      <dgm:prSet/>
      <dgm:spPr>
        <a:blipFill rotWithShape="1">
          <a:blip xmlns:r="http://schemas.openxmlformats.org/officeDocument/2006/relationships" r:embed="rId1"/>
          <a:srcRect/>
          <a:stretch>
            <a:fillRect t="-39000" b="-39000"/>
          </a:stretch>
        </a:blipFill>
      </dgm:spPr>
      <dgm:t>
        <a:bodyPr/>
        <a:lstStyle/>
        <a:p>
          <a:endParaRPr lang="es-CO"/>
        </a:p>
      </dgm:t>
      <dgm:extLst>
        <a:ext uri="{E40237B7-FDA0-4F09-8148-C483321AD2D9}">
          <dgm14:cNvPr xmlns:dgm14="http://schemas.microsoft.com/office/drawing/2010/diagram" id="0" name="" descr="Un hombre con lentes mirando de frente&#10;&#10;Descripción generada automáticamente">
            <a:extLst>
              <a:ext uri="{FF2B5EF4-FFF2-40B4-BE49-F238E27FC236}">
                <a16:creationId xmlns:a16="http://schemas.microsoft.com/office/drawing/2014/main" id="{12C0A7E0-BF53-4072-B6DD-6D13D0E76C5E}"/>
              </a:ext>
            </a:extLst>
          </dgm14:cNvPr>
        </a:ext>
      </dgm:extLst>
    </dgm:pt>
    <dgm:pt modelId="{B9E656BE-E2FF-4E01-B127-E12D9BC35CD5}" type="pres">
      <dgm:prSet presAssocID="{51795F4B-159D-42C7-BF58-29875E00CFA6}" presName="Name0" presStyleCnt="0">
        <dgm:presLayoutVars>
          <dgm:chMax val="7"/>
          <dgm:chPref val="7"/>
          <dgm:dir/>
        </dgm:presLayoutVars>
      </dgm:prSet>
      <dgm:spPr/>
    </dgm:pt>
    <dgm:pt modelId="{6D969925-F4C2-43EE-89C6-50E340DF1BE7}" type="pres">
      <dgm:prSet presAssocID="{51795F4B-159D-42C7-BF58-29875E00CFA6}" presName="Name1" presStyleCnt="0"/>
      <dgm:spPr/>
    </dgm:pt>
    <dgm:pt modelId="{99158FAB-DFEA-4519-B4B4-9E0CA6884A1C}" type="pres">
      <dgm:prSet presAssocID="{5CA73ED3-6319-4C95-973C-B7FF51658BA5}" presName="picture_1" presStyleCnt="0"/>
      <dgm:spPr/>
    </dgm:pt>
    <dgm:pt modelId="{AD6A585A-9D27-4520-B15A-098A10CE3AE2}" type="pres">
      <dgm:prSet presAssocID="{5CA73ED3-6319-4C95-973C-B7FF51658BA5}" presName="pictureRepeatNode" presStyleLbl="alignImgPlace1" presStyleIdx="0" presStyleCnt="1" custScaleX="200000" custScaleY="199110" custLinFactNeighborX="-20138" custLinFactNeighborY="21327"/>
      <dgm:spPr/>
    </dgm:pt>
    <dgm:pt modelId="{0AC6B8C2-2074-49E2-805B-2561A60AE7A0}" type="pres">
      <dgm:prSet presAssocID="{9A00A55F-4B36-4D1D-93FA-08443B53EB4D}" presName="text_1" presStyleLbl="node1" presStyleIdx="0" presStyleCnt="0" custLinFactX="-1706" custLinFactY="-191334" custLinFactNeighborX="-100000" custLinFactNeighborY="-200000">
        <dgm:presLayoutVars>
          <dgm:bulletEnabled val="1"/>
        </dgm:presLayoutVars>
      </dgm:prSet>
      <dgm:spPr/>
    </dgm:pt>
  </dgm:ptLst>
  <dgm:cxnLst>
    <dgm:cxn modelId="{018BE440-8CF8-4F38-9700-B082237BF929}" type="presOf" srcId="{9A00A55F-4B36-4D1D-93FA-08443B53EB4D}" destId="{0AC6B8C2-2074-49E2-805B-2561A60AE7A0}" srcOrd="0" destOrd="0" presId="urn:microsoft.com/office/officeart/2008/layout/CircularPictureCallout"/>
    <dgm:cxn modelId="{21BDF1CF-4A32-4BBC-B7BB-4851C21F8E52}" type="presOf" srcId="{51795F4B-159D-42C7-BF58-29875E00CFA6}" destId="{B9E656BE-E2FF-4E01-B127-E12D9BC35CD5}" srcOrd="0" destOrd="0" presId="urn:microsoft.com/office/officeart/2008/layout/CircularPictureCallout"/>
    <dgm:cxn modelId="{BFF8A2F1-D754-4405-BD53-32E70B332E20}" type="presOf" srcId="{5CA73ED3-6319-4C95-973C-B7FF51658BA5}" destId="{AD6A585A-9D27-4520-B15A-098A10CE3AE2}" srcOrd="0" destOrd="0" presId="urn:microsoft.com/office/officeart/2008/layout/CircularPictureCallout"/>
    <dgm:cxn modelId="{D5F4CFF9-BAED-477D-8D29-E6D6470419E4}" srcId="{51795F4B-159D-42C7-BF58-29875E00CFA6}" destId="{9A00A55F-4B36-4D1D-93FA-08443B53EB4D}" srcOrd="0" destOrd="0" parTransId="{314B210E-9281-40E9-B32E-7C43A8615A6A}" sibTransId="{5CA73ED3-6319-4C95-973C-B7FF51658BA5}"/>
    <dgm:cxn modelId="{DBB047AC-07ED-4216-9CCE-2AECBA80E1C3}" type="presParOf" srcId="{B9E656BE-E2FF-4E01-B127-E12D9BC35CD5}" destId="{6D969925-F4C2-43EE-89C6-50E340DF1BE7}" srcOrd="0" destOrd="0" presId="urn:microsoft.com/office/officeart/2008/layout/CircularPictureCallout"/>
    <dgm:cxn modelId="{E9EB1C7E-06BC-4E37-A2C6-CA2654E5D459}" type="presParOf" srcId="{6D969925-F4C2-43EE-89C6-50E340DF1BE7}" destId="{99158FAB-DFEA-4519-B4B4-9E0CA6884A1C}" srcOrd="0" destOrd="0" presId="urn:microsoft.com/office/officeart/2008/layout/CircularPictureCallout"/>
    <dgm:cxn modelId="{D1F9C390-8E29-4682-B4BB-08DE92D5A0AF}" type="presParOf" srcId="{99158FAB-DFEA-4519-B4B4-9E0CA6884A1C}" destId="{AD6A585A-9D27-4520-B15A-098A10CE3AE2}" srcOrd="0" destOrd="0" presId="urn:microsoft.com/office/officeart/2008/layout/CircularPictureCallout"/>
    <dgm:cxn modelId="{A4743C54-59B4-4567-A818-B11E1EE2BE29}" type="presParOf" srcId="{6D969925-F4C2-43EE-89C6-50E340DF1BE7}" destId="{0AC6B8C2-2074-49E2-805B-2561A60AE7A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E3C569-2E85-4131-89F7-EDD9D0A0304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01BC520-EA56-447C-ACB0-42E469D6B556}">
      <dgm:prSet phldrT="[Texto]" phldr="1"/>
      <dgm:spPr/>
      <dgm:t>
        <a:bodyPr/>
        <a:lstStyle/>
        <a:p>
          <a:endParaRPr lang="es-CO" dirty="0"/>
        </a:p>
      </dgm:t>
    </dgm:pt>
    <dgm:pt modelId="{2DDEC77E-49E1-461F-BFEE-2482F586242D}" type="parTrans" cxnId="{205EF342-8CCB-43E5-B001-E55BDBF34165}">
      <dgm:prSet/>
      <dgm:spPr/>
      <dgm:t>
        <a:bodyPr/>
        <a:lstStyle/>
        <a:p>
          <a:endParaRPr lang="es-CO"/>
        </a:p>
      </dgm:t>
    </dgm:pt>
    <dgm:pt modelId="{5B5D09FB-C19D-48C5-A422-F55B59CDE1BA}" type="sibTrans" cxnId="{205EF342-8CCB-43E5-B001-E55BDBF34165}">
      <dgm:prSet/>
      <dgm:spPr>
        <a:blipFill>
          <a:blip xmlns:r="http://schemas.openxmlformats.org/officeDocument/2006/relationships" r:embed="rId1"/>
          <a:srcRect/>
          <a:stretch>
            <a:fillRect t="-10000" b="-10000"/>
          </a:stretch>
        </a:blipFill>
      </dgm:spPr>
      <dgm:t>
        <a:bodyPr/>
        <a:lstStyle/>
        <a:p>
          <a:endParaRPr lang="es-CO"/>
        </a:p>
      </dgm:t>
      <dgm:extLst>
        <a:ext uri="{E40237B7-FDA0-4F09-8148-C483321AD2D9}">
          <dgm14:cNvPr xmlns:dgm14="http://schemas.microsoft.com/office/drawing/2010/diagram" id="0" name="" descr="Una persona con una camisa azul&#10;&#10;Descripción generada automáticamente con confianza media">
            <a:extLst>
              <a:ext uri="{FF2B5EF4-FFF2-40B4-BE49-F238E27FC236}">
                <a16:creationId xmlns:a16="http://schemas.microsoft.com/office/drawing/2014/main" id="{FA266DFA-20B9-403D-8692-81A7C8BF2970}"/>
              </a:ext>
            </a:extLst>
          </dgm14:cNvPr>
        </a:ext>
      </dgm:extLst>
    </dgm:pt>
    <dgm:pt modelId="{537A1937-F187-4189-A4E3-C269B2134858}" type="pres">
      <dgm:prSet presAssocID="{F8E3C569-2E85-4131-89F7-EDD9D0A03045}" presName="Name0" presStyleCnt="0">
        <dgm:presLayoutVars>
          <dgm:chMax val="7"/>
          <dgm:chPref val="7"/>
          <dgm:dir/>
        </dgm:presLayoutVars>
      </dgm:prSet>
      <dgm:spPr/>
    </dgm:pt>
    <dgm:pt modelId="{204D6731-7EF7-484D-BF75-A3BDC6244D0C}" type="pres">
      <dgm:prSet presAssocID="{F8E3C569-2E85-4131-89F7-EDD9D0A03045}" presName="Name1" presStyleCnt="0"/>
      <dgm:spPr/>
    </dgm:pt>
    <dgm:pt modelId="{CCA04111-1C12-476D-A46F-9300E16DC9C8}" type="pres">
      <dgm:prSet presAssocID="{5B5D09FB-C19D-48C5-A422-F55B59CDE1BA}" presName="picture_1" presStyleCnt="0"/>
      <dgm:spPr/>
    </dgm:pt>
    <dgm:pt modelId="{11F770F3-DADE-4665-9C54-59B6F7CFDD2B}" type="pres">
      <dgm:prSet presAssocID="{5B5D09FB-C19D-48C5-A422-F55B59CDE1BA}" presName="pictureRepeatNode" presStyleLbl="alignImgPlace1" presStyleIdx="0" presStyleCnt="1" custScaleX="200000" custScaleY="202848" custLinFactNeighborX="1178" custLinFactNeighborY="-4215"/>
      <dgm:spPr/>
    </dgm:pt>
    <dgm:pt modelId="{C28432CE-5683-44B0-8104-739FFC5F60C8}" type="pres">
      <dgm:prSet presAssocID="{501BC520-EA56-447C-ACB0-42E469D6B556}" presName="text_1" presStyleLbl="node1" presStyleIdx="0" presStyleCnt="0" custLinFactX="7268" custLinFactY="-200000" custLinFactNeighborX="100000" custLinFactNeighborY="-205438">
        <dgm:presLayoutVars>
          <dgm:bulletEnabled val="1"/>
        </dgm:presLayoutVars>
      </dgm:prSet>
      <dgm:spPr/>
    </dgm:pt>
  </dgm:ptLst>
  <dgm:cxnLst>
    <dgm:cxn modelId="{71BEFE00-39EC-4C14-80DC-4EA159FAE970}" type="presOf" srcId="{501BC520-EA56-447C-ACB0-42E469D6B556}" destId="{C28432CE-5683-44B0-8104-739FFC5F60C8}" srcOrd="0" destOrd="0" presId="urn:microsoft.com/office/officeart/2008/layout/CircularPictureCallout"/>
    <dgm:cxn modelId="{296EA125-2066-4536-8F19-D7838E6E97D1}" type="presOf" srcId="{5B5D09FB-C19D-48C5-A422-F55B59CDE1BA}" destId="{11F770F3-DADE-4665-9C54-59B6F7CFDD2B}" srcOrd="0" destOrd="0" presId="urn:microsoft.com/office/officeart/2008/layout/CircularPictureCallout"/>
    <dgm:cxn modelId="{205EF342-8CCB-43E5-B001-E55BDBF34165}" srcId="{F8E3C569-2E85-4131-89F7-EDD9D0A03045}" destId="{501BC520-EA56-447C-ACB0-42E469D6B556}" srcOrd="0" destOrd="0" parTransId="{2DDEC77E-49E1-461F-BFEE-2482F586242D}" sibTransId="{5B5D09FB-C19D-48C5-A422-F55B59CDE1BA}"/>
    <dgm:cxn modelId="{BE560C91-C70E-4ACF-A596-B2E542157D60}" type="presOf" srcId="{F8E3C569-2E85-4131-89F7-EDD9D0A03045}" destId="{537A1937-F187-4189-A4E3-C269B2134858}" srcOrd="0" destOrd="0" presId="urn:microsoft.com/office/officeart/2008/layout/CircularPictureCallout"/>
    <dgm:cxn modelId="{A861C01A-02FE-42F2-A6AF-011369D3F3E6}" type="presParOf" srcId="{537A1937-F187-4189-A4E3-C269B2134858}" destId="{204D6731-7EF7-484D-BF75-A3BDC6244D0C}" srcOrd="0" destOrd="0" presId="urn:microsoft.com/office/officeart/2008/layout/CircularPictureCallout"/>
    <dgm:cxn modelId="{94BAA887-4C28-43B6-A2DF-34C60588E703}" type="presParOf" srcId="{204D6731-7EF7-484D-BF75-A3BDC6244D0C}" destId="{CCA04111-1C12-476D-A46F-9300E16DC9C8}" srcOrd="0" destOrd="0" presId="urn:microsoft.com/office/officeart/2008/layout/CircularPictureCallout"/>
    <dgm:cxn modelId="{2454E921-EDFE-486B-8ECC-8A821F1F4DAB}" type="presParOf" srcId="{CCA04111-1C12-476D-A46F-9300E16DC9C8}" destId="{11F770F3-DADE-4665-9C54-59B6F7CFDD2B}" srcOrd="0" destOrd="0" presId="urn:microsoft.com/office/officeart/2008/layout/CircularPictureCallout"/>
    <dgm:cxn modelId="{AC16256A-31C7-41E3-98FE-7081EF4E5F05}" type="presParOf" srcId="{204D6731-7EF7-484D-BF75-A3BDC6244D0C}" destId="{C28432CE-5683-44B0-8104-739FFC5F60C8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A585A-9D27-4520-B15A-098A10CE3AE2}">
      <dsp:nvSpPr>
        <dsp:cNvPr id="0" name=""/>
        <dsp:cNvSpPr/>
      </dsp:nvSpPr>
      <dsp:spPr>
        <a:xfrm>
          <a:off x="0" y="578514"/>
          <a:ext cx="2322846" cy="2312509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39000" b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6B8C2-2074-49E2-805B-2561A60AE7A0}">
      <dsp:nvSpPr>
        <dsp:cNvPr id="0" name=""/>
        <dsp:cNvSpPr/>
      </dsp:nvSpPr>
      <dsp:spPr>
        <a:xfrm>
          <a:off x="33776" y="23212"/>
          <a:ext cx="743310" cy="38326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900" kern="1200" dirty="0"/>
        </a:p>
      </dsp:txBody>
      <dsp:txXfrm>
        <a:off x="33776" y="23212"/>
        <a:ext cx="743310" cy="383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770F3-DADE-4665-9C54-59B6F7CFDD2B}">
      <dsp:nvSpPr>
        <dsp:cNvPr id="0" name=""/>
        <dsp:cNvSpPr/>
      </dsp:nvSpPr>
      <dsp:spPr>
        <a:xfrm>
          <a:off x="0" y="245298"/>
          <a:ext cx="2319321" cy="235234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432CE-5683-44B0-8104-739FFC5F60C8}">
      <dsp:nvSpPr>
        <dsp:cNvPr id="0" name=""/>
        <dsp:cNvSpPr/>
      </dsp:nvSpPr>
      <dsp:spPr>
        <a:xfrm>
          <a:off x="1577138" y="0"/>
          <a:ext cx="742182" cy="38268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900" kern="1200" dirty="0"/>
        </a:p>
      </dsp:txBody>
      <dsp:txXfrm>
        <a:off x="1577138" y="0"/>
        <a:ext cx="742182" cy="382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5" name="Google Shape;4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66244c191_0_13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560" name="Google Shape;560;g1066244c19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650" name="Google Shape;65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e9140ba5_0_3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105e9140b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e9140ba5_0_3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105e9140b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4668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5" name="Google Shape;3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9" name="Google Shape;4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1" name="Google Shape;43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5e9140ba5_0_16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8" name="Google Shape;448;g105e9140ba5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microsoft.com/office/2007/relationships/diagramDrawing" Target="../diagrams/drawing1.xml"/><Relationship Id="rId5" Type="http://schemas.openxmlformats.org/officeDocument/2006/relationships/image" Target="../media/image5.png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jp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20EE058E-87E9-4DDC-B339-71C13A167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2060"/>
            <a:ext cx="4616245" cy="6882402"/>
          </a:xfrm>
          <a:prstGeom prst="rect">
            <a:avLst/>
          </a:prstGeom>
        </p:spPr>
      </p:pic>
      <p:sp>
        <p:nvSpPr>
          <p:cNvPr id="190" name="Google Shape;190;p1"/>
          <p:cNvSpPr/>
          <p:nvPr/>
        </p:nvSpPr>
        <p:spPr>
          <a:xfrm>
            <a:off x="1194378" y="12060"/>
            <a:ext cx="684052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615593" y="26001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SzPts val="2100"/>
            </a:pPr>
            <a:r>
              <a:rPr lang="es-CO" sz="4000" b="1" i="0" u="none" strike="noStrike" cap="none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Algoritmo Para Evitar El Acoso Callejero</a:t>
            </a:r>
          </a:p>
          <a:p>
            <a:pPr algn="ctr">
              <a:buSzPts val="2100"/>
            </a:pPr>
            <a:endParaRPr lang="es-CO" sz="4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9"/>
          <p:cNvSpPr/>
          <p:nvPr/>
        </p:nvSpPr>
        <p:spPr>
          <a:xfrm>
            <a:off x="265320" y="376920"/>
            <a:ext cx="5402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Tiempos de ejecución del algoritmo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9"/>
          <p:cNvSpPr/>
          <p:nvPr/>
        </p:nvSpPr>
        <p:spPr>
          <a:xfrm>
            <a:off x="8716975" y="1630200"/>
            <a:ext cx="3425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4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Tiempos de ejecución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200" y="161797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9"/>
          <p:cNvPicPr preferRelativeResize="0"/>
          <p:nvPr/>
        </p:nvPicPr>
        <p:blipFill rotWithShape="1">
          <a:blip r:embed="rId5">
            <a:alphaModFix/>
          </a:blip>
          <a:srcRect t="28562" b="27895"/>
          <a:stretch/>
        </p:blipFill>
        <p:spPr>
          <a:xfrm>
            <a:off x="867925" y="2391275"/>
            <a:ext cx="2329000" cy="10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9"/>
          <p:cNvPicPr preferRelativeResize="0"/>
          <p:nvPr/>
        </p:nvPicPr>
        <p:blipFill rotWithShape="1">
          <a:blip r:embed="rId6">
            <a:alphaModFix/>
          </a:blip>
          <a:srcRect t="25645" b="27036"/>
          <a:stretch/>
        </p:blipFill>
        <p:spPr>
          <a:xfrm>
            <a:off x="4940125" y="2391274"/>
            <a:ext cx="2143125" cy="10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9"/>
          <p:cNvPicPr preferRelativeResize="0"/>
          <p:nvPr/>
        </p:nvPicPr>
        <p:blipFill rotWithShape="1">
          <a:blip r:embed="rId7">
            <a:alphaModFix/>
          </a:blip>
          <a:srcRect l="10870" t="31532" r="11313" b="21147"/>
          <a:stretch/>
        </p:blipFill>
        <p:spPr>
          <a:xfrm>
            <a:off x="588275" y="3649400"/>
            <a:ext cx="2940000" cy="9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22725" y="3519225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3675" y="4645100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37200" y="4659289"/>
            <a:ext cx="2607000" cy="121678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9"/>
          <p:cNvSpPr/>
          <p:nvPr/>
        </p:nvSpPr>
        <p:spPr>
          <a:xfrm>
            <a:off x="8669750" y="25938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1 </a:t>
            </a:r>
            <a:r>
              <a:rPr lang="en-US" sz="2200" b="1" dirty="0" err="1">
                <a:solidFill>
                  <a:srgbClr val="001E33"/>
                </a:solidFill>
              </a:rPr>
              <a:t>minuto</a:t>
            </a:r>
            <a:r>
              <a:rPr lang="en-US" sz="2200" b="1" dirty="0">
                <a:solidFill>
                  <a:srgbClr val="001E33"/>
                </a:solidFill>
              </a:rPr>
              <a:t> y 30 </a:t>
            </a:r>
            <a:r>
              <a:rPr lang="en-US" sz="2200" b="1" dirty="0" err="1">
                <a:solidFill>
                  <a:srgbClr val="001E33"/>
                </a:solidFill>
              </a:rPr>
              <a:t>segundos</a:t>
            </a:r>
            <a:endParaRPr sz="2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9"/>
          <p:cNvSpPr/>
          <p:nvPr/>
        </p:nvSpPr>
        <p:spPr>
          <a:xfrm>
            <a:off x="8745950" y="3840425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1 </a:t>
            </a:r>
            <a:r>
              <a:rPr lang="en-US" sz="2200" b="1" dirty="0" err="1">
                <a:solidFill>
                  <a:srgbClr val="001E33"/>
                </a:solidFill>
              </a:rPr>
              <a:t>minuto</a:t>
            </a:r>
            <a:r>
              <a:rPr lang="en-US" sz="2200" b="1" dirty="0">
                <a:solidFill>
                  <a:srgbClr val="001E33"/>
                </a:solidFill>
              </a:rPr>
              <a:t> y dos </a:t>
            </a:r>
            <a:r>
              <a:rPr lang="en-US" sz="2200" b="1" dirty="0" err="1">
                <a:solidFill>
                  <a:srgbClr val="001E33"/>
                </a:solidFill>
              </a:rPr>
              <a:t>segundos</a:t>
            </a:r>
            <a:endParaRPr sz="2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9"/>
          <p:cNvSpPr/>
          <p:nvPr/>
        </p:nvSpPr>
        <p:spPr>
          <a:xfrm>
            <a:off x="8745950" y="49560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56 </a:t>
            </a: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segundos</a:t>
            </a:r>
            <a:endParaRPr sz="2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9"/>
          <p:cNvSpPr/>
          <p:nvPr/>
        </p:nvSpPr>
        <p:spPr>
          <a:xfrm>
            <a:off x="3568425" y="2822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9"/>
          <p:cNvSpPr/>
          <p:nvPr/>
        </p:nvSpPr>
        <p:spPr>
          <a:xfrm>
            <a:off x="372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9"/>
          <p:cNvSpPr/>
          <p:nvPr/>
        </p:nvSpPr>
        <p:spPr>
          <a:xfrm>
            <a:off x="35684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9"/>
          <p:cNvSpPr/>
          <p:nvPr/>
        </p:nvSpPr>
        <p:spPr>
          <a:xfrm>
            <a:off x="7454625" y="27464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9"/>
          <p:cNvSpPr/>
          <p:nvPr/>
        </p:nvSpPr>
        <p:spPr>
          <a:xfrm>
            <a:off x="753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9"/>
          <p:cNvSpPr/>
          <p:nvPr/>
        </p:nvSpPr>
        <p:spPr>
          <a:xfrm>
            <a:off x="74546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g1066244c191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31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066244c191_0_133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1066244c191_0_133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bases de datos,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dirty="0"/>
              <a:t>Entre mas usuarios la usen mejores datos del comportamiento podremos tomar , dinamizando los patrones y dando una solución mas precisa a las necesidades del usuario 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1066244c191_0_133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partir de la experiencia de los usuarios al usar el programa ,podemos generar reportes sobre acoso sexual y como esto va cambiando con el tiempo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1066244c191_0_133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Después de nuestra investigación nos dimos cuenta que para optimizar nuestro código podemos usar colas de prioridad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1066244c191_0_133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1066244c191_0_133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1066244c191_0_133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066244c191_0_133"/>
          <p:cNvSpPr/>
          <p:nvPr/>
        </p:nvSpPr>
        <p:spPr>
          <a:xfrm>
            <a:off x="6649699" y="1328675"/>
            <a:ext cx="1993199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Estructura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datos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2200" b="1" i="0" u="none" strike="noStrike" cap="none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3" name="Google Shape;573;g1066244c191_0_133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Estadistica</a:t>
            </a:r>
            <a:endParaRPr sz="2200" b="1" i="0" u="none" strike="noStrike" cap="none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4" name="Google Shape;574;g1066244c191_0_133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Bases de datos</a:t>
            </a:r>
            <a:endParaRPr sz="19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5" name="Google Shape;575;g1066244c191_0_133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2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76" name="Google Shape;576;g1066244c191_0_133"/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577" name="Google Shape;577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</a:t>
              </a:r>
              <a:endParaRPr sz="1600" b="1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8" name="Google Shape;578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9" name="Google Shape;579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2" name="Google Shape;582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3" name="Google Shape;583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84" name="Google Shape;584;g1066244c191_0_133"/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585" name="Google Shape;585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 dirty="0" err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r>
                <a:rPr lang="en-US" sz="1600" b="1" i="0" u="none" strike="noStrike" cap="none" dirty="0" err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plicación</a:t>
              </a:r>
              <a:r>
                <a:rPr lang="en-US" sz="1600" b="1" i="0" u="none" strike="noStrike" cap="none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web</a:t>
              </a:r>
              <a:endParaRPr sz="1600" b="1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6" name="Google Shape;586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7" name="Google Shape;587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8" name="Google Shape;588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9" name="Google Shape;589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0" name="Google Shape;590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1" name="Google Shape;591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92" name="Google Shape;592;g1066244c191_0_133"/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593" name="Google Shape;593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700" b="1" i="0" u="none" strike="noStrike" cap="none" dirty="0" err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Tablas</a:t>
              </a:r>
              <a:r>
                <a:rPr lang="en-US" sz="1700" b="1" i="0" u="none" strike="noStrike" cap="none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700" b="1" i="0" u="none" strike="noStrike" cap="none" dirty="0" err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dinamicas</a:t>
              </a:r>
              <a:endParaRPr sz="1700" b="1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4" name="Google Shape;594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5" name="Google Shape;595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6" name="Google Shape;596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7" name="Google Shape;597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8" name="Google Shape;598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9" name="Google Shape;599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14" name="Google Shape;614;g1066244c191_0_133"/>
          <p:cNvSpPr/>
          <p:nvPr/>
        </p:nvSpPr>
        <p:spPr>
          <a:xfrm>
            <a:off x="69002" y="381273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gadd317ae2b_0_117"/>
          <p:cNvPicPr preferRelativeResize="0"/>
          <p:nvPr/>
        </p:nvPicPr>
        <p:blipFill rotWithShape="1">
          <a:blip r:embed="rId3">
            <a:alphaModFix/>
          </a:blip>
          <a:srcRect l="20134"/>
          <a:stretch/>
        </p:blipFill>
        <p:spPr>
          <a:xfrm>
            <a:off x="-47400" y="0"/>
            <a:ext cx="9787201" cy="68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7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¡GRACIAS</a:t>
            </a:r>
            <a:r>
              <a:rPr lang="en-US" sz="6000">
                <a:solidFill>
                  <a:srgbClr val="001E33"/>
                </a:solidFill>
              </a:rPr>
              <a:t>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primeros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fueron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credito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condonable de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Generacion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E –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Excelencia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financiada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estado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agradecen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Vicerrectoría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Descubrimiento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de la Universidad EAFIT,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640826" y="1725367"/>
            <a:ext cx="2039797" cy="2170485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2"/>
          <p:cNvSpPr/>
          <p:nvPr/>
        </p:nvSpPr>
        <p:spPr>
          <a:xfrm>
            <a:off x="9495040" y="3959269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551040" y="4180680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dirty="0">
                <a:solidFill>
                  <a:srgbClr val="001E33"/>
                </a:solidFill>
              </a:rPr>
              <a:t>Samuel Oviedo 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Programador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35040" y="4180680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Jeronimo Pere</a:t>
            </a:r>
            <a:r>
              <a:rPr lang="en-US" sz="2200" b="1" dirty="0">
                <a:solidFill>
                  <a:srgbClr val="001E33"/>
                </a:solidFill>
              </a:rPr>
              <a:t>z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Programador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http://github.com/</a:t>
            </a:r>
            <a:r>
              <a:rPr lang="en-US" sz="2200" b="1" dirty="0">
                <a:solidFill>
                  <a:srgbClr val="001E33"/>
                </a:solidFill>
              </a:rPr>
              <a:t>JerozP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/proyecto/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877966" y="406628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</a:t>
            </a:r>
            <a:r>
              <a:rPr lang="en-US" sz="2200" b="1" dirty="0">
                <a:solidFill>
                  <a:srgbClr val="001E33"/>
                </a:solidFill>
              </a:rPr>
              <a:t> 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literatura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7253039" y="1922012"/>
            <a:ext cx="2507760" cy="1947628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6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2D31FB30-A7BA-404B-BE38-61B8A3A339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183863"/>
              </p:ext>
            </p:extLst>
          </p:nvPr>
        </p:nvGraphicFramePr>
        <p:xfrm>
          <a:off x="803880" y="1178650"/>
          <a:ext cx="2322846" cy="2974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86DF6689-C490-40D1-9098-20A3FD9821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652574"/>
              </p:ext>
            </p:extLst>
          </p:nvPr>
        </p:nvGraphicFramePr>
        <p:xfrm>
          <a:off x="3487759" y="1619920"/>
          <a:ext cx="2319321" cy="2940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49" y="1527985"/>
            <a:ext cx="2590705" cy="2507328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CO" sz="18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Algoritmo De Búsqueda Del Camino Mas Corto Evitando Zonas De Alto Índice De Acoso Sexual</a:t>
            </a:r>
            <a:endParaRPr lang="es-CO" sz="21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>
            <a:cxnSpLocks/>
          </p:cNvCxnSpPr>
          <p:nvPr/>
        </p:nvCxnSpPr>
        <p:spPr>
          <a:xfrm>
            <a:off x="7728154" y="3025925"/>
            <a:ext cx="971259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más </a:t>
            </a:r>
            <a:r>
              <a:rPr lang="en-US" sz="2200" b="1">
                <a:solidFill>
                  <a:srgbClr val="001E33"/>
                </a:solidFill>
              </a:rPr>
              <a:t>c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amino</a:t>
            </a:r>
            <a:r>
              <a:rPr lang="en-US" sz="2200" b="1">
                <a:solidFill>
                  <a:srgbClr val="001E33"/>
                </a:solidFill>
              </a:rPr>
              <a:t> más corto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 b="1">
                <a:solidFill>
                  <a:srgbClr val="001E33"/>
                </a:solidFill>
              </a:rPr>
              <a:t> restringido</a:t>
            </a:r>
            <a:endParaRPr sz="26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05e9140ba5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Primer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05e9140ba5_0_31"/>
          <p:cNvSpPr/>
          <p:nvPr/>
        </p:nvSpPr>
        <p:spPr>
          <a:xfrm>
            <a:off x="35848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05e9140ba5_0_3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7" name="Google Shape;267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g105e9140ba5_0_31"/>
            <p:cNvCxnSpPr>
              <a:stCxn id="267" idx="5"/>
              <a:endCxn id="272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g105e9140ba5_0_31"/>
            <p:cNvCxnSpPr>
              <a:stCxn id="268" idx="6"/>
              <a:endCxn id="270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g105e9140ba5_0_31"/>
            <p:cNvCxnSpPr>
              <a:stCxn id="269" idx="6"/>
              <a:endCxn id="271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g105e9140ba5_0_31"/>
            <p:cNvCxnSpPr>
              <a:stCxn id="275" idx="7"/>
              <a:endCxn id="271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g105e9140ba5_0_31"/>
            <p:cNvCxnSpPr>
              <a:stCxn id="269" idx="7"/>
              <a:endCxn id="270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g105e9140ba5_0_31"/>
            <p:cNvCxnSpPr>
              <a:stCxn id="268" idx="7"/>
              <a:endCxn id="272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g105e9140ba5_0_31"/>
            <p:cNvCxnSpPr>
              <a:stCxn id="270" idx="7"/>
              <a:endCxn id="274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g105e9140ba5_0_31"/>
            <p:cNvCxnSpPr>
              <a:stCxn id="272" idx="5"/>
              <a:endCxn id="273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g105e9140ba5_0_31"/>
            <p:cNvCxnSpPr>
              <a:stCxn id="271" idx="6"/>
              <a:endCxn id="273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g105e9140ba5_0_31"/>
            <p:cNvCxnSpPr>
              <a:stCxn id="270" idx="6"/>
              <a:endCxn id="273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g105e9140ba5_0_31"/>
            <p:cNvCxnSpPr>
              <a:stCxn id="271" idx="7"/>
              <a:endCxn id="274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87" name="Google Shape;287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5e9140ba5_0_31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05e9140ba5_0_31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5e9140ba5_0_31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ED7D3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CO" sz="2400" dirty="0"/>
              <a:t>Algoritmo de Dijkstra</a:t>
            </a:r>
            <a:endParaRPr sz="24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3" name="Google Shape;293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4" name="Google Shape;294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5" name="Google Shape;295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6" name="Google Shape;296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g105e9140ba5_0_31"/>
            <p:cNvCxnSpPr>
              <a:stCxn id="296" idx="5"/>
              <a:endCxn id="30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6" name="Google Shape;306;g105e9140ba5_0_31"/>
            <p:cNvCxnSpPr>
              <a:stCxn id="297" idx="6"/>
              <a:endCxn id="29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7" name="Google Shape;307;g105e9140ba5_0_31"/>
            <p:cNvCxnSpPr>
              <a:stCxn id="298" idx="6"/>
              <a:endCxn id="30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g105e9140ba5_0_31"/>
            <p:cNvCxnSpPr>
              <a:stCxn id="304" idx="7"/>
              <a:endCxn id="30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g105e9140ba5_0_31"/>
            <p:cNvCxnSpPr>
              <a:stCxn id="298" idx="7"/>
              <a:endCxn id="29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g105e9140ba5_0_31"/>
            <p:cNvCxnSpPr>
              <a:stCxn id="297" idx="7"/>
              <a:endCxn id="30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g105e9140ba5_0_31"/>
            <p:cNvCxnSpPr>
              <a:stCxn id="299" idx="7"/>
              <a:endCxn id="30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g105e9140ba5_0_31"/>
            <p:cNvCxnSpPr>
              <a:stCxn id="301" idx="5"/>
              <a:endCxn id="30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g105e9140ba5_0_31"/>
            <p:cNvCxnSpPr>
              <a:stCxn id="300" idx="6"/>
              <a:endCxn id="30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g105e9140ba5_0_31"/>
            <p:cNvCxnSpPr>
              <a:stCxn id="299" idx="6"/>
              <a:endCxn id="30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05e9140ba5_0_31"/>
            <p:cNvCxnSpPr>
              <a:stCxn id="300" idx="7"/>
              <a:endCxn id="30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16" name="Google Shape;316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7" name="Google Shape;317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camino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corto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sin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superar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una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distancia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media d</a:t>
            </a:r>
            <a:endParaRPr sz="2500" b="1" i="1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9" name="Google Shape;319;g105e9140ba5_0_31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05e9140ba5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Segundo </a:t>
            </a:r>
            <a:r>
              <a:rPr lang="en-US" sz="2200" b="1" dirty="0" err="1">
                <a:solidFill>
                  <a:srgbClr val="FFFFFF"/>
                </a:solidFill>
              </a:rPr>
              <a:t>A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lgoritmo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05e9140ba5_0_31"/>
          <p:cNvSpPr/>
          <p:nvPr/>
        </p:nvSpPr>
        <p:spPr>
          <a:xfrm>
            <a:off x="35848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05e9140ba5_0_3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7" name="Google Shape;267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g105e9140ba5_0_31"/>
            <p:cNvCxnSpPr>
              <a:stCxn id="267" idx="5"/>
              <a:endCxn id="272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g105e9140ba5_0_31"/>
            <p:cNvCxnSpPr>
              <a:stCxn id="268" idx="6"/>
              <a:endCxn id="270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g105e9140ba5_0_31"/>
            <p:cNvCxnSpPr>
              <a:stCxn id="269" idx="6"/>
              <a:endCxn id="271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g105e9140ba5_0_31"/>
            <p:cNvCxnSpPr>
              <a:stCxn id="275" idx="7"/>
              <a:endCxn id="271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g105e9140ba5_0_31"/>
            <p:cNvCxnSpPr>
              <a:stCxn id="269" idx="7"/>
              <a:endCxn id="270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g105e9140ba5_0_31"/>
            <p:cNvCxnSpPr>
              <a:stCxn id="268" idx="7"/>
              <a:endCxn id="272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g105e9140ba5_0_31"/>
            <p:cNvCxnSpPr>
              <a:stCxn id="270" idx="7"/>
              <a:endCxn id="274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g105e9140ba5_0_31"/>
            <p:cNvCxnSpPr>
              <a:stCxn id="272" idx="5"/>
              <a:endCxn id="273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g105e9140ba5_0_31"/>
            <p:cNvCxnSpPr>
              <a:stCxn id="271" idx="6"/>
              <a:endCxn id="273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g105e9140ba5_0_31"/>
            <p:cNvCxnSpPr>
              <a:stCxn id="270" idx="6"/>
              <a:endCxn id="273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g105e9140ba5_0_31"/>
            <p:cNvCxnSpPr>
              <a:stCxn id="271" idx="7"/>
              <a:endCxn id="274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87" name="Google Shape;287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5e9140ba5_0_31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05e9140ba5_0_31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5e9140ba5_0_31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ED7D3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CO" sz="2400" dirty="0"/>
              <a:t>Algoritmo de Dijkstra con cola de prioridad</a:t>
            </a:r>
          </a:p>
        </p:txBody>
      </p:sp>
      <p:cxnSp>
        <p:nvCxnSpPr>
          <p:cNvPr id="292" name="Google Shape;292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3" name="Google Shape;293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4" name="Google Shape;294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5" name="Google Shape;295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6" name="Google Shape;296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g105e9140ba5_0_31"/>
            <p:cNvCxnSpPr>
              <a:stCxn id="296" idx="5"/>
              <a:endCxn id="30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6" name="Google Shape;306;g105e9140ba5_0_31"/>
            <p:cNvCxnSpPr>
              <a:stCxn id="297" idx="6"/>
              <a:endCxn id="29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7" name="Google Shape;307;g105e9140ba5_0_31"/>
            <p:cNvCxnSpPr>
              <a:stCxn id="298" idx="6"/>
              <a:endCxn id="30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g105e9140ba5_0_31"/>
            <p:cNvCxnSpPr>
              <a:stCxn id="304" idx="7"/>
              <a:endCxn id="30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g105e9140ba5_0_31"/>
            <p:cNvCxnSpPr>
              <a:stCxn id="298" idx="7"/>
              <a:endCxn id="29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g105e9140ba5_0_31"/>
            <p:cNvCxnSpPr>
              <a:stCxn id="297" idx="7"/>
              <a:endCxn id="30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g105e9140ba5_0_31"/>
            <p:cNvCxnSpPr>
              <a:stCxn id="299" idx="7"/>
              <a:endCxn id="30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g105e9140ba5_0_31"/>
            <p:cNvCxnSpPr>
              <a:stCxn id="301" idx="5"/>
              <a:endCxn id="30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g105e9140ba5_0_31"/>
            <p:cNvCxnSpPr>
              <a:stCxn id="300" idx="6"/>
              <a:endCxn id="30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g105e9140ba5_0_31"/>
            <p:cNvCxnSpPr>
              <a:stCxn id="299" idx="6"/>
              <a:endCxn id="30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05e9140ba5_0_31"/>
            <p:cNvCxnSpPr>
              <a:stCxn id="300" idx="7"/>
              <a:endCxn id="30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16" name="Google Shape;316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7" name="Google Shape;317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camino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corto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sin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superar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riesgo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medio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ponderado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acoso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500" b="1" i="1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9" name="Google Shape;319;g105e9140ba5_0_31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808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463401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"/>
          <p:cNvSpPr/>
          <p:nvPr/>
        </p:nvSpPr>
        <p:spPr>
          <a:xfrm>
            <a:off x="193360" y="874256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Explicación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"/>
          <p:cNvSpPr/>
          <p:nvPr/>
        </p:nvSpPr>
        <p:spPr>
          <a:xfrm>
            <a:off x="162000" y="4973275"/>
            <a:ext cx="6983100" cy="122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>
              <a:buSzPts val="1400"/>
            </a:pPr>
            <a:r>
              <a:rPr lang="es-CO" sz="2000" b="1" dirty="0">
                <a:solidFill>
                  <a:srgbClr val="002060"/>
                </a:solidFill>
              </a:rPr>
              <a:t>Algoritmo de Dijkstra con cola de prioridad</a:t>
            </a:r>
          </a:p>
          <a:p>
            <a:pPr>
              <a:buSzPts val="1400"/>
            </a:pPr>
            <a:r>
              <a:rPr lang="es-CO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 manera de llegar al camino mas corto es ir cortando por trozos el camino desde un nodo inicial y uno final si se presentan varias opciones escoge el que menor sea la sumatoria de su acoso sexual</a:t>
            </a:r>
            <a:endParaRPr lang="es-CO" sz="2000" b="1" dirty="0">
              <a:solidFill>
                <a:srgbClr val="002060"/>
              </a:solidFill>
            </a:endParaRPr>
          </a:p>
        </p:txBody>
      </p:sp>
      <p:pic>
        <p:nvPicPr>
          <p:cNvPr id="3074" name="Picture 2" descr="Hombre De Chaqueta Negra Y Pantalones Vaqueros Azules Con Smartphone Negro">
            <a:extLst>
              <a:ext uri="{FF2B5EF4-FFF2-40B4-BE49-F238E27FC236}">
                <a16:creationId xmlns:a16="http://schemas.microsoft.com/office/drawing/2014/main" id="{2A135979-CE8A-480B-8B93-398B44DDD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931" y="1961458"/>
            <a:ext cx="4579374" cy="305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86045A4-DBFE-47B8-942B-A75CA5076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65" y="1633265"/>
            <a:ext cx="4420295" cy="341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89" y="-169703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50589" y="171863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461480" y="3631615"/>
            <a:ext cx="6514136" cy="27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just">
              <a:buSzPts val="1400"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Complejidad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</a:t>
            </a:r>
            <a:r>
              <a:rPr lang="en-US" sz="22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orit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Dijisktra con cola de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prioridad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donde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V son los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nodos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dados al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,por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otro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lado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2200" dirty="0" err="1">
                <a:solidFill>
                  <a:srgbClr val="001E33"/>
                </a:solidFill>
              </a:rPr>
              <a:t>representa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el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numero</a:t>
            </a:r>
            <a:r>
              <a:rPr lang="en-US" sz="2200" dirty="0">
                <a:solidFill>
                  <a:srgbClr val="001E33"/>
                </a:solidFill>
              </a:rPr>
              <a:t> de </a:t>
            </a:r>
            <a:r>
              <a:rPr lang="en-US" sz="2200" dirty="0" err="1">
                <a:solidFill>
                  <a:srgbClr val="001E33"/>
                </a:solidFill>
              </a:rPr>
              <a:t>caminos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independientes</a:t>
            </a:r>
            <a:r>
              <a:rPr lang="en-US" sz="2200" dirty="0">
                <a:solidFill>
                  <a:srgbClr val="001E33"/>
                </a:solidFill>
              </a:rPr>
              <a:t> dentro del </a:t>
            </a:r>
            <a:r>
              <a:rPr lang="en-US" sz="2200" dirty="0" err="1">
                <a:solidFill>
                  <a:srgbClr val="001E33"/>
                </a:solidFill>
              </a:rPr>
              <a:t>algoritmo.La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complejidad</a:t>
            </a:r>
            <a:r>
              <a:rPr lang="en-US" sz="2200" dirty="0">
                <a:solidFill>
                  <a:srgbClr val="001E33"/>
                </a:solidFill>
              </a:rPr>
              <a:t> temporal </a:t>
            </a:r>
            <a:r>
              <a:rPr lang="en-US" sz="2200" dirty="0" err="1">
                <a:solidFill>
                  <a:srgbClr val="001E33"/>
                </a:solidFill>
              </a:rPr>
              <a:t>quiere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aproximar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el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tiempo</a:t>
            </a:r>
            <a:r>
              <a:rPr lang="en-US" sz="2200" dirty="0">
                <a:solidFill>
                  <a:srgbClr val="001E33"/>
                </a:solidFill>
              </a:rPr>
              <a:t> que se </a:t>
            </a:r>
            <a:r>
              <a:rPr lang="en-US" sz="2200" dirty="0" err="1">
                <a:solidFill>
                  <a:srgbClr val="001E33"/>
                </a:solidFill>
              </a:rPr>
              <a:t>va</a:t>
            </a:r>
            <a:r>
              <a:rPr lang="en-US" sz="2200" dirty="0">
                <a:solidFill>
                  <a:srgbClr val="001E33"/>
                </a:solidFill>
              </a:rPr>
              <a:t> a </a:t>
            </a:r>
            <a:r>
              <a:rPr lang="en-US" sz="2200" dirty="0" err="1">
                <a:solidFill>
                  <a:srgbClr val="001E33"/>
                </a:solidFill>
              </a:rPr>
              <a:t>tardar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en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ejecutar</a:t>
            </a:r>
            <a:r>
              <a:rPr lang="en-US" sz="2200" dirty="0">
                <a:solidFill>
                  <a:srgbClr val="001E33"/>
                </a:solidFill>
              </a:rPr>
              <a:t> y </a:t>
            </a:r>
            <a:r>
              <a:rPr lang="en-US" sz="2200" dirty="0" err="1">
                <a:solidFill>
                  <a:srgbClr val="001E33"/>
                </a:solidFill>
              </a:rPr>
              <a:t>el</a:t>
            </a:r>
            <a:r>
              <a:rPr lang="en-US" sz="2200" dirty="0">
                <a:solidFill>
                  <a:srgbClr val="001E33"/>
                </a:solidFill>
              </a:rPr>
              <a:t> de </a:t>
            </a:r>
            <a:r>
              <a:rPr lang="en-US" sz="2200" dirty="0" err="1">
                <a:solidFill>
                  <a:srgbClr val="001E33"/>
                </a:solidFill>
              </a:rPr>
              <a:t>memoria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trata</a:t>
            </a:r>
            <a:r>
              <a:rPr lang="en-US" sz="2200" dirty="0">
                <a:solidFill>
                  <a:srgbClr val="001E33"/>
                </a:solidFill>
              </a:rPr>
              <a:t> de </a:t>
            </a:r>
            <a:r>
              <a:rPr lang="en-US" sz="2200" dirty="0" err="1">
                <a:solidFill>
                  <a:srgbClr val="001E33"/>
                </a:solidFill>
              </a:rPr>
              <a:t>aproximar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cuanta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memoria</a:t>
            </a:r>
            <a:r>
              <a:rPr lang="en-US" sz="2200" dirty="0">
                <a:solidFill>
                  <a:srgbClr val="001E33"/>
                </a:solidFill>
              </a:rPr>
              <a:t> principal se </a:t>
            </a:r>
            <a:r>
              <a:rPr lang="en-US" sz="2200" dirty="0" err="1">
                <a:solidFill>
                  <a:srgbClr val="001E33"/>
                </a:solidFill>
              </a:rPr>
              <a:t>usara</a:t>
            </a:r>
            <a:endParaRPr sz="1400" b="1" i="0" u="none" strike="noStrike" cap="none" dirty="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22" name="Google Shape;422;p5"/>
          <p:cNvGraphicFramePr/>
          <p:nvPr>
            <p:extLst>
              <p:ext uri="{D42A27DB-BD31-4B8C-83A1-F6EECF244321}">
                <p14:modId xmlns:p14="http://schemas.microsoft.com/office/powerpoint/2010/main" val="2392903157"/>
              </p:ext>
            </p:extLst>
          </p:nvPr>
        </p:nvGraphicFramePr>
        <p:xfrm>
          <a:off x="461349" y="675040"/>
          <a:ext cx="6246500" cy="2956575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27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temporal</a:t>
                      </a:r>
                      <a:endParaRPr sz="22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22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 dirty="0" err="1">
                          <a:solidFill>
                            <a:srgbClr val="FFFFFF"/>
                          </a:solidFill>
                        </a:rPr>
                        <a:t>Dijikstra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O(V</a:t>
                      </a:r>
                      <a:r>
                        <a:rPr lang="en-US" sz="2200" b="0" u="none" strike="noStrike" cap="none" baseline="30000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V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Dijisktra con cola de </a:t>
                      </a:r>
                      <a:r>
                        <a:rPr lang="en-US" sz="2200" b="0" u="none" strike="noStrike" cap="none" dirty="0" err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prioridad</a:t>
                      </a:r>
                      <a:endParaRPr sz="2200" b="0" u="none" strike="noStrike" cap="none" dirty="0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O(E log V)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O(V)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5" name="Google Shape;425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2" name="Picture 8" descr="Mujer En Camisa De Manga Larga Azul">
            <a:extLst>
              <a:ext uri="{FF2B5EF4-FFF2-40B4-BE49-F238E27FC236}">
                <a16:creationId xmlns:a16="http://schemas.microsoft.com/office/drawing/2014/main" id="{2C40B079-87A9-4D79-AE61-C12D48F9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609" y="1174619"/>
            <a:ext cx="4917926" cy="327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camino más corto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add317ae2b_0_201"/>
          <p:cNvSpPr/>
          <p:nvPr/>
        </p:nvSpPr>
        <p:spPr>
          <a:xfrm>
            <a:off x="356050" y="48589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Distancia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corta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obtenida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sin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superar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riesgo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medio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ponderado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acoso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1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r,dato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1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obtenido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1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realizando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200" b="0" i="1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promedio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entre </a:t>
            </a:r>
            <a:r>
              <a:rPr lang="en-US" sz="2200" b="0" i="1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1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nodo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1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incial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1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final,</a:t>
            </a:r>
            <a:r>
              <a:rPr lang="en-US" sz="2200" i="1" dirty="0">
                <a:solidFill>
                  <a:srgbClr val="001E33"/>
                </a:solidFill>
              </a:rPr>
              <a:t> </a:t>
            </a:r>
            <a:r>
              <a:rPr lang="en-US" sz="2200" i="1" dirty="0" err="1">
                <a:solidFill>
                  <a:srgbClr val="001E33"/>
                </a:solidFill>
              </a:rPr>
              <a:t>los</a:t>
            </a:r>
            <a:r>
              <a:rPr lang="en-US" sz="2200" i="1" dirty="0">
                <a:solidFill>
                  <a:srgbClr val="001E33"/>
                </a:solidFill>
              </a:rPr>
              <a:t> </a:t>
            </a:r>
            <a:r>
              <a:rPr lang="en-US" sz="2200" i="1" dirty="0" err="1">
                <a:solidFill>
                  <a:srgbClr val="001E33"/>
                </a:solidFill>
              </a:rPr>
              <a:t>cuales</a:t>
            </a:r>
            <a:r>
              <a:rPr lang="en-US" sz="2200" i="1" dirty="0">
                <a:solidFill>
                  <a:srgbClr val="001E33"/>
                </a:solidFill>
              </a:rPr>
              <a:t> </a:t>
            </a:r>
            <a:r>
              <a:rPr lang="en-US" sz="2200" i="1" dirty="0" err="1">
                <a:solidFill>
                  <a:srgbClr val="001E33"/>
                </a:solidFill>
              </a:rPr>
              <a:t>seran</a:t>
            </a:r>
            <a:r>
              <a:rPr lang="en-US" sz="2200" i="1" dirty="0">
                <a:solidFill>
                  <a:srgbClr val="001E33"/>
                </a:solidFill>
              </a:rPr>
              <a:t> </a:t>
            </a:r>
            <a:r>
              <a:rPr lang="en-US" sz="2200" i="1" dirty="0" err="1">
                <a:solidFill>
                  <a:srgbClr val="001E33"/>
                </a:solidFill>
              </a:rPr>
              <a:t>multiplicados</a:t>
            </a:r>
            <a:r>
              <a:rPr lang="en-US" sz="2200" i="1" dirty="0">
                <a:solidFill>
                  <a:srgbClr val="001E33"/>
                </a:solidFill>
              </a:rPr>
              <a:t> para </a:t>
            </a:r>
            <a:r>
              <a:rPr lang="en-US" sz="2200" i="1" dirty="0" err="1">
                <a:solidFill>
                  <a:srgbClr val="001E33"/>
                </a:solidFill>
              </a:rPr>
              <a:t>generar</a:t>
            </a:r>
            <a:r>
              <a:rPr lang="en-US" sz="2200" i="1" dirty="0">
                <a:solidFill>
                  <a:srgbClr val="001E33"/>
                </a:solidFill>
              </a:rPr>
              <a:t> </a:t>
            </a:r>
            <a:r>
              <a:rPr lang="en-US" sz="2200" i="1" dirty="0" err="1">
                <a:solidFill>
                  <a:srgbClr val="001E33"/>
                </a:solidFill>
              </a:rPr>
              <a:t>el</a:t>
            </a:r>
            <a:r>
              <a:rPr lang="en-US" sz="2200" i="1" dirty="0">
                <a:solidFill>
                  <a:srgbClr val="001E33"/>
                </a:solidFill>
              </a:rPr>
              <a:t> peso y </a:t>
            </a:r>
            <a:r>
              <a:rPr lang="en-US" sz="2200" i="1" dirty="0" err="1">
                <a:solidFill>
                  <a:srgbClr val="001E33"/>
                </a:solidFill>
              </a:rPr>
              <a:t>usarlo</a:t>
            </a:r>
            <a:r>
              <a:rPr lang="en-US" sz="2200" i="1" dirty="0">
                <a:solidFill>
                  <a:srgbClr val="001E33"/>
                </a:solidFill>
              </a:rPr>
              <a:t> </a:t>
            </a:r>
            <a:r>
              <a:rPr lang="en-US" sz="2200" i="1" dirty="0" err="1">
                <a:solidFill>
                  <a:srgbClr val="001E33"/>
                </a:solidFill>
              </a:rPr>
              <a:t>como</a:t>
            </a:r>
            <a:r>
              <a:rPr lang="en-US" sz="2200" i="1" dirty="0">
                <a:solidFill>
                  <a:srgbClr val="001E33"/>
                </a:solidFill>
              </a:rPr>
              <a:t> </a:t>
            </a:r>
            <a:r>
              <a:rPr lang="en-US" sz="2200" i="1" dirty="0" err="1">
                <a:solidFill>
                  <a:srgbClr val="001E33"/>
                </a:solidFill>
              </a:rPr>
              <a:t>dato</a:t>
            </a:r>
            <a:r>
              <a:rPr lang="en-US" sz="2200" i="1" dirty="0">
                <a:solidFill>
                  <a:srgbClr val="001E33"/>
                </a:solidFill>
              </a:rPr>
              <a:t> para </a:t>
            </a:r>
            <a:r>
              <a:rPr lang="en-US" sz="2200" i="1" dirty="0" err="1">
                <a:solidFill>
                  <a:srgbClr val="001E33"/>
                </a:solidFill>
              </a:rPr>
              <a:t>trabajr</a:t>
            </a:r>
            <a:r>
              <a:rPr lang="en-US" sz="2200" i="1" dirty="0">
                <a:solidFill>
                  <a:srgbClr val="001E33"/>
                </a:solidFill>
              </a:rPr>
              <a:t> con </a:t>
            </a:r>
            <a:r>
              <a:rPr lang="en-US" sz="2200" i="1" dirty="0" err="1">
                <a:solidFill>
                  <a:srgbClr val="001E33"/>
                </a:solidFill>
              </a:rPr>
              <a:t>el</a:t>
            </a:r>
            <a:r>
              <a:rPr lang="en-US" sz="2200" i="1" dirty="0">
                <a:solidFill>
                  <a:srgbClr val="001E33"/>
                </a:solidFill>
              </a:rPr>
              <a:t> </a:t>
            </a:r>
            <a:r>
              <a:rPr lang="en-US" sz="2200" i="1" dirty="0" err="1">
                <a:solidFill>
                  <a:srgbClr val="001E33"/>
                </a:solidFill>
              </a:rPr>
              <a:t>codigo</a:t>
            </a:r>
            <a:r>
              <a:rPr lang="en-US" sz="2200" i="1" dirty="0">
                <a:solidFill>
                  <a:srgbClr val="001E33"/>
                </a:solidFill>
              </a:rPr>
              <a:t> </a:t>
            </a:r>
            <a:endParaRPr sz="22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2" name="Google Shape;442;gadd317ae2b_0_201"/>
          <p:cNvGraphicFramePr/>
          <p:nvPr>
            <p:extLst>
              <p:ext uri="{D42A27DB-BD31-4B8C-83A1-F6EECF244321}">
                <p14:modId xmlns:p14="http://schemas.microsoft.com/office/powerpoint/2010/main" val="1636852341"/>
              </p:ext>
            </p:extLst>
          </p:nvPr>
        </p:nvGraphicFramePr>
        <p:xfrm>
          <a:off x="333820" y="1499040"/>
          <a:ext cx="11310600" cy="329930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Distancia más corta (metros)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Sin superar un riesgo </a:t>
                      </a: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promedio</a:t>
                      </a: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 ponderado de acoso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2200" b="0" u="none" strike="noStrike" cap="none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7100 m</a:t>
                      </a:r>
                      <a:endParaRPr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0.90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2200" b="0" u="none" strike="noStrike" cap="none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2600 m</a:t>
                      </a:r>
                      <a:endParaRPr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0.85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O" sz="2200" u="none" strike="noStrike" cap="none" dirty="0">
                          <a:solidFill>
                            <a:srgbClr val="001E33"/>
                          </a:solidFill>
                        </a:rPr>
                        <a:t>1700 m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0.85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g105e9140ba5_0_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105e9140ba5_0_16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menor riesgo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105e9140ba5_0_161"/>
          <p:cNvSpPr/>
          <p:nvPr/>
        </p:nvSpPr>
        <p:spPr>
          <a:xfrm>
            <a:off x="356050" y="5163725"/>
            <a:ext cx="10976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Menor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riesgo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medio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ponderado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acoso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obtenido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sin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superar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distancia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d.al </a:t>
            </a:r>
            <a:r>
              <a:rPr lang="en-US" sz="2200" b="0" i="1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poner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200" b="0" i="1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limite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1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distancia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200" b="0" i="1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aumenta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1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1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riesgo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1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1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1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cambio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1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ruta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2200" b="0" i="1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nos</a:t>
            </a:r>
            <a:r>
              <a:rPr lang="en-US" sz="2200" b="0" i="1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genera</a:t>
            </a:r>
            <a:endParaRPr sz="22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9" name="Google Shape;459;g105e9140ba5_0_161"/>
          <p:cNvGraphicFramePr/>
          <p:nvPr>
            <p:extLst>
              <p:ext uri="{D42A27DB-BD31-4B8C-83A1-F6EECF244321}">
                <p14:modId xmlns:p14="http://schemas.microsoft.com/office/powerpoint/2010/main" val="3474988222"/>
              </p:ext>
            </p:extLst>
          </p:nvPr>
        </p:nvGraphicFramePr>
        <p:xfrm>
          <a:off x="333820" y="1803840"/>
          <a:ext cx="11310600" cy="338332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Riesgo </a:t>
                      </a: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promedio</a:t>
                      </a: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 ponderado de acoso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Sin superar una distancia (metros)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2200" b="0" u="none" strike="noStrike" cap="none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</a:t>
                      </a:r>
                      <a:endParaRPr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5000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2200" b="0" u="none" strike="noStrike" cap="none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0.85</a:t>
                      </a:r>
                      <a:endParaRPr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7000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O" sz="2200" u="none" strike="noStrike" cap="none" dirty="0">
                          <a:solidFill>
                            <a:srgbClr val="001E33"/>
                          </a:solidFill>
                        </a:rPr>
                        <a:t>0.89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6500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596</Words>
  <Application>Microsoft Office PowerPoint</Application>
  <PresentationFormat>Panorámica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Times New Roman</vt:lpstr>
      <vt:lpstr>Fira Sans Extra Condensed</vt:lpstr>
      <vt:lpstr>Arial</vt:lpstr>
      <vt:lpstr>Calibri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Jerónimo Pérez Baquero</cp:lastModifiedBy>
  <cp:revision>6</cp:revision>
  <dcterms:created xsi:type="dcterms:W3CDTF">2020-06-26T14:36:07Z</dcterms:created>
  <dcterms:modified xsi:type="dcterms:W3CDTF">2022-05-17T21:04:16Z</dcterms:modified>
</cp:coreProperties>
</file>