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1988" autoAdjust="0"/>
  </p:normalViewPr>
  <p:slideViewPr>
    <p:cSldViewPr snapToGrid="0">
      <p:cViewPr varScale="1">
        <p:scale>
          <a:sx n="66" d="100"/>
          <a:sy n="66" d="100"/>
        </p:scale>
        <p:origin x="1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6D38FE-A042-4535-A00C-C15C0381F721}" type="datetimeFigureOut">
              <a:rPr lang="en-GB" smtClean="0"/>
              <a:t>30/06/2017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DF7734-53DD-4CCA-8986-6F26FEC981E7}" type="slidenum">
              <a:rPr lang="en-GB" smtClean="0"/>
              <a:t>‹#›</a:t>
            </a:fld>
            <a:endParaRPr lang="en-GB"/>
          </a:p>
        </p:txBody>
      </p:sp>
    </p:spTree>
    <p:extLst>
      <p:ext uri="{BB962C8B-B14F-4D97-AF65-F5344CB8AC3E}">
        <p14:creationId xmlns:p14="http://schemas.microsoft.com/office/powerpoint/2010/main" val="2360298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smtClean="0"/>
              <a:t>BDSG in</a:t>
            </a:r>
            <a:r>
              <a:rPr lang="de-DE" baseline="0" dirty="0" smtClean="0"/>
              <a:t> der Fassung vom </a:t>
            </a:r>
            <a:r>
              <a:rPr lang="en-GB" sz="1200" b="0" i="0" kern="1200" dirty="0" smtClean="0">
                <a:solidFill>
                  <a:schemeClr val="tx1"/>
                </a:solidFill>
                <a:effectLst/>
                <a:latin typeface="+mn-lt"/>
                <a:ea typeface="+mn-ea"/>
                <a:cs typeface="+mn-cs"/>
              </a:rPr>
              <a:t>14.01.2003, </a:t>
            </a:r>
            <a:r>
              <a:rPr lang="en-GB" sz="1200" b="0" i="0" kern="1200" dirty="0" err="1" smtClean="0">
                <a:solidFill>
                  <a:schemeClr val="tx1"/>
                </a:solidFill>
                <a:effectLst/>
                <a:latin typeface="+mn-lt"/>
                <a:ea typeface="+mn-ea"/>
                <a:cs typeface="+mn-cs"/>
              </a:rPr>
              <a:t>zuletzt</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geändert</a:t>
            </a:r>
            <a:r>
              <a:rPr lang="en-GB" sz="1200" b="0" i="0" kern="1200" smtClean="0">
                <a:solidFill>
                  <a:schemeClr val="tx1"/>
                </a:solidFill>
                <a:effectLst/>
                <a:latin typeface="+mn-lt"/>
                <a:ea typeface="+mn-ea"/>
                <a:cs typeface="+mn-cs"/>
              </a:rPr>
              <a:t> am 28.04.2017</a:t>
            </a:r>
            <a:endParaRPr lang="de-DE" dirty="0" smtClean="0"/>
          </a:p>
          <a:p>
            <a:pPr marL="171450" indent="-171450">
              <a:buFont typeface="Arial" panose="020B0604020202020204" pitchFamily="34" charset="0"/>
              <a:buChar char="•"/>
            </a:pPr>
            <a:r>
              <a:rPr lang="de-DE" dirty="0" smtClean="0"/>
              <a:t>Schützt das Persönlichkeitsrecht des Einzelnen beim Umgang mit personenbezogenen Daten (§1 Abs. 1 BDSG)</a:t>
            </a:r>
          </a:p>
          <a:p>
            <a:r>
              <a:rPr lang="de-DE" dirty="0" smtClean="0"/>
              <a:t>Definiert die befugten Stellen zur Erhebung, Verarbeitung und Nutzung der Daten (§1 Abs. 2 BDSG): </a:t>
            </a:r>
            <a:r>
              <a:rPr lang="de-DE" sz="1200" b="0" i="0" u="none" strike="noStrike" kern="1200" baseline="0" dirty="0" smtClean="0">
                <a:solidFill>
                  <a:schemeClr val="tx1"/>
                </a:solidFill>
                <a:latin typeface="+mn-lt"/>
                <a:ea typeface="+mn-ea"/>
                <a:cs typeface="+mn-cs"/>
              </a:rPr>
              <a:t>Nicht-öffentliche Stellen (u.a. soziale Netzwerke), soweit sie die Daten unter Einsatz von Datenverarbeitungsanlagen verarbeiten, nutzen oder dafür erheben</a:t>
            </a:r>
            <a:endParaRPr lang="de-DE" dirty="0" smtClean="0"/>
          </a:p>
          <a:p>
            <a:r>
              <a:rPr lang="de-DE" dirty="0" smtClean="0"/>
              <a:t>Prinzip der Datensparsamkeit (§3a BDSG): </a:t>
            </a:r>
            <a:r>
              <a:rPr lang="de-DE" sz="1200" b="0" i="0" u="none" strike="noStrike" kern="1200" baseline="0" dirty="0" smtClean="0">
                <a:solidFill>
                  <a:schemeClr val="tx1"/>
                </a:solidFill>
                <a:latin typeface="+mn-lt"/>
                <a:ea typeface="+mn-ea"/>
                <a:cs typeface="+mn-cs"/>
              </a:rPr>
              <a:t>Speicherung der Daten und die Gestaltung der Datenverarbeitungssysteme </a:t>
            </a:r>
            <a:r>
              <a:rPr lang="de-DE" sz="1200" b="0" i="0" u="none" strike="noStrike" kern="1200" baseline="0" dirty="0" smtClean="0">
                <a:solidFill>
                  <a:schemeClr val="tx1"/>
                </a:solidFill>
                <a:latin typeface="+mn-lt"/>
                <a:ea typeface="+mn-ea"/>
                <a:cs typeface="+mn-cs"/>
              </a:rPr>
              <a:t>werden </a:t>
            </a:r>
            <a:r>
              <a:rPr lang="de-DE" sz="1200" b="0" i="0" u="none" strike="noStrike" kern="1200" baseline="0" dirty="0" smtClean="0">
                <a:solidFill>
                  <a:schemeClr val="tx1"/>
                </a:solidFill>
                <a:latin typeface="+mn-lt"/>
                <a:ea typeface="+mn-ea"/>
                <a:cs typeface="+mn-cs"/>
              </a:rPr>
              <a:t>an dem Ziel ausgerichtet, so wenig Daten wie möglich zu erheben, verarbeiten und </a:t>
            </a:r>
            <a:r>
              <a:rPr lang="en-GB" sz="1200" b="0" i="0" u="none" strike="noStrike" kern="1200" baseline="0" dirty="0" err="1" smtClean="0">
                <a:solidFill>
                  <a:schemeClr val="tx1"/>
                </a:solidFill>
                <a:latin typeface="+mn-lt"/>
                <a:ea typeface="+mn-ea"/>
                <a:cs typeface="+mn-cs"/>
              </a:rPr>
              <a:t>zu</a:t>
            </a:r>
            <a:r>
              <a:rPr lang="en-GB" sz="1200" b="0" i="0" u="none" strike="noStrike" kern="1200" baseline="0" dirty="0" smtClean="0">
                <a:solidFill>
                  <a:schemeClr val="tx1"/>
                </a:solidFill>
                <a:latin typeface="+mn-lt"/>
                <a:ea typeface="+mn-ea"/>
                <a:cs typeface="+mn-cs"/>
              </a:rPr>
              <a:t> </a:t>
            </a:r>
            <a:r>
              <a:rPr lang="en-GB" sz="1200" b="0" i="0" u="none" strike="noStrike" kern="1200" baseline="0" dirty="0" err="1" smtClean="0">
                <a:solidFill>
                  <a:schemeClr val="tx1"/>
                </a:solidFill>
                <a:latin typeface="+mn-lt"/>
                <a:ea typeface="+mn-ea"/>
                <a:cs typeface="+mn-cs"/>
              </a:rPr>
              <a:t>nutzen</a:t>
            </a:r>
            <a:r>
              <a:rPr lang="en-GB" sz="1200" b="0" i="0" u="none" strike="noStrike" kern="1200" baseline="0" dirty="0" smtClean="0">
                <a:solidFill>
                  <a:schemeClr val="tx1"/>
                </a:solidFill>
                <a:latin typeface="+mn-lt"/>
                <a:ea typeface="+mn-ea"/>
                <a:cs typeface="+mn-cs"/>
              </a:rPr>
              <a:t>.</a:t>
            </a:r>
            <a:endParaRPr lang="de-DE" dirty="0" smtClean="0"/>
          </a:p>
          <a:p>
            <a:r>
              <a:rPr lang="de-DE" dirty="0" smtClean="0"/>
              <a:t>Verbot mit Erlaubnisvorbehalt (§4 Abs. 1 BDSG): </a:t>
            </a:r>
            <a:r>
              <a:rPr lang="de-DE" sz="1200" b="0" i="0" u="none" strike="noStrike" kern="1200" baseline="0" dirty="0" smtClean="0">
                <a:solidFill>
                  <a:schemeClr val="tx1"/>
                </a:solidFill>
                <a:latin typeface="+mn-lt"/>
                <a:ea typeface="+mn-ea"/>
                <a:cs typeface="+mn-cs"/>
              </a:rPr>
              <a:t>§4 Abs. 1 BDSG zur Folge ist die „Erhebung, Verarbeitung und Nutzung personenbezogener Daten (...) nur zulässig, soweit dieses Gesetz oder eine andere Rechtsvorschrift dieses erlaubt oder anordnet oder der Betroffene eingewilligt hat.“ Dies bedeutet, dass die Erhebung, Verarbeitung und Nutzung grundsätzlich verboten ist, jedoch zulässig wird, wenn entweder eine klare Rechtsgrundlage gegeben ist oder der Nutzer die Erhebung, Verarbeitung und Nutzung der Daten ausdrücklich erlaubt.</a:t>
            </a:r>
            <a:endParaRPr lang="de-DE" dirty="0" smtClean="0"/>
          </a:p>
          <a:p>
            <a:pPr marL="171450" indent="-171450">
              <a:buFont typeface="Arial" panose="020B0604020202020204" pitchFamily="34" charset="0"/>
              <a:buChar char="•"/>
            </a:pPr>
            <a:r>
              <a:rPr lang="de-DE" dirty="0" smtClean="0"/>
              <a:t>Unterrichtungspflicht gegenüber dem Betroffenen (§4 Abs. 3 BDSG): über Identität der</a:t>
            </a:r>
            <a:r>
              <a:rPr lang="de-DE" baseline="0" dirty="0" smtClean="0"/>
              <a:t> Stelle und Zweck der Erhebung, Verarbeitung und Nutzung ein</a:t>
            </a:r>
            <a:endParaRPr lang="en-GB" dirty="0" smtClean="0"/>
          </a:p>
          <a:p>
            <a:endParaRPr lang="en-GB" dirty="0"/>
          </a:p>
        </p:txBody>
      </p:sp>
      <p:sp>
        <p:nvSpPr>
          <p:cNvPr id="4" name="Slide Number Placeholder 3"/>
          <p:cNvSpPr>
            <a:spLocks noGrp="1"/>
          </p:cNvSpPr>
          <p:nvPr>
            <p:ph type="sldNum" sz="quarter" idx="10"/>
          </p:nvPr>
        </p:nvSpPr>
        <p:spPr/>
        <p:txBody>
          <a:bodyPr/>
          <a:lstStyle/>
          <a:p>
            <a:fld id="{1ADF7734-53DD-4CCA-8986-6F26FEC981E7}" type="slidenum">
              <a:rPr lang="en-GB" smtClean="0"/>
              <a:t>3</a:t>
            </a:fld>
            <a:endParaRPr lang="en-GB"/>
          </a:p>
        </p:txBody>
      </p:sp>
    </p:spTree>
    <p:extLst>
      <p:ext uri="{BB962C8B-B14F-4D97-AF65-F5344CB8AC3E}">
        <p14:creationId xmlns:p14="http://schemas.microsoft.com/office/powerpoint/2010/main" val="3486682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smtClean="0"/>
              <a:t>Dienstanbieter: jede natürliche Person oder juristische Person, die eigene oder fremde Telemedien zur Nutzung bereithält (§2 TMG).</a:t>
            </a:r>
          </a:p>
          <a:p>
            <a:pPr marL="171450" indent="-171450">
              <a:buFont typeface="Arial" panose="020B0604020202020204" pitchFamily="34" charset="0"/>
              <a:buChar char="•"/>
            </a:pPr>
            <a:r>
              <a:rPr lang="de-DE" dirty="0" smtClean="0"/>
              <a:t>Nutzer: jede natürliche oder juristische Person, die Telemedien nutzt, um Informationen zu erhalten (§2 TMG).</a:t>
            </a:r>
          </a:p>
          <a:p>
            <a:pPr marL="171450" indent="-171450">
              <a:buFont typeface="Arial" panose="020B0604020202020204" pitchFamily="34" charset="0"/>
              <a:buChar char="•"/>
            </a:pPr>
            <a:r>
              <a:rPr lang="de-DE" dirty="0" smtClean="0"/>
              <a:t>Telemedien: Verteildienste, welche im Wege einer Übertragung von Daten ohne individuelle Anforderung gleichzeitig für eine unbegrenzte Anzahl von Nutzern erbracht werden (§2 TMG)</a:t>
            </a:r>
          </a:p>
          <a:p>
            <a:pPr marL="171450" indent="-171450">
              <a:buFont typeface="Arial" panose="020B0604020202020204" pitchFamily="34" charset="0"/>
              <a:buChar char="•"/>
            </a:pPr>
            <a:r>
              <a:rPr lang="de-DE" dirty="0" smtClean="0"/>
              <a:t>Auch hier: Verbot mit Erlaubnisvorbehalt (§12 Abs. 1 TMG) und Unterrichtungspflicht (§13 Abs. 1 TMG)</a:t>
            </a:r>
          </a:p>
          <a:p>
            <a:pPr marL="171450" indent="-171450">
              <a:buFont typeface="Arial" panose="020B0604020202020204" pitchFamily="34" charset="0"/>
              <a:buChar char="•"/>
            </a:pPr>
            <a:r>
              <a:rPr lang="de-DE" dirty="0" smtClean="0"/>
              <a:t>Bestandsdaten:</a:t>
            </a:r>
            <a:r>
              <a:rPr lang="de-DE" baseline="0" dirty="0" smtClean="0"/>
              <a:t> sozusagen Vertragsdaten zwischen Dienstanbieter und Nutzer, welche zur Nutzung der Telemedien erforderlich sind</a:t>
            </a:r>
          </a:p>
          <a:p>
            <a:pPr marL="171450" indent="-171450">
              <a:buFont typeface="Arial" panose="020B0604020202020204" pitchFamily="34" charset="0"/>
              <a:buChar char="•"/>
            </a:pPr>
            <a:r>
              <a:rPr lang="de-DE" baseline="0" dirty="0" smtClean="0"/>
              <a:t>Nutzungsdaten: erforderliche Daten, um die Inanspruchnahme von Telemedien zu ermöglichen und abzurechnen. (Merkmale zur Identifikation des N., Angaben zu Beginn und Ende der Nutzung und welche Telemedien in Anspruch genommen werden</a:t>
            </a:r>
          </a:p>
          <a:p>
            <a:pPr marL="171450" indent="-171450">
              <a:buFont typeface="Arial" panose="020B0604020202020204" pitchFamily="34" charset="0"/>
              <a:buChar char="•"/>
            </a:pPr>
            <a:r>
              <a:rPr lang="de-DE" baseline="0" dirty="0" smtClean="0"/>
              <a:t>Weiterverarbeitung: Anlegung von Nutzungsprofilen für Werbezwecke, nach Ende der Nutzung für Abrechnungszwecke weiterverwenden und für denselben Zweck an Dritte weitergeben, zur Marktforschung an Dritte nur anonymisiert</a:t>
            </a:r>
            <a:endParaRPr lang="de-DE" dirty="0" smtClean="0"/>
          </a:p>
          <a:p>
            <a:endParaRPr lang="en-GB" dirty="0"/>
          </a:p>
        </p:txBody>
      </p:sp>
      <p:sp>
        <p:nvSpPr>
          <p:cNvPr id="4" name="Slide Number Placeholder 3"/>
          <p:cNvSpPr>
            <a:spLocks noGrp="1"/>
          </p:cNvSpPr>
          <p:nvPr>
            <p:ph type="sldNum" sz="quarter" idx="10"/>
          </p:nvPr>
        </p:nvSpPr>
        <p:spPr/>
        <p:txBody>
          <a:bodyPr/>
          <a:lstStyle/>
          <a:p>
            <a:fld id="{1ADF7734-53DD-4CCA-8986-6F26FEC981E7}" type="slidenum">
              <a:rPr lang="en-GB" smtClean="0"/>
              <a:t>4</a:t>
            </a:fld>
            <a:endParaRPr lang="en-GB"/>
          </a:p>
        </p:txBody>
      </p:sp>
    </p:spTree>
    <p:extLst>
      <p:ext uri="{BB962C8B-B14F-4D97-AF65-F5344CB8AC3E}">
        <p14:creationId xmlns:p14="http://schemas.microsoft.com/office/powerpoint/2010/main" val="97737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5C1BB0-85D0-4403-9ACB-12E3E5F18A7F}" type="datetimeFigureOut">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1529229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C1BB0-85D0-4403-9ACB-12E3E5F18A7F}" type="datetimeFigureOut">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2887354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C1BB0-85D0-4403-9ACB-12E3E5F18A7F}" type="datetimeFigureOut">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8443CD-91C8-40EA-B032-0D2C33D631FE}"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2178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F5C1BB0-85D0-4403-9ACB-12E3E5F18A7F}" type="datetimeFigureOut">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1101190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F5C1BB0-85D0-4403-9ACB-12E3E5F18A7F}" type="datetimeFigureOut">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3184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F5C1BB0-85D0-4403-9ACB-12E3E5F18A7F}" type="datetimeFigureOut">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1428848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5C1BB0-85D0-4403-9ACB-12E3E5F18A7F}" type="datetimeFigureOut">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3686946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5C1BB0-85D0-4403-9ACB-12E3E5F18A7F}" type="datetimeFigureOut">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310252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5C1BB0-85D0-4403-9ACB-12E3E5F18A7F}" type="datetimeFigureOut">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182267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C1BB0-85D0-4403-9ACB-12E3E5F18A7F}" type="datetimeFigureOut">
              <a:rPr lang="en-GB" smtClean="0"/>
              <a:t>30/06/2017</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2339971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5C1BB0-85D0-4403-9ACB-12E3E5F18A7F}" type="datetimeFigureOut">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2798726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5C1BB0-85D0-4403-9ACB-12E3E5F18A7F}" type="datetimeFigureOut">
              <a:rPr lang="en-GB" smtClean="0"/>
              <a:t>30/06/2017</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294615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5C1BB0-85D0-4403-9ACB-12E3E5F18A7F}" type="datetimeFigureOut">
              <a:rPr lang="en-GB" smtClean="0"/>
              <a:t>30/06/2017</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136060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C1BB0-85D0-4403-9ACB-12E3E5F18A7F}" type="datetimeFigureOut">
              <a:rPr lang="en-GB" smtClean="0"/>
              <a:t>30/06/2017</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135838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C1BB0-85D0-4403-9ACB-12E3E5F18A7F}" type="datetimeFigureOut">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230072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C1BB0-85D0-4403-9ACB-12E3E5F18A7F}" type="datetimeFigureOut">
              <a:rPr lang="en-GB" smtClean="0"/>
              <a:t>30/06/2017</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8443CD-91C8-40EA-B032-0D2C33D631FE}" type="slidenum">
              <a:rPr lang="en-GB" smtClean="0"/>
              <a:t>‹#›</a:t>
            </a:fld>
            <a:endParaRPr lang="en-GB"/>
          </a:p>
        </p:txBody>
      </p:sp>
    </p:spTree>
    <p:extLst>
      <p:ext uri="{BB962C8B-B14F-4D97-AF65-F5344CB8AC3E}">
        <p14:creationId xmlns:p14="http://schemas.microsoft.com/office/powerpoint/2010/main" val="396443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F5C1BB0-85D0-4403-9ACB-12E3E5F18A7F}" type="datetimeFigureOut">
              <a:rPr lang="en-GB" smtClean="0"/>
              <a:t>30/06/2017</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18443CD-91C8-40EA-B032-0D2C33D631FE}" type="slidenum">
              <a:rPr lang="en-GB" smtClean="0"/>
              <a:t>‹#›</a:t>
            </a:fld>
            <a:endParaRPr lang="en-GB"/>
          </a:p>
        </p:txBody>
      </p:sp>
    </p:spTree>
    <p:extLst>
      <p:ext uri="{BB962C8B-B14F-4D97-AF65-F5344CB8AC3E}">
        <p14:creationId xmlns:p14="http://schemas.microsoft.com/office/powerpoint/2010/main" val="155860881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de-DE" dirty="0" smtClean="0"/>
              <a:t>Nationale und internationale Datenschutzregelungen in sozialen Netzwerken</a:t>
            </a:r>
            <a:endParaRPr lang="en-GB" dirty="0"/>
          </a:p>
        </p:txBody>
      </p:sp>
      <p:sp>
        <p:nvSpPr>
          <p:cNvPr id="3" name="Subtitle 2"/>
          <p:cNvSpPr>
            <a:spLocks noGrp="1"/>
          </p:cNvSpPr>
          <p:nvPr>
            <p:ph type="subTitle" idx="1"/>
          </p:nvPr>
        </p:nvSpPr>
        <p:spPr/>
        <p:txBody>
          <a:bodyPr/>
          <a:lstStyle/>
          <a:p>
            <a:r>
              <a:rPr lang="de-DE" dirty="0" smtClean="0"/>
              <a:t>Sebastian </a:t>
            </a:r>
            <a:r>
              <a:rPr lang="de-DE" dirty="0" err="1" smtClean="0"/>
              <a:t>Röhling</a:t>
            </a:r>
            <a:r>
              <a:rPr lang="de-DE" dirty="0" smtClean="0"/>
              <a:t> und Jan Kipka</a:t>
            </a:r>
          </a:p>
          <a:p>
            <a:r>
              <a:rPr lang="de-DE" dirty="0" smtClean="0"/>
              <a:t>IT Recht Vortrag</a:t>
            </a:r>
            <a:endParaRPr lang="en-GB" dirty="0"/>
          </a:p>
        </p:txBody>
      </p:sp>
    </p:spTree>
    <p:extLst>
      <p:ext uri="{BB962C8B-B14F-4D97-AF65-F5344CB8AC3E}">
        <p14:creationId xmlns:p14="http://schemas.microsoft.com/office/powerpoint/2010/main" val="180262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Gliederung</a:t>
            </a:r>
            <a:endParaRPr lang="en-GB" dirty="0"/>
          </a:p>
        </p:txBody>
      </p:sp>
      <p:sp>
        <p:nvSpPr>
          <p:cNvPr id="3" name="Content Placeholder 2"/>
          <p:cNvSpPr>
            <a:spLocks noGrp="1"/>
          </p:cNvSpPr>
          <p:nvPr>
            <p:ph idx="1"/>
          </p:nvPr>
        </p:nvSpPr>
        <p:spPr>
          <a:xfrm>
            <a:off x="2589212" y="1614051"/>
            <a:ext cx="8915400" cy="3777622"/>
          </a:xfrm>
        </p:spPr>
        <p:txBody>
          <a:bodyPr>
            <a:noAutofit/>
          </a:bodyPr>
          <a:lstStyle/>
          <a:p>
            <a:pPr>
              <a:buFont typeface="+mj-lt"/>
              <a:buAutoNum type="arabicPeriod"/>
            </a:pPr>
            <a:r>
              <a:rPr lang="de-DE" dirty="0" smtClean="0"/>
              <a:t>Grundlagen des Bundesdatenschutzgesetzes</a:t>
            </a:r>
          </a:p>
          <a:p>
            <a:pPr>
              <a:buFont typeface="+mj-lt"/>
              <a:buAutoNum type="arabicPeriod"/>
            </a:pPr>
            <a:endParaRPr lang="de-DE" dirty="0" smtClean="0"/>
          </a:p>
          <a:p>
            <a:pPr>
              <a:buFont typeface="+mj-lt"/>
              <a:buAutoNum type="arabicPeriod"/>
            </a:pPr>
            <a:r>
              <a:rPr lang="de-DE" dirty="0" smtClean="0"/>
              <a:t>Grundlagen des </a:t>
            </a:r>
            <a:r>
              <a:rPr lang="de-DE" dirty="0" smtClean="0"/>
              <a:t>Telemediengesetzes</a:t>
            </a:r>
            <a:endParaRPr lang="de-DE" dirty="0" smtClean="0"/>
          </a:p>
          <a:p>
            <a:pPr>
              <a:buFont typeface="+mj-lt"/>
              <a:buAutoNum type="arabicPeriod"/>
            </a:pPr>
            <a:endParaRPr lang="de-DE" dirty="0" smtClean="0"/>
          </a:p>
          <a:p>
            <a:pPr>
              <a:buFont typeface="+mj-lt"/>
              <a:buAutoNum type="arabicPeriod"/>
            </a:pPr>
            <a:r>
              <a:rPr lang="de-DE" dirty="0" smtClean="0"/>
              <a:t>Praxisbeispiele</a:t>
            </a:r>
          </a:p>
          <a:p>
            <a:pPr>
              <a:buFont typeface="+mj-lt"/>
              <a:buAutoNum type="arabicPeriod"/>
            </a:pPr>
            <a:endParaRPr lang="de-DE" dirty="0" smtClean="0"/>
          </a:p>
          <a:p>
            <a:pPr>
              <a:buFont typeface="+mj-lt"/>
              <a:buAutoNum type="arabicPeriod"/>
            </a:pPr>
            <a:r>
              <a:rPr lang="de-DE" dirty="0" smtClean="0"/>
              <a:t>Internationale Datenschutzregelungen</a:t>
            </a:r>
          </a:p>
          <a:p>
            <a:pPr>
              <a:buFont typeface="+mj-lt"/>
              <a:buAutoNum type="arabicPeriod"/>
            </a:pPr>
            <a:endParaRPr lang="de-DE" dirty="0"/>
          </a:p>
          <a:p>
            <a:pPr>
              <a:buFont typeface="+mj-lt"/>
              <a:buAutoNum type="arabicPeriod"/>
            </a:pPr>
            <a:r>
              <a:rPr lang="de-DE" dirty="0" smtClean="0"/>
              <a:t>Fazit</a:t>
            </a:r>
            <a:endParaRPr lang="en-GB" dirty="0"/>
          </a:p>
        </p:txBody>
      </p:sp>
    </p:spTree>
    <p:extLst>
      <p:ext uri="{BB962C8B-B14F-4D97-AF65-F5344CB8AC3E}">
        <p14:creationId xmlns:p14="http://schemas.microsoft.com/office/powerpoint/2010/main" val="322794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t>Grundlagen des </a:t>
            </a:r>
            <a:r>
              <a:rPr lang="de-DE" dirty="0" smtClean="0"/>
              <a:t>Bundesdatenschutzgesetzes (BDSG)</a:t>
            </a:r>
            <a:r>
              <a:rPr lang="de-DE" dirty="0"/>
              <a:t/>
            </a:r>
            <a:br>
              <a:rPr lang="de-DE" dirty="0"/>
            </a:br>
            <a:endParaRPr lang="en-GB" dirty="0"/>
          </a:p>
        </p:txBody>
      </p:sp>
      <p:sp>
        <p:nvSpPr>
          <p:cNvPr id="3" name="Content Placeholder 2"/>
          <p:cNvSpPr>
            <a:spLocks noGrp="1"/>
          </p:cNvSpPr>
          <p:nvPr>
            <p:ph idx="1"/>
          </p:nvPr>
        </p:nvSpPr>
        <p:spPr/>
        <p:txBody>
          <a:bodyPr/>
          <a:lstStyle/>
          <a:p>
            <a:r>
              <a:rPr lang="de-DE" dirty="0" smtClean="0"/>
              <a:t>Schützt </a:t>
            </a:r>
            <a:r>
              <a:rPr lang="de-DE" dirty="0" smtClean="0"/>
              <a:t>das Persönlichkeitsrecht des Einzelnen beim Umgang mit personenbezogenen Daten (§1 Abs. 1 BDSG)</a:t>
            </a:r>
          </a:p>
          <a:p>
            <a:r>
              <a:rPr lang="de-DE" dirty="0" smtClean="0"/>
              <a:t>Definiert die befugten Stellen zur Erhebung, Verarbeitung und Nutzung der Daten (§1 Abs. 2 BDSG)</a:t>
            </a:r>
          </a:p>
          <a:p>
            <a:r>
              <a:rPr lang="de-DE" dirty="0" smtClean="0"/>
              <a:t>Prinzip der Datensparsamkeit (§3a BDSG)</a:t>
            </a:r>
          </a:p>
          <a:p>
            <a:r>
              <a:rPr lang="de-DE" dirty="0" smtClean="0"/>
              <a:t>Verbot mit Erlaubnisvorbehalt (§4 Abs. 1 BDSG)</a:t>
            </a:r>
          </a:p>
          <a:p>
            <a:r>
              <a:rPr lang="de-DE" dirty="0" smtClean="0"/>
              <a:t>Unterrichtungspflicht gegenüber dem Betroffenen (§4 Abs. 3 BDSG)</a:t>
            </a:r>
            <a:endParaRPr lang="en-GB" dirty="0"/>
          </a:p>
        </p:txBody>
      </p:sp>
    </p:spTree>
    <p:extLst>
      <p:ext uri="{BB962C8B-B14F-4D97-AF65-F5344CB8AC3E}">
        <p14:creationId xmlns:p14="http://schemas.microsoft.com/office/powerpoint/2010/main" val="3297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Grundlagen des Telemediengesetzes (TMG)</a:t>
            </a:r>
            <a:endParaRPr lang="en-GB" dirty="0"/>
          </a:p>
        </p:txBody>
      </p:sp>
      <p:sp>
        <p:nvSpPr>
          <p:cNvPr id="3" name="Content Placeholder 2"/>
          <p:cNvSpPr>
            <a:spLocks noGrp="1"/>
          </p:cNvSpPr>
          <p:nvPr>
            <p:ph idx="1"/>
          </p:nvPr>
        </p:nvSpPr>
        <p:spPr/>
        <p:txBody>
          <a:bodyPr/>
          <a:lstStyle/>
          <a:p>
            <a:r>
              <a:rPr lang="de-DE" dirty="0" smtClean="0"/>
              <a:t>Regelt den Datenschutz für die Datenerhebung bei der Benutzung von Telemedien durch Dienstanbieter</a:t>
            </a:r>
          </a:p>
          <a:p>
            <a:r>
              <a:rPr lang="de-DE" dirty="0" smtClean="0"/>
              <a:t>Telemedien: Verteildienste, welche im Wege einer Übertragung von Daten ohne individuelle Anforderung gleichzeitig für eine unbegrenzte Anzahl von Nutzern erbracht werden (§2 TMG)</a:t>
            </a:r>
          </a:p>
          <a:p>
            <a:r>
              <a:rPr lang="de-DE" dirty="0" smtClean="0"/>
              <a:t>Auch hier: Verbot mit Erlaubnisvorbehalt (§12 Abs. 1 TMG) und Unterrichtungspflicht (§13 Abs. 1 TMG)</a:t>
            </a:r>
          </a:p>
          <a:p>
            <a:r>
              <a:rPr lang="de-DE" dirty="0" smtClean="0"/>
              <a:t>Speicherung von Bestands- und Nutzungsdaten (§14 Abs. 1 TMG und §15 Abs. 1 TMG)</a:t>
            </a:r>
          </a:p>
          <a:p>
            <a:r>
              <a:rPr lang="de-DE" dirty="0" smtClean="0"/>
              <a:t>Nutzungsdaten dürfen weiterverarbeitet werden, wenn Nutzer nicht widerspricht (§15 Abs. 3-5 TMG)</a:t>
            </a:r>
          </a:p>
          <a:p>
            <a:endParaRPr lang="de-DE" dirty="0" smtClean="0"/>
          </a:p>
          <a:p>
            <a:endParaRPr lang="en-GB" dirty="0"/>
          </a:p>
        </p:txBody>
      </p:sp>
    </p:spTree>
    <p:extLst>
      <p:ext uri="{BB962C8B-B14F-4D97-AF65-F5344CB8AC3E}">
        <p14:creationId xmlns:p14="http://schemas.microsoft.com/office/powerpoint/2010/main" val="33005921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54</TotalTime>
  <Words>587</Words>
  <Application>Microsoft Office PowerPoint</Application>
  <PresentationFormat>Widescreen</PresentationFormat>
  <Paragraphs>40</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Wingdings 3</vt:lpstr>
      <vt:lpstr>Wisp</vt:lpstr>
      <vt:lpstr>Nationale und internationale Datenschutzregelungen in sozialen Netzwerken</vt:lpstr>
      <vt:lpstr>Gliederung</vt:lpstr>
      <vt:lpstr>Grundlagen des Bundesdatenschutzgesetzes (BDSG) </vt:lpstr>
      <vt:lpstr>Grundlagen des Telemediengesetzes (TMG)</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Nationale und internationale Datenschutzregelungen in sozialen Netzwerken</dc:title>
  <dc:creator>Kipka, Jan (DualStudy)</dc:creator>
  <cp:lastModifiedBy>Kipka, Jan (DualStudy)</cp:lastModifiedBy>
  <cp:revision>7</cp:revision>
  <dcterms:created xsi:type="dcterms:W3CDTF">2017-06-29T13:17:31Z</dcterms:created>
  <dcterms:modified xsi:type="dcterms:W3CDTF">2017-06-30T07:38:40Z</dcterms:modified>
</cp:coreProperties>
</file>