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79" r:id="rId4"/>
    <p:sldId id="280" r:id="rId5"/>
    <p:sldId id="260" r:id="rId6"/>
    <p:sldId id="261" r:id="rId7"/>
    <p:sldId id="264" r:id="rId8"/>
    <p:sldId id="269" r:id="rId9"/>
    <p:sldId id="265" r:id="rId10"/>
    <p:sldId id="266" r:id="rId11"/>
    <p:sldId id="270" r:id="rId12"/>
    <p:sldId id="271" r:id="rId13"/>
    <p:sldId id="272" r:id="rId14"/>
    <p:sldId id="273" r:id="rId15"/>
    <p:sldId id="274" r:id="rId16"/>
    <p:sldId id="275" r:id="rId17"/>
    <p:sldId id="276" r:id="rId18"/>
    <p:sldId id="277"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822" autoAdjust="0"/>
  </p:normalViewPr>
  <p:slideViewPr>
    <p:cSldViewPr snapToGrid="0">
      <p:cViewPr varScale="1">
        <p:scale>
          <a:sx n="46" d="100"/>
          <a:sy n="46" d="100"/>
        </p:scale>
        <p:origin x="54"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38FB-1134-4055-835C-8DBE3EF86E9E}" type="datetimeFigureOut">
              <a:rPr lang="de-DE" smtClean="0"/>
              <a:t>06.07.2017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5E942-1B26-4F66-9D19-3EC31E4C37AC}" type="slidenum">
              <a:rPr lang="de-DE" smtClean="0"/>
              <a:t>‹Nr.›</a:t>
            </a:fld>
            <a:endParaRPr lang="de-DE"/>
          </a:p>
        </p:txBody>
      </p:sp>
    </p:spTree>
    <p:extLst>
      <p:ext uri="{BB962C8B-B14F-4D97-AF65-F5344CB8AC3E}">
        <p14:creationId xmlns:p14="http://schemas.microsoft.com/office/powerpoint/2010/main" val="84711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BDSG in</a:t>
            </a:r>
            <a:r>
              <a:rPr lang="de-DE" baseline="0" dirty="0"/>
              <a:t> der Fassung vom </a:t>
            </a:r>
            <a:r>
              <a:rPr lang="en-GB" sz="1200" b="0" i="0" kern="1200" dirty="0">
                <a:solidFill>
                  <a:schemeClr val="tx1"/>
                </a:solidFill>
                <a:effectLst/>
                <a:latin typeface="+mn-lt"/>
                <a:ea typeface="+mn-ea"/>
                <a:cs typeface="+mn-cs"/>
              </a:rPr>
              <a:t>14.01.2003, </a:t>
            </a:r>
            <a:r>
              <a:rPr lang="en-GB" sz="1200" b="0" i="0" kern="1200" dirty="0" err="1">
                <a:solidFill>
                  <a:schemeClr val="tx1"/>
                </a:solidFill>
                <a:effectLst/>
                <a:latin typeface="+mn-lt"/>
                <a:ea typeface="+mn-ea"/>
                <a:cs typeface="+mn-cs"/>
              </a:rPr>
              <a:t>zuletzt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geändert</a:t>
            </a:r>
            <a:r>
              <a:rPr lang="en-GB" sz="1200" b="0" i="0" kern="1200" dirty="0">
                <a:solidFill>
                  <a:schemeClr val="tx1"/>
                </a:solidFill>
                <a:effectLst/>
                <a:latin typeface="+mn-lt"/>
                <a:ea typeface="+mn-ea"/>
                <a:cs typeface="+mn-cs"/>
              </a:rPr>
              <a:t> am 28.04.2017</a:t>
            </a:r>
            <a:endParaRPr lang="de-DE" dirty="0"/>
          </a:p>
          <a:p>
            <a:pPr marL="171450" indent="-171450">
              <a:buFont typeface="Arial" panose="020B0604020202020204" pitchFamily="34" charset="0"/>
              <a:buChar char="•"/>
            </a:pPr>
            <a:r>
              <a:rPr lang="de-DE" dirty="0"/>
              <a:t>Schützt das Persönlichkeitsrecht des Einzelnen beim Umgang mit personenbezogenen Daten (§1 Abs. 1 BDSG)</a:t>
            </a:r>
          </a:p>
          <a:p>
            <a:r>
              <a:rPr lang="de-DE" dirty="0"/>
              <a:t>Definiert die befugten Stellen zur Erhebung, Verarbeitung und Nutzung der Daten (§1 Abs. 2 BDSG): </a:t>
            </a:r>
            <a:r>
              <a:rPr lang="de-DE" sz="1200" b="0" i="0" u="none" strike="noStrike" kern="1200" baseline="0" dirty="0">
                <a:solidFill>
                  <a:schemeClr val="tx1"/>
                </a:solidFill>
                <a:latin typeface="+mn-lt"/>
                <a:ea typeface="+mn-ea"/>
                <a:cs typeface="+mn-cs"/>
              </a:rPr>
              <a:t>Nicht-öffentliche Stellen (u.a. soziale Netzwerke), soweit sie die Daten unter Einsatz von Datenverarbeitungsanlagen verarbeiten, nutzen oder dafür erheben</a:t>
            </a:r>
            <a:endParaRPr lang="de-DE" dirty="0"/>
          </a:p>
          <a:p>
            <a:r>
              <a:rPr lang="de-DE" dirty="0"/>
              <a:t>Prinzip der Datensparsamkeit (§3a BDSG): </a:t>
            </a:r>
            <a:r>
              <a:rPr lang="de-DE" sz="1200" b="0" i="0" u="none" strike="noStrike" kern="1200" baseline="0" dirty="0">
                <a:solidFill>
                  <a:schemeClr val="tx1"/>
                </a:solidFill>
                <a:latin typeface="+mn-lt"/>
                <a:ea typeface="+mn-ea"/>
                <a:cs typeface="+mn-cs"/>
              </a:rPr>
              <a:t>Speicherung der Daten und die Gestaltung der Datenverarbeitungssysteme werden an dem Ziel ausgerichtet, so wenig Daten wie möglich zu erheben, verarbeiten und </a:t>
            </a:r>
            <a:r>
              <a:rPr lang="en-GB" sz="1200" b="0" i="0" u="none" strike="noStrike" kern="1200" baseline="0" dirty="0" err="1">
                <a:solidFill>
                  <a:schemeClr val="tx1"/>
                </a:solidFill>
                <a:latin typeface="+mn-lt"/>
                <a:ea typeface="+mn-ea"/>
                <a:cs typeface="+mn-cs"/>
              </a:rPr>
              <a:t>zu</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nutzen</a:t>
            </a:r>
            <a:r>
              <a:rPr lang="en-GB" sz="1200" b="0" i="0" u="none" strike="noStrike" kern="1200" baseline="0" dirty="0">
                <a:solidFill>
                  <a:schemeClr val="tx1"/>
                </a:solidFill>
                <a:latin typeface="+mn-lt"/>
                <a:ea typeface="+mn-ea"/>
                <a:cs typeface="+mn-cs"/>
              </a:rPr>
              <a:t>.</a:t>
            </a:r>
            <a:endParaRPr lang="de-DE" dirty="0"/>
          </a:p>
          <a:p>
            <a:r>
              <a:rPr lang="de-DE" dirty="0"/>
              <a:t>Verbot mit Erlaubnisvorbehalt (§4 Abs. 1 BDSG): </a:t>
            </a:r>
            <a:r>
              <a:rPr lang="de-DE" sz="1200" b="0" i="0" u="none" strike="noStrike" kern="1200" baseline="0" dirty="0">
                <a:solidFill>
                  <a:schemeClr val="tx1"/>
                </a:solidFill>
                <a:latin typeface="+mn-lt"/>
                <a:ea typeface="+mn-ea"/>
                <a:cs typeface="+mn-cs"/>
              </a:rPr>
              <a:t>§4 Abs. 1 BDSG zur Folge ist die „Erhebung, Verarbeitung und Nutzung personenbezogener Daten (...) nur zulässig, soweit dieses Gesetz oder eine andere Rechtsvorschrift dieses erlaubt oder anordnet oder der Betroffene eingewilligt hat.“ Dies bedeutet, dass die Erhebung, Verarbeitung und Nutzung grundsätzlich verboten ist, jedoch zulässig wird, wenn entweder eine klare Rechtsgrundlage gegeben ist oder der Nutzer die Erhebung, Verarbeitung und Nutzung der Daten ausdrücklich erlaubt.</a:t>
            </a:r>
            <a:endParaRPr lang="de-DE" dirty="0"/>
          </a:p>
          <a:p>
            <a:pPr marL="171450" indent="-171450">
              <a:buFont typeface="Arial" panose="020B0604020202020204" pitchFamily="34" charset="0"/>
              <a:buChar char="•"/>
            </a:pPr>
            <a:r>
              <a:rPr lang="de-DE" dirty="0"/>
              <a:t>Unterrichtungspflicht gegenüber dem Betroffenen (§4 Abs. 3 BDSG): über Identität der</a:t>
            </a:r>
            <a:r>
              <a:rPr lang="de-DE" baseline="0" dirty="0"/>
              <a:t> Stelle und Zweck der Erhebung, Verarbeitung und Nutzung ein</a:t>
            </a:r>
            <a:endParaRPr lang="en-GB"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3</a:t>
            </a:fld>
            <a:endParaRPr lang="en-GB"/>
          </a:p>
        </p:txBody>
      </p:sp>
    </p:spTree>
    <p:extLst>
      <p:ext uri="{BB962C8B-B14F-4D97-AF65-F5344CB8AC3E}">
        <p14:creationId xmlns:p14="http://schemas.microsoft.com/office/powerpoint/2010/main" val="124547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Ehemals regelte das Safe </a:t>
            </a:r>
            <a:r>
              <a:rPr lang="de-DE" dirty="0" err="1"/>
              <a:t>Habor</a:t>
            </a:r>
            <a:r>
              <a:rPr lang="de-DE" dirty="0"/>
              <a:t> Abkommen den Datentransfer</a:t>
            </a:r>
            <a:r>
              <a:rPr lang="de-DE" baseline="0" dirty="0"/>
              <a:t> in die USA, welches aber seit dem </a:t>
            </a:r>
            <a:r>
              <a:rPr lang="de-DE" sz="1200" b="0" i="0" u="none" strike="noStrike" kern="1200" baseline="0" dirty="0">
                <a:solidFill>
                  <a:schemeClr val="tx1"/>
                </a:solidFill>
                <a:latin typeface="+mn-lt"/>
                <a:ea typeface="+mn-ea"/>
                <a:cs typeface="+mn-cs"/>
              </a:rPr>
              <a:t>06.10.2015 durch den Europäischen Gerichtshof für ungültig erklärt wurde</a:t>
            </a:r>
          </a:p>
          <a:p>
            <a:pPr marL="628650" lvl="1" indent="-171450">
              <a:buFont typeface="Arial" panose="020B0604020202020204" pitchFamily="34" charset="0"/>
              <a:buChar char="•"/>
            </a:pPr>
            <a:r>
              <a:rPr lang="de-DE" b="0" i="0" u="none" strike="noStrike" kern="1200" baseline="0" dirty="0">
                <a:solidFill>
                  <a:schemeClr val="tx1"/>
                </a:solidFill>
                <a:latin typeface="+mn-lt"/>
                <a:ea typeface="+mn-ea"/>
                <a:cs typeface="+mn-cs"/>
              </a:rPr>
              <a:t>Grund: </a:t>
            </a:r>
            <a:r>
              <a:rPr lang="de-DE" b="0" i="0" u="none" strike="noStrike" kern="1200" baseline="0" dirty="0" err="1">
                <a:solidFill>
                  <a:schemeClr val="tx1"/>
                </a:solidFill>
                <a:latin typeface="+mn-lt"/>
                <a:ea typeface="+mn-ea"/>
                <a:cs typeface="+mn-cs"/>
              </a:rPr>
              <a:t>Schrems</a:t>
            </a:r>
            <a:r>
              <a:rPr lang="de-DE" b="0" i="0" u="none" strike="noStrike" kern="1200" baseline="0" dirty="0">
                <a:solidFill>
                  <a:schemeClr val="tx1"/>
                </a:solidFill>
                <a:latin typeface="+mn-lt"/>
                <a:ea typeface="+mn-ea"/>
                <a:cs typeface="+mn-cs"/>
              </a:rPr>
              <a:t>-Urteil, bei dem ein österreichische Jurist gegen Facebook vorgegangen war, da Facebook Daten von ihm gespeichert hatte, die er eigentlich für gelöscht gehalten hatte</a:t>
            </a:r>
            <a:endParaRPr lang="de-DE" baseline="0" dirty="0"/>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Seit 12.07.2016 Privacy </a:t>
            </a:r>
            <a:r>
              <a:rPr lang="de-DE" sz="1200" b="0" i="0" u="none" strike="noStrike" kern="1200" baseline="0" dirty="0" err="1">
                <a:solidFill>
                  <a:schemeClr val="tx1"/>
                </a:solidFill>
                <a:latin typeface="+mn-lt"/>
                <a:ea typeface="+mn-ea"/>
                <a:cs typeface="+mn-cs"/>
              </a:rPr>
              <a:t>Shield</a:t>
            </a:r>
            <a:r>
              <a:rPr lang="de-DE" sz="1200" b="0" i="0" u="none" strike="noStrike" kern="1200" baseline="0" dirty="0">
                <a:solidFill>
                  <a:schemeClr val="tx1"/>
                </a:solidFill>
                <a:latin typeface="+mn-lt"/>
                <a:ea typeface="+mn-ea"/>
                <a:cs typeface="+mn-cs"/>
              </a:rPr>
              <a:t> als Nachfolger</a:t>
            </a:r>
          </a:p>
          <a:p>
            <a:pPr marL="628650" lvl="1" indent="-171450">
              <a:buFont typeface="Arial" panose="020B0604020202020204" pitchFamily="34" charset="0"/>
              <a:buChar char="•"/>
            </a:pPr>
            <a:r>
              <a:rPr lang="de-DE" dirty="0"/>
              <a:t>Privacy</a:t>
            </a:r>
            <a:r>
              <a:rPr lang="de-DE" baseline="0" dirty="0"/>
              <a:t> </a:t>
            </a:r>
            <a:r>
              <a:rPr lang="de-DE" baseline="0" dirty="0" err="1"/>
              <a:t>Shield</a:t>
            </a:r>
            <a:r>
              <a:rPr lang="de-DE" baseline="0" dirty="0"/>
              <a:t> definiert Regelungen für ein angemessenes Datenschutzniveau, welches einen bedenkenlosen Datentransfer in die USA erlaubt</a:t>
            </a:r>
          </a:p>
          <a:p>
            <a:pPr marL="628650" lvl="1" indent="-171450">
              <a:buFont typeface="Arial" panose="020B0604020202020204" pitchFamily="34" charset="0"/>
              <a:buChar char="•"/>
            </a:pPr>
            <a:r>
              <a:rPr lang="de-DE" baseline="0" dirty="0"/>
              <a:t>Amerikanischen Unternehmen können sich selbst den Privacy </a:t>
            </a:r>
            <a:r>
              <a:rPr lang="de-DE" baseline="0" dirty="0" err="1"/>
              <a:t>Shield</a:t>
            </a:r>
            <a:r>
              <a:rPr lang="de-DE" baseline="0" dirty="0"/>
              <a:t> Regelungen verpflichten, damit der Datentransfer in die USA sichergestellt wird</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16</a:t>
            </a:fld>
            <a:endParaRPr lang="de-DE"/>
          </a:p>
        </p:txBody>
      </p:sp>
    </p:spTree>
    <p:extLst>
      <p:ext uri="{BB962C8B-B14F-4D97-AF65-F5344CB8AC3E}">
        <p14:creationId xmlns:p14="http://schemas.microsoft.com/office/powerpoint/2010/main" val="321246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17</a:t>
            </a:fld>
            <a:endParaRPr lang="de-DE"/>
          </a:p>
        </p:txBody>
      </p:sp>
    </p:spTree>
    <p:extLst>
      <p:ext uri="{BB962C8B-B14F-4D97-AF65-F5344CB8AC3E}">
        <p14:creationId xmlns:p14="http://schemas.microsoft.com/office/powerpoint/2010/main" val="33454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nn-NO" sz="1200" b="0" i="0" u="none" strike="noStrike" kern="1200" baseline="0" dirty="0">
                <a:solidFill>
                  <a:schemeClr val="tx1"/>
                </a:solidFill>
                <a:latin typeface="+mn-lt"/>
                <a:ea typeface="+mn-ea"/>
                <a:cs typeface="+mn-cs"/>
              </a:rPr>
              <a:t>§4c Abs. 1 Nr. 1 BDSG beschreibt sechs Fälle, unter denen ein Datentransfer trotz einem schlechten Datenschutzniveau in der Empfängerstelle legitim ist</a:t>
            </a:r>
          </a:p>
          <a:p>
            <a:pPr marL="628650" lvl="1" indent="-171450">
              <a:buFont typeface="Arial" panose="020B0604020202020204" pitchFamily="34" charset="0"/>
              <a:buChar char="•"/>
            </a:pPr>
            <a:r>
              <a:rPr lang="nn-NO" b="0" i="0" u="none" strike="noStrike" kern="1200" baseline="0" dirty="0">
                <a:solidFill>
                  <a:schemeClr val="tx1"/>
                </a:solidFill>
                <a:latin typeface="+mn-lt"/>
                <a:ea typeface="+mn-ea"/>
                <a:cs typeface="+mn-cs"/>
              </a:rPr>
              <a:t>Für soziale Netzwerke relevant: Der erste Tatbestand, der besagt, dass Transfer erlaubt ist, wenn der Nutzer diesem zustimmt. Dazu muss Nutzer ausdrücklich darauf hingewiesen werden, dass seine Daten in Länder transferiert werden, in denen kein angemessenes Datenschutzniveau herrschen könnte.</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Konzernregelungen legimitier den Datentransfer für alle Stellen eines Konzerns</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Facebook nutzt EU-Standardverträge</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18</a:t>
            </a:fld>
            <a:endParaRPr lang="de-DE"/>
          </a:p>
        </p:txBody>
      </p:sp>
    </p:spTree>
    <p:extLst>
      <p:ext uri="{BB962C8B-B14F-4D97-AF65-F5344CB8AC3E}">
        <p14:creationId xmlns:p14="http://schemas.microsoft.com/office/powerpoint/2010/main" val="294606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Dienstanbieter: jede natürliche Person oder juristische Person, die eigene oder fremde Telemedien zur Nutzung bereithält (§2 TMG).</a:t>
            </a:r>
          </a:p>
          <a:p>
            <a:pPr marL="171450" indent="-171450">
              <a:buFont typeface="Arial" panose="020B0604020202020204" pitchFamily="34" charset="0"/>
              <a:buChar char="•"/>
            </a:pPr>
            <a:r>
              <a:rPr lang="de-DE" dirty="0"/>
              <a:t>Nutzer: jede natürliche oder juristische Person, die Telemedien nutzt, um Informationen zu erhalten (§2 TMG).</a:t>
            </a:r>
          </a:p>
          <a:p>
            <a:pPr marL="171450" indent="-171450">
              <a:buFont typeface="Arial" panose="020B0604020202020204" pitchFamily="34" charset="0"/>
              <a:buChar char="•"/>
            </a:pPr>
            <a:r>
              <a:rPr lang="de-DE" dirty="0"/>
              <a:t>Telemedien: Verteildienste, welche im Wege einer Übertragung von Daten ohne individuelle Anforderung gleichzeitig für eine unbegrenzte Anzahl von Nutzern erbracht werden (§2 TMG)</a:t>
            </a:r>
          </a:p>
          <a:p>
            <a:pPr marL="171450" indent="-171450">
              <a:buFont typeface="Arial" panose="020B0604020202020204" pitchFamily="34" charset="0"/>
              <a:buChar char="•"/>
            </a:pPr>
            <a:r>
              <a:rPr lang="de-DE" dirty="0"/>
              <a:t>Auch hier: Verbot mit Erlaubnisvorbehalt (§12 Abs. 1 TMG) und Unterrichtungspflicht (§13 Abs. 1 TMG)</a:t>
            </a:r>
          </a:p>
          <a:p>
            <a:pPr marL="171450" indent="-171450">
              <a:buFont typeface="Arial" panose="020B0604020202020204" pitchFamily="34" charset="0"/>
              <a:buChar char="•"/>
            </a:pPr>
            <a:r>
              <a:rPr lang="de-DE" dirty="0"/>
              <a:t>Bestandsdaten:</a:t>
            </a:r>
            <a:r>
              <a:rPr lang="de-DE" baseline="0" dirty="0"/>
              <a:t> sozusagen Vertragsdaten zwischen Dienstanbieter und Nutzer, welche zur Nutzung der Telemedien erforderlich sind</a:t>
            </a:r>
          </a:p>
          <a:p>
            <a:pPr marL="171450" indent="-171450">
              <a:buFont typeface="Arial" panose="020B0604020202020204" pitchFamily="34" charset="0"/>
              <a:buChar char="•"/>
            </a:pPr>
            <a:r>
              <a:rPr lang="de-DE" baseline="0" dirty="0"/>
              <a:t>Nutzungsdaten: erforderliche Daten, um die Inanspruchnahme von Telemedien zu ermöglichen und abzurechnen. (Merkmale zur Identifikation des N., Angaben zu Beginn und Ende der Nutzung und welche Telemedien in Anspruch genommen werden</a:t>
            </a:r>
          </a:p>
          <a:p>
            <a:pPr marL="171450" indent="-171450">
              <a:buFont typeface="Arial" panose="020B0604020202020204" pitchFamily="34" charset="0"/>
              <a:buChar char="•"/>
            </a:pPr>
            <a:r>
              <a:rPr lang="de-DE" baseline="0" dirty="0"/>
              <a:t>Weiterverarbeitung: Anlegung von Nutzungsprofilen für Werbezwecke, nach Ende der Nutzung für Abrechnungszwecke weiterverwenden und für denselben Zweck an Dritte weitergeben, zur Marktforschung an Dritte nur anonymisiert</a:t>
            </a:r>
            <a:endParaRPr lang="de-DE"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4</a:t>
            </a:fld>
            <a:endParaRPr lang="en-GB"/>
          </a:p>
        </p:txBody>
      </p:sp>
    </p:spTree>
    <p:extLst>
      <p:ext uri="{BB962C8B-B14F-4D97-AF65-F5344CB8AC3E}">
        <p14:creationId xmlns:p14="http://schemas.microsoft.com/office/powerpoint/2010/main" val="351460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(Name, Status)</a:t>
            </a:r>
          </a:p>
          <a:p>
            <a:pPr marL="171450" indent="-171450">
              <a:buFont typeface="Arial" panose="020B0604020202020204" pitchFamily="34" charset="0"/>
              <a:buChar char="•"/>
            </a:pPr>
            <a:r>
              <a:rPr lang="de-DE" baseline="0" dirty="0"/>
              <a:t>Telefonnummer</a:t>
            </a:r>
          </a:p>
          <a:p>
            <a:pPr marL="171450" indent="-171450">
              <a:buFont typeface="Arial" panose="020B0604020202020204" pitchFamily="34" charset="0"/>
              <a:buChar char="•"/>
            </a:pPr>
            <a:r>
              <a:rPr lang="de-DE" baseline="0" dirty="0"/>
              <a:t>Kontakte aus dem Adressbuch</a:t>
            </a:r>
          </a:p>
          <a:p>
            <a:pPr marL="171450" indent="-171450">
              <a:buFont typeface="Arial" panose="020B0604020202020204" pitchFamily="34" charset="0"/>
              <a:buChar char="•"/>
            </a:pPr>
            <a:r>
              <a:rPr lang="de-DE" baseline="0" dirty="0"/>
              <a:t>Geteilte Inhalte</a:t>
            </a:r>
          </a:p>
          <a:p>
            <a:pPr marL="628650" lvl="1" indent="-171450">
              <a:buFont typeface="Arial" panose="020B0604020202020204" pitchFamily="34" charset="0"/>
              <a:buChar char="•"/>
            </a:pPr>
            <a:r>
              <a:rPr lang="de-DE" baseline="0" dirty="0"/>
              <a:t>Was habe ich in WhatsApp mit anderen geteilt? (z.B. Wenn man in YouTube die „Teilen“-Funktion nutzt)</a:t>
            </a:r>
          </a:p>
          <a:p>
            <a:pPr marL="628650" lvl="1" indent="-171450">
              <a:buFont typeface="Arial" panose="020B0604020202020204" pitchFamily="34" charset="0"/>
              <a:buChar char="•"/>
            </a:pPr>
            <a:r>
              <a:rPr lang="de-DE" baseline="0" dirty="0"/>
              <a:t>Angeklickte Weblinks im Chat</a:t>
            </a:r>
          </a:p>
          <a:p>
            <a:pPr marL="171450" lvl="0" indent="-171450">
              <a:buFont typeface="Arial" panose="020B0604020202020204" pitchFamily="34" charset="0"/>
              <a:buChar char="•"/>
            </a:pPr>
            <a:r>
              <a:rPr lang="de-DE" baseline="0" dirty="0"/>
              <a:t>Geteilte Standorte</a:t>
            </a:r>
          </a:p>
          <a:p>
            <a:pPr marL="171450" lvl="0" indent="-171450">
              <a:buFont typeface="Arial" panose="020B0604020202020204" pitchFamily="34" charset="0"/>
              <a:buChar char="•"/>
            </a:pPr>
            <a:r>
              <a:rPr lang="de-DE" baseline="0" dirty="0"/>
              <a:t>Online-Status</a:t>
            </a:r>
          </a:p>
        </p:txBody>
      </p:sp>
      <p:sp>
        <p:nvSpPr>
          <p:cNvPr id="4" name="Foliennummernplatzhalter 3"/>
          <p:cNvSpPr>
            <a:spLocks noGrp="1"/>
          </p:cNvSpPr>
          <p:nvPr>
            <p:ph type="sldNum" sz="quarter" idx="10"/>
          </p:nvPr>
        </p:nvSpPr>
        <p:spPr/>
        <p:txBody>
          <a:bodyPr/>
          <a:lstStyle/>
          <a:p>
            <a:fld id="{8B35E942-1B26-4F66-9D19-3EC31E4C37AC}" type="slidenum">
              <a:rPr lang="de-DE" smtClean="0"/>
              <a:t>6</a:t>
            </a:fld>
            <a:endParaRPr lang="de-DE"/>
          </a:p>
        </p:txBody>
      </p:sp>
    </p:spTree>
    <p:extLst>
      <p:ext uri="{BB962C8B-B14F-4D97-AF65-F5344CB8AC3E}">
        <p14:creationId xmlns:p14="http://schemas.microsoft.com/office/powerpoint/2010/main" val="29677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Kontakte und Online-Status fallen weg</a:t>
            </a:r>
            <a:endParaRPr lang="de-DE" dirty="0"/>
          </a:p>
          <a:p>
            <a:pPr marL="171450" indent="-171450">
              <a:buFont typeface="Arial" panose="020B0604020202020204" pitchFamily="34" charset="0"/>
              <a:buChar char="•"/>
            </a:pPr>
            <a:r>
              <a:rPr lang="de-DE" dirty="0"/>
              <a:t>Account-Informationen</a:t>
            </a:r>
            <a:r>
              <a:rPr lang="de-DE" baseline="0" dirty="0"/>
              <a:t> sind bei Facebook wesentlich umfangreicher: Alles was man zu seiner Person angegeben hat wird eben gespeichert: Name, Geburtsdatum, Wohnort, Ausbildung </a:t>
            </a:r>
            <a:r>
              <a:rPr lang="de-DE" baseline="0" dirty="0" err="1"/>
              <a:t>usw</a:t>
            </a:r>
            <a:r>
              <a:rPr lang="de-DE" baseline="0" dirty="0"/>
              <a:t>…</a:t>
            </a:r>
            <a:endParaRPr lang="de-DE" dirty="0"/>
          </a:p>
          <a:p>
            <a:pPr marL="171450" indent="-171450">
              <a:buFont typeface="Arial" panose="020B0604020202020204" pitchFamily="34" charset="0"/>
              <a:buChar char="•"/>
            </a:pPr>
            <a:r>
              <a:rPr lang="de-DE" dirty="0"/>
              <a:t>Dafür kommen ganz viele anderen Sachen hinzu, welche man online anschauen kann</a:t>
            </a:r>
          </a:p>
          <a:p>
            <a:pPr marL="171450" indent="-171450">
              <a:buFont typeface="Arial" panose="020B0604020202020204" pitchFamily="34" charset="0"/>
              <a:buChar char="•"/>
            </a:pPr>
            <a:r>
              <a:rPr lang="de-DE" dirty="0"/>
              <a:t>Man kann auch eine Auskunft</a:t>
            </a:r>
            <a:r>
              <a:rPr lang="de-DE" baseline="0" dirty="0"/>
              <a:t> darüber herunterladen, was alles über einen selbst gespeichert wurde </a:t>
            </a:r>
            <a:r>
              <a:rPr lang="de-DE" baseline="0" dirty="0">
                <a:sym typeface="Wingdings" panose="05000000000000000000" pitchFamily="2" charset="2"/>
              </a:rPr>
              <a:t> Ich selbst warte schon seit 2 Tagen auf Download-Link</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7</a:t>
            </a:fld>
            <a:endParaRPr lang="de-DE"/>
          </a:p>
        </p:txBody>
      </p:sp>
    </p:spTree>
    <p:extLst>
      <p:ext uri="{BB962C8B-B14F-4D97-AF65-F5344CB8AC3E}">
        <p14:creationId xmlns:p14="http://schemas.microsoft.com/office/powerpoint/2010/main" val="29375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Twitter</a:t>
            </a:r>
            <a:r>
              <a:rPr lang="de-DE" baseline="0" dirty="0"/>
              <a:t> ist ähnlich wie Facebook</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9</a:t>
            </a:fld>
            <a:endParaRPr lang="de-DE"/>
          </a:p>
        </p:txBody>
      </p:sp>
    </p:spTree>
    <p:extLst>
      <p:ext uri="{BB962C8B-B14F-4D97-AF65-F5344CB8AC3E}">
        <p14:creationId xmlns:p14="http://schemas.microsoft.com/office/powerpoint/2010/main" val="133245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Logisch, dass die Facebook</a:t>
            </a:r>
            <a:r>
              <a:rPr lang="de-DE" baseline="0" dirty="0"/>
              <a:t> deine Bilder speichern muss. Schließlich ist der Zweck dahinter, dass sie jeder bzw. deine Freunde sehen können</a:t>
            </a:r>
          </a:p>
          <a:p>
            <a:pPr marL="171450" indent="-171450">
              <a:buFont typeface="Arial" panose="020B0604020202020204" pitchFamily="34" charset="0"/>
              <a:buChar char="•"/>
            </a:pPr>
            <a:r>
              <a:rPr lang="de-DE" baseline="0" dirty="0"/>
              <a:t>Weitergabe an Partner und Dritte geschieht bei </a:t>
            </a:r>
            <a:r>
              <a:rPr lang="de-DE" baseline="0" dirty="0" err="1"/>
              <a:t>facebook</a:t>
            </a:r>
            <a:r>
              <a:rPr lang="de-DE" baseline="0" dirty="0"/>
              <a:t> und </a:t>
            </a:r>
            <a:r>
              <a:rPr lang="de-DE" baseline="0" dirty="0" err="1"/>
              <a:t>whatsapp</a:t>
            </a:r>
            <a:r>
              <a:rPr lang="de-DE" baseline="0" dirty="0"/>
              <a:t> mit der AGB-Zustimmung des Nutzer</a:t>
            </a:r>
          </a:p>
          <a:p>
            <a:pPr marL="171450" indent="-171450">
              <a:buFont typeface="Arial" panose="020B0604020202020204" pitchFamily="34" charset="0"/>
              <a:buChar char="•"/>
            </a:pPr>
            <a:r>
              <a:rPr lang="de-DE" baseline="0" dirty="0"/>
              <a:t>Twitter gibt Daten nur weiter, wenn Nutzer dies ausdrücklich erlaubt, z.B. andere Dienste mit seinem </a:t>
            </a:r>
            <a:r>
              <a:rPr lang="de-DE" baseline="0" dirty="0" err="1"/>
              <a:t>Twitteraccount</a:t>
            </a:r>
            <a:r>
              <a:rPr lang="de-DE" baseline="0" dirty="0"/>
              <a:t> verknüpft</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10</a:t>
            </a:fld>
            <a:endParaRPr lang="de-DE"/>
          </a:p>
        </p:txBody>
      </p:sp>
    </p:spTree>
    <p:extLst>
      <p:ext uri="{BB962C8B-B14F-4D97-AF65-F5344CB8AC3E}">
        <p14:creationId xmlns:p14="http://schemas.microsoft.com/office/powerpoint/2010/main" val="162339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Stufe 1: Erhebende</a:t>
            </a:r>
            <a:r>
              <a:rPr lang="de-DE" baseline="0" dirty="0"/>
              <a:t> Stelle muss in erster Linie überhaupt dazu befugt sein, Daten zu erheben (gemäß einem Gesetz oder durch Einwilligung der Nutzer)</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13</a:t>
            </a:fld>
            <a:endParaRPr lang="de-DE"/>
          </a:p>
        </p:txBody>
      </p:sp>
    </p:spTree>
    <p:extLst>
      <p:ext uri="{BB962C8B-B14F-4D97-AF65-F5344CB8AC3E}">
        <p14:creationId xmlns:p14="http://schemas.microsoft.com/office/powerpoint/2010/main" val="26934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Datenschutzniveau</a:t>
            </a:r>
            <a:r>
              <a:rPr lang="de-DE" baseline="0" dirty="0"/>
              <a:t> in allen Mitgliedsstaaten der EU wird als sehr hoch anerkannt, deshalb ist der Transfer von Deutschland in einen anderen EU-Staat problemlos</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14</a:t>
            </a:fld>
            <a:endParaRPr lang="de-DE"/>
          </a:p>
        </p:txBody>
      </p:sp>
    </p:spTree>
    <p:extLst>
      <p:ext uri="{BB962C8B-B14F-4D97-AF65-F5344CB8AC3E}">
        <p14:creationId xmlns:p14="http://schemas.microsoft.com/office/powerpoint/2010/main" val="2289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Länder, die in den Augen der EU ebenfalls einen hohen Datenschutzstandard haben, bekamen eine Angemessenheitsentscheidung ausgesprochen</a:t>
            </a:r>
          </a:p>
          <a:p>
            <a:pPr marL="171450" indent="-171450">
              <a:buFont typeface="Arial" panose="020B0604020202020204" pitchFamily="34" charset="0"/>
              <a:buChar char="•"/>
            </a:pPr>
            <a:endParaRPr lang="de-DE"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Andorra, Argentinien, Kanada, Schweiz, Färöer-Inseln, Guernsey, Israel, Isle </a:t>
            </a:r>
            <a:r>
              <a:rPr lang="de-DE" sz="1200" b="0" i="0" u="none" strike="noStrike" kern="1200" baseline="0" dirty="0" err="1">
                <a:solidFill>
                  <a:schemeClr val="tx1"/>
                </a:solidFill>
                <a:latin typeface="+mn-lt"/>
                <a:ea typeface="+mn-ea"/>
                <a:cs typeface="+mn-cs"/>
              </a:rPr>
              <a:t>of</a:t>
            </a:r>
            <a:r>
              <a:rPr lang="de-DE" sz="1200" b="0" i="0" u="none" strike="noStrike" kern="1200" baseline="0" dirty="0">
                <a:solidFill>
                  <a:schemeClr val="tx1"/>
                </a:solidFill>
                <a:latin typeface="+mn-lt"/>
                <a:ea typeface="+mn-ea"/>
                <a:cs typeface="+mn-cs"/>
              </a:rPr>
              <a:t> Man, Jersey, Neuseeland und Uruguay</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15</a:t>
            </a:fld>
            <a:endParaRPr lang="de-DE"/>
          </a:p>
        </p:txBody>
      </p:sp>
    </p:spTree>
    <p:extLst>
      <p:ext uri="{BB962C8B-B14F-4D97-AF65-F5344CB8AC3E}">
        <p14:creationId xmlns:p14="http://schemas.microsoft.com/office/powerpoint/2010/main" val="418539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362FFA-F068-4CE5-B8E9-C604EFE1FA7E}"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ABAD7-0B03-4178-AFEE-067DAD1C2F24}"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9631F-6DD7-43A3-AAD9-F4F03DBC9B43}"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717C61-26AB-4487-BCED-53B78FEE2676}"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C177C-45E7-4F76-80F0-DD274A24026D}"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5A69B5-ADDD-4979-9E19-17B69CBAAC0E}"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491A0-9928-485F-91B1-BD2845A1F35B}"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D741D-3236-48EF-BBCF-534C0B4BC893}"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61F9F-16F7-4935-BF48-5B94A0812D7E}"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3604A-F262-4919-96C1-C92C2CFD9075}"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6BC72-D918-44B0-88EE-9E06E37F3BE0}"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84871C-1621-48BD-8259-D515F7C09BDA}" type="datetime1">
              <a:rPr lang="en-GB" smtClean="0"/>
              <a:t>06/07/2017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9CF5A-8160-4BFA-B01D-1460FAD37F64}" type="datetime1">
              <a:rPr lang="en-GB" smtClean="0"/>
              <a:t>06/07/2017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0482C-C235-40F3-94D1-C7C297AE0950}" type="datetime1">
              <a:rPr lang="en-GB" smtClean="0"/>
              <a:t>06/07/2017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8BFA3-CC49-4094-A56E-74604C7D9375}"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9875B-6434-4D0B-8A36-FEA09A58C0F1}"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E58BE4-BE4C-4D17-A95E-D7E98A02E69C}" type="datetime1">
              <a:rPr lang="en-GB" smtClean="0"/>
              <a:t>06/07/2017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‹Nr.›</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whatsapp.com/legal/?l=de#privacy-policy-law-and-protection"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help/405183566203254"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6.png"/><Relationship Id="rId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a:t>Sebastian </a:t>
            </a:r>
            <a:r>
              <a:rPr lang="de-DE" dirty="0" err="1"/>
              <a:t>Röhling</a:t>
            </a:r>
            <a:r>
              <a:rPr lang="de-DE" dirty="0"/>
              <a:t> und Jan Kipka</a:t>
            </a:r>
          </a:p>
          <a:p>
            <a:r>
              <a:rPr lang="de-DE" dirty="0"/>
              <a:t>IT Recht Vortrag</a:t>
            </a:r>
            <a:endParaRPr lang="en-GB" dirty="0"/>
          </a:p>
        </p:txBody>
      </p:sp>
      <p:sp>
        <p:nvSpPr>
          <p:cNvPr id="7" name="Datumsplatzhalter 6"/>
          <p:cNvSpPr>
            <a:spLocks noGrp="1"/>
          </p:cNvSpPr>
          <p:nvPr>
            <p:ph type="dt" sz="half" idx="10"/>
          </p:nvPr>
        </p:nvSpPr>
        <p:spPr/>
        <p:txBody>
          <a:bodyPr/>
          <a:lstStyle/>
          <a:p>
            <a:fld id="{68C2C608-4C39-499F-B14E-68000BDEBE0A}" type="datetime1">
              <a:rPr lang="en-GB" smtClean="0"/>
              <a:t>06/07/2017</a:t>
            </a:fld>
            <a:endParaRPr lang="en-GB"/>
          </a:p>
        </p:txBody>
      </p:sp>
    </p:spTree>
    <p:extLst>
      <p:ext uri="{BB962C8B-B14F-4D97-AF65-F5344CB8AC3E}">
        <p14:creationId xmlns:p14="http://schemas.microsoft.com/office/powerpoint/2010/main" val="180262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wird mit den Daten gemacht?</a:t>
            </a:r>
          </a:p>
        </p:txBody>
      </p:sp>
      <p:sp>
        <p:nvSpPr>
          <p:cNvPr id="3" name="Inhaltsplatzhalter 2"/>
          <p:cNvSpPr>
            <a:spLocks noGrp="1"/>
          </p:cNvSpPr>
          <p:nvPr>
            <p:ph idx="1"/>
          </p:nvPr>
        </p:nvSpPr>
        <p:spPr/>
        <p:txBody>
          <a:bodyPr/>
          <a:lstStyle/>
          <a:p>
            <a:r>
              <a:rPr lang="de-DE" dirty="0"/>
              <a:t>Daten sind notwendig für den Betrieb des sozialen Netzwerkes</a:t>
            </a:r>
          </a:p>
          <a:p>
            <a:r>
              <a:rPr lang="de-DE" dirty="0"/>
              <a:t>Verbesserung der Dienste</a:t>
            </a:r>
          </a:p>
          <a:p>
            <a:r>
              <a:rPr lang="de-DE" dirty="0"/>
              <a:t>Marktforschung</a:t>
            </a:r>
          </a:p>
          <a:p>
            <a:r>
              <a:rPr lang="de-DE" dirty="0"/>
              <a:t>Trendanalyse</a:t>
            </a:r>
          </a:p>
          <a:p>
            <a:r>
              <a:rPr lang="de-DE" dirty="0"/>
              <a:t>Anzeige von maßgeschneiderten Inhalten &amp; Werbung</a:t>
            </a:r>
            <a:r>
              <a:rPr lang="de-DE" dirty="0"/>
              <a:t> (Facebook &amp; Twitter)</a:t>
            </a:r>
            <a:endParaRPr lang="de-DE" dirty="0"/>
          </a:p>
          <a:p>
            <a:r>
              <a:rPr lang="de-DE" dirty="0"/>
              <a:t>Anzeige von standortabhängige Inhalten &amp; Werbung</a:t>
            </a:r>
            <a:r>
              <a:rPr lang="de-DE" dirty="0"/>
              <a:t> (Facebook &amp; Twitter)</a:t>
            </a:r>
            <a:endParaRPr lang="de-DE" dirty="0"/>
          </a:p>
          <a:p>
            <a:r>
              <a:rPr lang="de-DE" dirty="0"/>
              <a:t>Weitergabe an Partner und Dritte (Facebook &amp; WhatsApp)</a:t>
            </a:r>
          </a:p>
        </p:txBody>
      </p:sp>
      <p:sp>
        <p:nvSpPr>
          <p:cNvPr id="5" name="Datumsplatzhalter 4"/>
          <p:cNvSpPr>
            <a:spLocks noGrp="1"/>
          </p:cNvSpPr>
          <p:nvPr>
            <p:ph type="dt" sz="half" idx="10"/>
          </p:nvPr>
        </p:nvSpPr>
        <p:spPr/>
        <p:txBody>
          <a:bodyPr/>
          <a:lstStyle/>
          <a:p>
            <a:fld id="{7F93199A-F302-49A2-B177-BCB91B6840D3}"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10</a:t>
            </a:fld>
            <a:endParaRPr lang="en-GB"/>
          </a:p>
        </p:txBody>
      </p:sp>
    </p:spTree>
    <p:extLst>
      <p:ext uri="{BB962C8B-B14F-4D97-AF65-F5344CB8AC3E}">
        <p14:creationId xmlns:p14="http://schemas.microsoft.com/office/powerpoint/2010/main" val="3542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Internationale Datenschutzregelungen</a:t>
            </a:r>
          </a:p>
        </p:txBody>
      </p:sp>
      <p:sp>
        <p:nvSpPr>
          <p:cNvPr id="5" name="Textplatzhalter 4"/>
          <p:cNvSpPr>
            <a:spLocks noGrp="1"/>
          </p:cNvSpPr>
          <p:nvPr>
            <p:ph type="body" idx="1"/>
          </p:nvPr>
        </p:nvSpPr>
        <p:spPr/>
        <p:txBody>
          <a:bodyPr/>
          <a:lstStyle/>
          <a:p>
            <a:endParaRPr lang="de-DE"/>
          </a:p>
        </p:txBody>
      </p:sp>
      <p:sp>
        <p:nvSpPr>
          <p:cNvPr id="7" name="Datumsplatzhalter 6"/>
          <p:cNvSpPr>
            <a:spLocks noGrp="1"/>
          </p:cNvSpPr>
          <p:nvPr>
            <p:ph type="dt" sz="half" idx="10"/>
          </p:nvPr>
        </p:nvSpPr>
        <p:spPr/>
        <p:txBody>
          <a:bodyPr/>
          <a:lstStyle/>
          <a:p>
            <a:fld id="{CDB9903B-4980-4A1D-911F-7F8F7C33A65E}"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11</a:t>
            </a:fld>
            <a:endParaRPr lang="en-GB"/>
          </a:p>
        </p:txBody>
      </p:sp>
    </p:spTree>
    <p:extLst>
      <p:ext uri="{BB962C8B-B14F-4D97-AF65-F5344CB8AC3E}">
        <p14:creationId xmlns:p14="http://schemas.microsoft.com/office/powerpoint/2010/main" val="54220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Anwendbares Recht</a:t>
            </a:r>
          </a:p>
        </p:txBody>
      </p:sp>
      <p:sp>
        <p:nvSpPr>
          <p:cNvPr id="6" name="Inhaltsplatzhalter 5"/>
          <p:cNvSpPr>
            <a:spLocks noGrp="1"/>
          </p:cNvSpPr>
          <p:nvPr>
            <p:ph idx="1"/>
          </p:nvPr>
        </p:nvSpPr>
        <p:spPr/>
        <p:txBody>
          <a:bodyPr/>
          <a:lstStyle/>
          <a:p>
            <a:r>
              <a:rPr lang="de-DE" dirty="0"/>
              <a:t>Territorialprinzip </a:t>
            </a:r>
            <a:r>
              <a:rPr lang="de-DE" dirty="0">
                <a:sym typeface="Wingdings" panose="05000000000000000000" pitchFamily="2" charset="2"/>
              </a:rPr>
              <a:t> Datenerhebung in Deutschland muss deutsches Recht anwenden</a:t>
            </a:r>
          </a:p>
          <a:p>
            <a:r>
              <a:rPr lang="de-DE" dirty="0">
                <a:sym typeface="Wingdings" panose="05000000000000000000" pitchFamily="2" charset="2"/>
              </a:rPr>
              <a:t>Ausnahme: Sitzlandprinzip, wenn datenerhebende Stelle Sitz in der EU und nicht in Deutschland hat (</a:t>
            </a:r>
            <a:r>
              <a:rPr lang="de-DE" dirty="0"/>
              <a:t>Art. 25 der EU-Datenschutzrichtlinie 95/46/EG)</a:t>
            </a:r>
          </a:p>
          <a:p>
            <a:endParaRPr lang="de-DE" dirty="0"/>
          </a:p>
        </p:txBody>
      </p:sp>
      <p:sp>
        <p:nvSpPr>
          <p:cNvPr id="8" name="Datumsplatzhalter 7"/>
          <p:cNvSpPr>
            <a:spLocks noGrp="1"/>
          </p:cNvSpPr>
          <p:nvPr>
            <p:ph type="dt" sz="half" idx="10"/>
          </p:nvPr>
        </p:nvSpPr>
        <p:spPr/>
        <p:txBody>
          <a:bodyPr/>
          <a:lstStyle/>
          <a:p>
            <a:fld id="{7C7A0083-4847-43E0-BDE3-F4301945893B}"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12</a:t>
            </a:fld>
            <a:endParaRPr lang="en-GB"/>
          </a:p>
        </p:txBody>
      </p:sp>
    </p:spTree>
    <p:extLst>
      <p:ext uri="{BB962C8B-B14F-4D97-AF65-F5344CB8AC3E}">
        <p14:creationId xmlns:p14="http://schemas.microsoft.com/office/powerpoint/2010/main" val="28851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a:t>Prüfungsstufen zur Datenübermittlung ins Ausland</a:t>
            </a:r>
          </a:p>
        </p:txBody>
      </p:sp>
      <p:sp>
        <p:nvSpPr>
          <p:cNvPr id="4" name="Rechteck: abgerundete Ecken 3"/>
          <p:cNvSpPr/>
          <p:nvPr/>
        </p:nvSpPr>
        <p:spPr>
          <a:xfrm>
            <a:off x="2592926" y="3248025"/>
            <a:ext cx="25220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Zulässigkeit der Datenübermittlung</a:t>
            </a:r>
          </a:p>
        </p:txBody>
      </p:sp>
      <p:sp>
        <p:nvSpPr>
          <p:cNvPr id="6" name="Rechteck: abgerundete Ecken 5"/>
          <p:cNvSpPr/>
          <p:nvPr/>
        </p:nvSpPr>
        <p:spPr>
          <a:xfrm>
            <a:off x="7888825" y="3248024"/>
            <a:ext cx="2998249" cy="1400176"/>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Prüfung des Datenschutzniveaus im Empfängerstaat</a:t>
            </a:r>
          </a:p>
        </p:txBody>
      </p:sp>
      <p:cxnSp>
        <p:nvCxnSpPr>
          <p:cNvPr id="8" name="Gerade Verbindung mit Pfeil 7"/>
          <p:cNvCxnSpPr>
            <a:stCxn id="4" idx="3"/>
            <a:endCxn id="6" idx="1"/>
          </p:cNvCxnSpPr>
          <p:nvPr/>
        </p:nvCxnSpPr>
        <p:spPr>
          <a:xfrm flipV="1">
            <a:off x="5114926" y="3948112"/>
            <a:ext cx="27738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umsplatzhalter 12"/>
          <p:cNvSpPr>
            <a:spLocks noGrp="1"/>
          </p:cNvSpPr>
          <p:nvPr>
            <p:ph type="dt" sz="half" idx="10"/>
          </p:nvPr>
        </p:nvSpPr>
        <p:spPr/>
        <p:txBody>
          <a:bodyPr/>
          <a:lstStyle/>
          <a:p>
            <a:fld id="{B9A60C60-704D-42DC-B506-EA418CEAACBA}"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13</a:t>
            </a:fld>
            <a:endParaRPr lang="en-GB"/>
          </a:p>
        </p:txBody>
      </p:sp>
      <p:sp>
        <p:nvSpPr>
          <p:cNvPr id="5" name="Textfeld 4"/>
          <p:cNvSpPr txBox="1"/>
          <p:nvPr/>
        </p:nvSpPr>
        <p:spPr>
          <a:xfrm>
            <a:off x="2926428" y="2781493"/>
            <a:ext cx="1854995" cy="369332"/>
          </a:xfrm>
          <a:prstGeom prst="rect">
            <a:avLst/>
          </a:prstGeom>
          <a:noFill/>
        </p:spPr>
        <p:txBody>
          <a:bodyPr wrap="none" rtlCol="0">
            <a:spAutoFit/>
          </a:bodyPr>
          <a:lstStyle/>
          <a:p>
            <a:r>
              <a:rPr lang="de-DE" dirty="0"/>
              <a:t>Prüfungsstufe 1</a:t>
            </a:r>
          </a:p>
        </p:txBody>
      </p:sp>
      <p:sp>
        <p:nvSpPr>
          <p:cNvPr id="9" name="Textfeld 8"/>
          <p:cNvSpPr txBox="1"/>
          <p:nvPr/>
        </p:nvSpPr>
        <p:spPr>
          <a:xfrm>
            <a:off x="8460451" y="2781493"/>
            <a:ext cx="1854995" cy="369332"/>
          </a:xfrm>
          <a:prstGeom prst="rect">
            <a:avLst/>
          </a:prstGeom>
          <a:noFill/>
        </p:spPr>
        <p:txBody>
          <a:bodyPr wrap="none" rtlCol="0">
            <a:spAutoFit/>
          </a:bodyPr>
          <a:lstStyle/>
          <a:p>
            <a:r>
              <a:rPr lang="de-DE" dirty="0"/>
              <a:t>Prüfungsstufe 2</a:t>
            </a:r>
          </a:p>
        </p:txBody>
      </p:sp>
    </p:spTree>
    <p:extLst>
      <p:ext uri="{BB962C8B-B14F-4D97-AF65-F5344CB8AC3E}">
        <p14:creationId xmlns:p14="http://schemas.microsoft.com/office/powerpoint/2010/main" val="21934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Datumsplatzhalter 9"/>
          <p:cNvSpPr>
            <a:spLocks noGrp="1"/>
          </p:cNvSpPr>
          <p:nvPr>
            <p:ph type="dt" sz="half" idx="10"/>
          </p:nvPr>
        </p:nvSpPr>
        <p:spPr/>
        <p:txBody>
          <a:bodyPr/>
          <a:lstStyle/>
          <a:p>
            <a:fld id="{086F0895-350C-4319-9A99-EB7EA0C1D7AE}"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14</a:t>
            </a:fld>
            <a:endParaRPr lang="en-GB"/>
          </a:p>
        </p:txBody>
      </p:sp>
    </p:spTree>
    <p:extLst>
      <p:ext uri="{BB962C8B-B14F-4D97-AF65-F5344CB8AC3E}">
        <p14:creationId xmlns:p14="http://schemas.microsoft.com/office/powerpoint/2010/main" val="270443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3" name="Textfeld 2"/>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9" name="Textfeld 8"/>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0" name="Datumsplatzhalter 9"/>
          <p:cNvSpPr>
            <a:spLocks noGrp="1"/>
          </p:cNvSpPr>
          <p:nvPr>
            <p:ph type="dt" sz="half" idx="10"/>
          </p:nvPr>
        </p:nvSpPr>
        <p:spPr/>
        <p:txBody>
          <a:bodyPr/>
          <a:lstStyle/>
          <a:p>
            <a:fld id="{428B0CFC-297E-401F-999F-9E6D4DC783D9}"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15</a:t>
            </a:fld>
            <a:endParaRPr lang="en-GB"/>
          </a:p>
        </p:txBody>
      </p:sp>
    </p:spTree>
    <p:extLst>
      <p:ext uri="{BB962C8B-B14F-4D97-AF65-F5344CB8AC3E}">
        <p14:creationId xmlns:p14="http://schemas.microsoft.com/office/powerpoint/2010/main" val="369593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pic>
        <p:nvPicPr>
          <p:cNvPr id="12"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5573894"/>
            <a:ext cx="899496" cy="731656"/>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0"/>
          </p:nvPr>
        </p:nvSpPr>
        <p:spPr/>
        <p:txBody>
          <a:bodyPr/>
          <a:lstStyle/>
          <a:p>
            <a:fld id="{22D93F98-2C5F-4608-9E05-015046598447}" type="datetime1">
              <a:rPr lang="en-GB" smtClean="0"/>
              <a:t>06/07/2017</a:t>
            </a:fld>
            <a:endParaRPr lang="en-GB"/>
          </a:p>
        </p:txBody>
      </p:sp>
      <p:sp>
        <p:nvSpPr>
          <p:cNvPr id="7" name="Foliennummernplatzhalter 6"/>
          <p:cNvSpPr>
            <a:spLocks noGrp="1"/>
          </p:cNvSpPr>
          <p:nvPr>
            <p:ph type="sldNum" sz="quarter" idx="12"/>
          </p:nvPr>
        </p:nvSpPr>
        <p:spPr/>
        <p:txBody>
          <a:bodyPr/>
          <a:lstStyle/>
          <a:p>
            <a:fld id="{B18443CD-91C8-40EA-B032-0D2C33D631FE}" type="slidenum">
              <a:rPr lang="en-GB" smtClean="0"/>
              <a:t>16</a:t>
            </a:fld>
            <a:endParaRPr lang="en-GB"/>
          </a:p>
        </p:txBody>
      </p:sp>
    </p:spTree>
    <p:extLst>
      <p:ext uri="{BB962C8B-B14F-4D97-AF65-F5344CB8AC3E}">
        <p14:creationId xmlns:p14="http://schemas.microsoft.com/office/powerpoint/2010/main" val="40328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7" name="Rechteck: abgerundete Ecken 6"/>
          <p:cNvSpPr/>
          <p:nvPr/>
        </p:nvSpPr>
        <p:spPr>
          <a:xfrm>
            <a:off x="7526875" y="4467223"/>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sonstige Drittstaaten</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sp>
        <p:nvSpPr>
          <p:cNvPr id="3" name="Datumsplatzhalter 2"/>
          <p:cNvSpPr>
            <a:spLocks noGrp="1"/>
          </p:cNvSpPr>
          <p:nvPr>
            <p:ph type="dt" sz="half" idx="10"/>
          </p:nvPr>
        </p:nvSpPr>
        <p:spPr/>
        <p:txBody>
          <a:bodyPr/>
          <a:lstStyle/>
          <a:p>
            <a:fld id="{AA464A36-8C49-4EF5-9E35-A0C7D8EEEB2A}" type="datetime1">
              <a:rPr lang="en-GB" smtClean="0"/>
              <a:t>06/07/2017</a:t>
            </a:fld>
            <a:endParaRPr lang="en-GB"/>
          </a:p>
        </p:txBody>
      </p:sp>
      <p:sp>
        <p:nvSpPr>
          <p:cNvPr id="12" name="Foliennummernplatzhalter 11"/>
          <p:cNvSpPr>
            <a:spLocks noGrp="1"/>
          </p:cNvSpPr>
          <p:nvPr>
            <p:ph type="sldNum" sz="quarter" idx="12"/>
          </p:nvPr>
        </p:nvSpPr>
        <p:spPr/>
        <p:txBody>
          <a:bodyPr/>
          <a:lstStyle/>
          <a:p>
            <a:fld id="{B18443CD-91C8-40EA-B032-0D2C33D631FE}" type="slidenum">
              <a:rPr lang="en-GB" smtClean="0"/>
              <a:t>17</a:t>
            </a:fld>
            <a:endParaRPr lang="en-GB"/>
          </a:p>
        </p:txBody>
      </p:sp>
    </p:spTree>
    <p:extLst>
      <p:ext uri="{BB962C8B-B14F-4D97-AF65-F5344CB8AC3E}">
        <p14:creationId xmlns:p14="http://schemas.microsoft.com/office/powerpoint/2010/main" val="6084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Transfer in sonstige Drittstaaten</a:t>
            </a:r>
          </a:p>
        </p:txBody>
      </p:sp>
      <p:sp>
        <p:nvSpPr>
          <p:cNvPr id="5" name="Rechteck 4"/>
          <p:cNvSpPr/>
          <p:nvPr/>
        </p:nvSpPr>
        <p:spPr>
          <a:xfrm>
            <a:off x="3105150" y="1676400"/>
            <a:ext cx="73723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Besitzt Empfängerstelle ein angemessenes Datenschutzniveau?</a:t>
            </a:r>
          </a:p>
        </p:txBody>
      </p:sp>
      <p:sp>
        <p:nvSpPr>
          <p:cNvPr id="6" name="Rechteck 5"/>
          <p:cNvSpPr/>
          <p:nvPr/>
        </p:nvSpPr>
        <p:spPr>
          <a:xfrm>
            <a:off x="2352675" y="312874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7" name="Textfeld 6"/>
          <p:cNvSpPr txBox="1"/>
          <p:nvPr/>
        </p:nvSpPr>
        <p:spPr>
          <a:xfrm>
            <a:off x="8595253" y="2476500"/>
            <a:ext cx="1882247" cy="276999"/>
          </a:xfrm>
          <a:prstGeom prst="rect">
            <a:avLst/>
          </a:prstGeom>
          <a:noFill/>
        </p:spPr>
        <p:txBody>
          <a:bodyPr wrap="none" rtlCol="0">
            <a:spAutoFit/>
          </a:bodyPr>
          <a:lstStyle/>
          <a:p>
            <a:r>
              <a:rPr lang="de-DE" sz="1200" dirty="0"/>
              <a:t>§4b Abs. 3 und 5 BDSG</a:t>
            </a:r>
            <a:endParaRPr lang="de-DE" sz="1000" dirty="0"/>
          </a:p>
        </p:txBody>
      </p:sp>
      <p:cxnSp>
        <p:nvCxnSpPr>
          <p:cNvPr id="9" name="Gerade Verbindung mit Pfeil 8"/>
          <p:cNvCxnSpPr>
            <a:stCxn id="5" idx="2"/>
            <a:endCxn id="6" idx="0"/>
          </p:cNvCxnSpPr>
          <p:nvPr/>
        </p:nvCxnSpPr>
        <p:spPr>
          <a:xfrm flipH="1">
            <a:off x="3733800" y="2476500"/>
            <a:ext cx="3057525"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791325" y="3128740"/>
            <a:ext cx="4384411"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Trifft ein Tatbestand des </a:t>
            </a:r>
            <a:r>
              <a:rPr lang="nn-NO" dirty="0">
                <a:solidFill>
                  <a:schemeClr val="tx1"/>
                </a:solidFill>
              </a:rPr>
              <a:t>§4c Abs. 1 Nr. 1 BDSG zu?</a:t>
            </a:r>
            <a:endParaRPr lang="de-DE" dirty="0">
              <a:solidFill>
                <a:schemeClr val="tx1"/>
              </a:solidFill>
            </a:endParaRPr>
          </a:p>
        </p:txBody>
      </p:sp>
      <p:cxnSp>
        <p:nvCxnSpPr>
          <p:cNvPr id="13" name="Gerade Verbindung mit Pfeil 12"/>
          <p:cNvCxnSpPr>
            <a:stCxn id="5" idx="2"/>
            <a:endCxn id="12" idx="0"/>
          </p:cNvCxnSpPr>
          <p:nvPr/>
        </p:nvCxnSpPr>
        <p:spPr>
          <a:xfrm>
            <a:off x="6791325" y="2476500"/>
            <a:ext cx="2192206"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4810194" y="2538964"/>
            <a:ext cx="423514" cy="338554"/>
          </a:xfrm>
          <a:prstGeom prst="rect">
            <a:avLst/>
          </a:prstGeom>
          <a:noFill/>
        </p:spPr>
        <p:txBody>
          <a:bodyPr wrap="none" rtlCol="0">
            <a:spAutoFit/>
          </a:bodyPr>
          <a:lstStyle/>
          <a:p>
            <a:r>
              <a:rPr lang="de-DE" sz="1600" dirty="0"/>
              <a:t>Ja</a:t>
            </a:r>
          </a:p>
        </p:txBody>
      </p:sp>
      <p:sp>
        <p:nvSpPr>
          <p:cNvPr id="18" name="Textfeld 17"/>
          <p:cNvSpPr txBox="1"/>
          <p:nvPr/>
        </p:nvSpPr>
        <p:spPr>
          <a:xfrm>
            <a:off x="7101284" y="2640153"/>
            <a:ext cx="636713" cy="338554"/>
          </a:xfrm>
          <a:prstGeom prst="rect">
            <a:avLst/>
          </a:prstGeom>
          <a:noFill/>
        </p:spPr>
        <p:txBody>
          <a:bodyPr wrap="none" rtlCol="0">
            <a:spAutoFit/>
          </a:bodyPr>
          <a:lstStyle/>
          <a:p>
            <a:r>
              <a:rPr lang="de-DE" sz="1600" dirty="0"/>
              <a:t>Nein</a:t>
            </a:r>
          </a:p>
        </p:txBody>
      </p:sp>
      <p:cxnSp>
        <p:nvCxnSpPr>
          <p:cNvPr id="19" name="Gerade Verbindung mit Pfeil 18"/>
          <p:cNvCxnSpPr>
            <a:stCxn id="12" idx="2"/>
            <a:endCxn id="22" idx="0"/>
          </p:cNvCxnSpPr>
          <p:nvPr/>
        </p:nvCxnSpPr>
        <p:spPr>
          <a:xfrm flipH="1">
            <a:off x="4486275" y="3928840"/>
            <a:ext cx="4497256" cy="82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867400" y="4094667"/>
            <a:ext cx="423514" cy="338554"/>
          </a:xfrm>
          <a:prstGeom prst="rect">
            <a:avLst/>
          </a:prstGeom>
          <a:noFill/>
        </p:spPr>
        <p:txBody>
          <a:bodyPr wrap="none" rtlCol="0">
            <a:spAutoFit/>
          </a:bodyPr>
          <a:lstStyle/>
          <a:p>
            <a:r>
              <a:rPr lang="de-DE" sz="1600" dirty="0"/>
              <a:t>Ja</a:t>
            </a:r>
          </a:p>
        </p:txBody>
      </p:sp>
      <p:sp>
        <p:nvSpPr>
          <p:cNvPr id="22" name="Rechteck 21"/>
          <p:cNvSpPr/>
          <p:nvPr/>
        </p:nvSpPr>
        <p:spPr>
          <a:xfrm>
            <a:off x="3105150" y="475253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26" name="Rechteck 25"/>
          <p:cNvSpPr/>
          <p:nvPr/>
        </p:nvSpPr>
        <p:spPr>
          <a:xfrm>
            <a:off x="7248525" y="4728939"/>
            <a:ext cx="4384411" cy="11860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Legimitierung durch:</a:t>
            </a:r>
          </a:p>
          <a:p>
            <a:pPr marL="285750" indent="-285750">
              <a:buFont typeface="Arial" panose="020B0604020202020204" pitchFamily="34" charset="0"/>
              <a:buChar char="•"/>
            </a:pPr>
            <a:r>
              <a:rPr lang="de-DE" dirty="0">
                <a:solidFill>
                  <a:schemeClr val="tx1"/>
                </a:solidFill>
              </a:rPr>
              <a:t>EU-Standardverträge</a:t>
            </a:r>
          </a:p>
          <a:p>
            <a:pPr marL="285750" indent="-285750">
              <a:buFont typeface="Arial" panose="020B0604020202020204" pitchFamily="34" charset="0"/>
              <a:buChar char="•"/>
            </a:pPr>
            <a:r>
              <a:rPr lang="de-DE" dirty="0">
                <a:solidFill>
                  <a:schemeClr val="tx1"/>
                </a:solidFill>
              </a:rPr>
              <a:t>Individualverträge</a:t>
            </a:r>
          </a:p>
          <a:p>
            <a:pPr marL="285750" indent="-285750">
              <a:buFont typeface="Arial" panose="020B0604020202020204" pitchFamily="34" charset="0"/>
              <a:buChar char="•"/>
            </a:pPr>
            <a:r>
              <a:rPr lang="de-DE" dirty="0">
                <a:solidFill>
                  <a:schemeClr val="tx1"/>
                </a:solidFill>
              </a:rPr>
              <a:t>Verbindliche Konzernregelungen</a:t>
            </a:r>
          </a:p>
        </p:txBody>
      </p:sp>
      <p:cxnSp>
        <p:nvCxnSpPr>
          <p:cNvPr id="27" name="Gerade Verbindung mit Pfeil 26"/>
          <p:cNvCxnSpPr>
            <a:stCxn id="12" idx="2"/>
            <a:endCxn id="26" idx="0"/>
          </p:cNvCxnSpPr>
          <p:nvPr/>
        </p:nvCxnSpPr>
        <p:spPr>
          <a:xfrm>
            <a:off x="8983531" y="3928840"/>
            <a:ext cx="457200" cy="80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9212131" y="4134804"/>
            <a:ext cx="636713" cy="338554"/>
          </a:xfrm>
          <a:prstGeom prst="rect">
            <a:avLst/>
          </a:prstGeom>
          <a:noFill/>
        </p:spPr>
        <p:txBody>
          <a:bodyPr wrap="none" rtlCol="0">
            <a:spAutoFit/>
          </a:bodyPr>
          <a:lstStyle/>
          <a:p>
            <a:r>
              <a:rPr lang="de-DE" sz="1600" dirty="0"/>
              <a:t>Nein</a:t>
            </a:r>
          </a:p>
        </p:txBody>
      </p:sp>
      <p:pic>
        <p:nvPicPr>
          <p:cNvPr id="31"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5778" y="5637866"/>
            <a:ext cx="554316" cy="5543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Bildergebnis für whatsapp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0503" y="3528790"/>
            <a:ext cx="682433" cy="689326"/>
          </a:xfrm>
          <a:prstGeom prst="rect">
            <a:avLst/>
          </a:prstGeom>
          <a:noFill/>
          <a:extLst>
            <a:ext uri="{909E8E84-426E-40DD-AFC4-6F175D3DCCD1}">
              <a14:hiddenFill xmlns:a14="http://schemas.microsoft.com/office/drawing/2010/main">
                <a:solidFill>
                  <a:srgbClr val="FFFFFF"/>
                </a:solidFill>
              </a14:hiddenFill>
            </a:ext>
          </a:extLst>
        </p:spPr>
      </p:pic>
      <p:sp>
        <p:nvSpPr>
          <p:cNvPr id="33" name="Rechteck 32"/>
          <p:cNvSpPr/>
          <p:nvPr/>
        </p:nvSpPr>
        <p:spPr>
          <a:xfrm>
            <a:off x="3011523" y="1936264"/>
            <a:ext cx="7559603" cy="356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„Du akzeptierst unsere Informationspraktiken, (...) sowie die Übertragung und Verarbeitung deiner Informationen in die/den USA und andere/n Länder/n weltweit, (...) und zwar unabhängig davon, wo du unsere Dienste nutzt. Du erkennst an, dass die Gesetze, Vorschriften und Standards des Landes, in dem deine Informationen gespeichert oder verarbeitet werden, von denen deines eigenen Landes abweichen können.“</a:t>
            </a:r>
          </a:p>
          <a:p>
            <a:endParaRPr lang="de-DE" dirty="0">
              <a:solidFill>
                <a:schemeClr val="tx1"/>
              </a:solidFill>
            </a:endParaRPr>
          </a:p>
          <a:p>
            <a:pPr algn="r"/>
            <a:r>
              <a:rPr lang="en-US" sz="1400" dirty="0">
                <a:solidFill>
                  <a:schemeClr val="tx1"/>
                </a:solidFill>
                <a:hlinkClick r:id="rId5"/>
              </a:rPr>
              <a:t>https://www.whatsapp.com/legal/?l=de#privacy-policy-law-and-protection</a:t>
            </a:r>
            <a:endParaRPr lang="en-US" sz="1400" dirty="0">
              <a:solidFill>
                <a:schemeClr val="tx1"/>
              </a:solidFill>
            </a:endParaRPr>
          </a:p>
        </p:txBody>
      </p:sp>
      <p:sp>
        <p:nvSpPr>
          <p:cNvPr id="34" name="Datumsplatzhalter 33"/>
          <p:cNvSpPr>
            <a:spLocks noGrp="1"/>
          </p:cNvSpPr>
          <p:nvPr>
            <p:ph type="dt" sz="half" idx="10"/>
          </p:nvPr>
        </p:nvSpPr>
        <p:spPr/>
        <p:txBody>
          <a:bodyPr/>
          <a:lstStyle/>
          <a:p>
            <a:fld id="{422181BB-6E71-4556-98B3-F26008078D10}"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18</a:t>
            </a:fld>
            <a:endParaRPr lang="en-GB"/>
          </a:p>
        </p:txBody>
      </p:sp>
    </p:spTree>
    <p:extLst>
      <p:ext uri="{BB962C8B-B14F-4D97-AF65-F5344CB8AC3E}">
        <p14:creationId xmlns:p14="http://schemas.microsoft.com/office/powerpoint/2010/main" val="12673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7" grpId="0"/>
      <p:bldP spid="18" grpId="0"/>
      <p:bldP spid="20" grpId="0"/>
      <p:bldP spid="22" grpId="0" animBg="1"/>
      <p:bldP spid="26" grpId="0" animBg="1"/>
      <p:bldP spid="30" grpId="0"/>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Fazit</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9825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Agenda</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a:t>Grundlagen des Bundesdatenschutzgesetzes</a:t>
            </a:r>
          </a:p>
          <a:p>
            <a:pPr>
              <a:buFont typeface="+mj-lt"/>
              <a:buAutoNum type="arabicPeriod"/>
            </a:pPr>
            <a:endParaRPr lang="de-DE" dirty="0"/>
          </a:p>
          <a:p>
            <a:pPr>
              <a:buFont typeface="+mj-lt"/>
              <a:buAutoNum type="arabicPeriod"/>
            </a:pPr>
            <a:r>
              <a:rPr lang="de-DE" dirty="0"/>
              <a:t>Grundlagen des Telemediengesetzes</a:t>
            </a:r>
          </a:p>
          <a:p>
            <a:pPr>
              <a:buFont typeface="+mj-lt"/>
              <a:buAutoNum type="arabicPeriod"/>
            </a:pPr>
            <a:endParaRPr lang="de-DE" dirty="0"/>
          </a:p>
          <a:p>
            <a:pPr>
              <a:buFont typeface="+mj-lt"/>
              <a:buAutoNum type="arabicPeriod"/>
            </a:pPr>
            <a:r>
              <a:rPr lang="de-DE" dirty="0"/>
              <a:t>Datenschutzgesetze im Kontext sozialer Netzwerke</a:t>
            </a:r>
          </a:p>
          <a:p>
            <a:pPr>
              <a:buFont typeface="+mj-lt"/>
              <a:buAutoNum type="arabicPeriod"/>
            </a:pPr>
            <a:endParaRPr lang="de-DE" dirty="0"/>
          </a:p>
          <a:p>
            <a:pPr>
              <a:buFont typeface="+mj-lt"/>
              <a:buAutoNum type="arabicPeriod"/>
            </a:pPr>
            <a:r>
              <a:rPr lang="de-DE" dirty="0"/>
              <a:t>AGB-Praxisbeispiele</a:t>
            </a:r>
          </a:p>
          <a:p>
            <a:pPr>
              <a:buFont typeface="+mj-lt"/>
              <a:buAutoNum type="arabicPeriod"/>
            </a:pPr>
            <a:endParaRPr lang="de-DE" dirty="0"/>
          </a:p>
          <a:p>
            <a:pPr>
              <a:buFont typeface="+mj-lt"/>
              <a:buAutoNum type="arabicPeriod"/>
            </a:pPr>
            <a:r>
              <a:rPr lang="de-DE" dirty="0"/>
              <a:t>Internationale Datenschutzregelungen</a:t>
            </a:r>
          </a:p>
          <a:p>
            <a:pPr>
              <a:buFont typeface="+mj-lt"/>
              <a:buAutoNum type="arabicPeriod"/>
            </a:pPr>
            <a:endParaRPr lang="de-DE" dirty="0"/>
          </a:p>
          <a:p>
            <a:pPr>
              <a:buFont typeface="+mj-lt"/>
              <a:buAutoNum type="arabicPeriod"/>
            </a:pPr>
            <a:r>
              <a:rPr lang="de-DE" dirty="0"/>
              <a:t>Fazit</a:t>
            </a:r>
            <a:endParaRPr lang="en-GB" dirty="0"/>
          </a:p>
        </p:txBody>
      </p:sp>
      <p:sp>
        <p:nvSpPr>
          <p:cNvPr id="5" name="Datumsplatzhalter 4"/>
          <p:cNvSpPr>
            <a:spLocks noGrp="1"/>
          </p:cNvSpPr>
          <p:nvPr>
            <p:ph type="dt" sz="half" idx="10"/>
          </p:nvPr>
        </p:nvSpPr>
        <p:spPr/>
        <p:txBody>
          <a:bodyPr/>
          <a:lstStyle/>
          <a:p>
            <a:fld id="{E25ABBA8-BCDC-4DF1-8C4F-558954363317}"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a:t>
            </a:fld>
            <a:endParaRPr lang="en-GB"/>
          </a:p>
        </p:txBody>
      </p:sp>
    </p:spTree>
    <p:extLst>
      <p:ext uri="{BB962C8B-B14F-4D97-AF65-F5344CB8AC3E}">
        <p14:creationId xmlns:p14="http://schemas.microsoft.com/office/powerpoint/2010/main" val="322794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Fazit</a:t>
            </a:r>
          </a:p>
        </p:txBody>
      </p:sp>
      <p:sp>
        <p:nvSpPr>
          <p:cNvPr id="3" name="Inhaltsplatzhalter 2"/>
          <p:cNvSpPr>
            <a:spLocks noGrp="1"/>
          </p:cNvSpPr>
          <p:nvPr>
            <p:ph idx="1"/>
          </p:nvPr>
        </p:nvSpPr>
        <p:spPr/>
        <p:txBody>
          <a:bodyPr>
            <a:normAutofit lnSpcReduction="10000"/>
          </a:bodyPr>
          <a:lstStyle/>
          <a:p>
            <a:r>
              <a:rPr lang="de-DE" dirty="0"/>
              <a:t>§1 Abs. 1 BDSG: Bundesdatenschutzgesetz schützt den Einzelnen davor, dass er durch den Umgang mit seinen personenbezogenen Daten in seinem Persönlichkeitsrecht beeinträchtigt wird</a:t>
            </a:r>
          </a:p>
          <a:p>
            <a:r>
              <a:rPr lang="de-DE" dirty="0"/>
              <a:t>Betreiber von sozialen Netzwerken sind in Deutschland gemäß §3a Abs. 1 BDSG bei der Erhebung, Verarbeitung und Nutzung personenbezogener Daten das Prinzip der Datensparsamkeit zu berücksichtigen</a:t>
            </a:r>
          </a:p>
          <a:p>
            <a:r>
              <a:rPr lang="de-DE" dirty="0"/>
              <a:t>Problem: Strukturelles Ungleichgewicht</a:t>
            </a:r>
          </a:p>
          <a:p>
            <a:pPr lvl="1"/>
            <a:r>
              <a:rPr lang="de-DE" dirty="0"/>
              <a:t>Nutzer will Dienste des sozialen Netzwerkes nutzen, aber (größere) soziale Netzwerke sind nicht auf genau einen Nutzer mehr oder weniger angewiesen</a:t>
            </a:r>
          </a:p>
          <a:p>
            <a:pPr lvl="1"/>
            <a:r>
              <a:rPr lang="de-DE" dirty="0"/>
              <a:t>Folge: Soziales Netzwerk diktiert AGBs und legt eigenständig fest, was es von dem Nutzer speichert </a:t>
            </a:r>
            <a:r>
              <a:rPr lang="de-DE" dirty="0">
                <a:sym typeface="Wingdings" panose="05000000000000000000" pitchFamily="2" charset="2"/>
              </a:rPr>
              <a:t> Nutzer hat kein Mitspracherecht</a:t>
            </a:r>
            <a:endParaRPr lang="de-DE" dirty="0"/>
          </a:p>
          <a:p>
            <a:pPr lvl="1"/>
            <a:r>
              <a:rPr lang="de-DE" dirty="0"/>
              <a:t>AGBs sollten gelesen werden, um zu erfahren, welche Informationen das soziale Netzwerk speichert und was es damit macht</a:t>
            </a:r>
          </a:p>
        </p:txBody>
      </p:sp>
      <p:sp>
        <p:nvSpPr>
          <p:cNvPr id="5" name="Datumsplatzhalter 4"/>
          <p:cNvSpPr>
            <a:spLocks noGrp="1"/>
          </p:cNvSpPr>
          <p:nvPr>
            <p:ph type="dt" sz="half" idx="10"/>
          </p:nvPr>
        </p:nvSpPr>
        <p:spPr/>
        <p:txBody>
          <a:bodyPr/>
          <a:lstStyle/>
          <a:p>
            <a:fld id="{6F668CF4-7B81-4AAB-9B6D-1DFBDDB9A17F}"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20</a:t>
            </a:fld>
            <a:endParaRPr lang="en-GB"/>
          </a:p>
        </p:txBody>
      </p:sp>
    </p:spTree>
    <p:extLst>
      <p:ext uri="{BB962C8B-B14F-4D97-AF65-F5344CB8AC3E}">
        <p14:creationId xmlns:p14="http://schemas.microsoft.com/office/powerpoint/2010/main" val="38045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Vielen Dank für die Aufmerksamkeit</a:t>
            </a:r>
          </a:p>
        </p:txBody>
      </p:sp>
      <p:sp>
        <p:nvSpPr>
          <p:cNvPr id="6" name="Textplatzhalter 5"/>
          <p:cNvSpPr>
            <a:spLocks noGrp="1"/>
          </p:cNvSpPr>
          <p:nvPr>
            <p:ph type="body" idx="1"/>
          </p:nvPr>
        </p:nvSpPr>
        <p:spPr/>
        <p:txBody>
          <a:bodyPr/>
          <a:lstStyle/>
          <a:p>
            <a:endParaRPr lang="de-DE" dirty="0"/>
          </a:p>
        </p:txBody>
      </p:sp>
      <p:sp>
        <p:nvSpPr>
          <p:cNvPr id="7" name="Datumsplatzhalter 6"/>
          <p:cNvSpPr>
            <a:spLocks noGrp="1"/>
          </p:cNvSpPr>
          <p:nvPr>
            <p:ph type="dt" sz="half" idx="10"/>
          </p:nvPr>
        </p:nvSpPr>
        <p:spPr/>
        <p:txBody>
          <a:bodyPr/>
          <a:lstStyle/>
          <a:p>
            <a:fld id="{588DFB3F-48FD-4DD3-8916-5F94F1D461EB}"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21</a:t>
            </a:fld>
            <a:endParaRPr lang="en-GB"/>
          </a:p>
        </p:txBody>
      </p:sp>
    </p:spTree>
    <p:extLst>
      <p:ext uri="{BB962C8B-B14F-4D97-AF65-F5344CB8AC3E}">
        <p14:creationId xmlns:p14="http://schemas.microsoft.com/office/powerpoint/2010/main" val="386520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Bundesdatenschutzgesetzes (BDSG)</a:t>
            </a:r>
            <a:br>
              <a:rPr lang="de-DE" dirty="0"/>
            </a:br>
            <a:endParaRPr lang="en-GB" dirty="0"/>
          </a:p>
        </p:txBody>
      </p:sp>
      <p:sp>
        <p:nvSpPr>
          <p:cNvPr id="3" name="Content Placeholder 2"/>
          <p:cNvSpPr>
            <a:spLocks noGrp="1"/>
          </p:cNvSpPr>
          <p:nvPr>
            <p:ph idx="1"/>
          </p:nvPr>
        </p:nvSpPr>
        <p:spPr/>
        <p:txBody>
          <a:bodyPr/>
          <a:lstStyle/>
          <a:p>
            <a:r>
              <a:rPr lang="de-DE" dirty="0"/>
              <a:t>Schützt das Persönlichkeitsrecht des Einzelnen beim Umgang mit personenbezogenen Daten (§1 Abs. 1 BDSG)</a:t>
            </a:r>
          </a:p>
          <a:p>
            <a:r>
              <a:rPr lang="de-DE" dirty="0"/>
              <a:t>Definiert die befugten Stellen zur Erhebung, Verarbeitung und Nutzung der Daten (§1 Abs. 2 BDSG)</a:t>
            </a:r>
          </a:p>
          <a:p>
            <a:r>
              <a:rPr lang="de-DE" dirty="0"/>
              <a:t>Prinzip der Datensparsamkeit (§3a BDSG)</a:t>
            </a:r>
          </a:p>
          <a:p>
            <a:r>
              <a:rPr lang="de-DE" dirty="0"/>
              <a:t>Verbot mit Erlaubnisvorbehalt (§4 Abs. 1 BDSG)</a:t>
            </a:r>
          </a:p>
          <a:p>
            <a:r>
              <a:rPr lang="de-DE" dirty="0"/>
              <a:t>Unterrichtungspflicht gegenüber dem Betroffenen (§4 Abs. 3 BDSG)</a:t>
            </a:r>
            <a:endParaRPr lang="en-GB" dirty="0"/>
          </a:p>
        </p:txBody>
      </p:sp>
      <p:sp>
        <p:nvSpPr>
          <p:cNvPr id="4" name="Datumsplatzhalter 3"/>
          <p:cNvSpPr>
            <a:spLocks noGrp="1"/>
          </p:cNvSpPr>
          <p:nvPr>
            <p:ph type="dt" sz="half" idx="10"/>
          </p:nvPr>
        </p:nvSpPr>
        <p:spPr/>
        <p:txBody>
          <a:bodyPr/>
          <a:lstStyle/>
          <a:p>
            <a:fld id="{1F560D75-22DD-4FF3-8BF5-46BBA42C6549}"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3</a:t>
            </a:fld>
            <a:endParaRPr lang="en-GB"/>
          </a:p>
        </p:txBody>
      </p:sp>
    </p:spTree>
    <p:extLst>
      <p:ext uri="{BB962C8B-B14F-4D97-AF65-F5344CB8AC3E}">
        <p14:creationId xmlns:p14="http://schemas.microsoft.com/office/powerpoint/2010/main" val="329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Grundlagen des Telemediengesetzes (TMG)</a:t>
            </a:r>
            <a:endParaRPr lang="en-GB" dirty="0"/>
          </a:p>
        </p:txBody>
      </p:sp>
      <p:sp>
        <p:nvSpPr>
          <p:cNvPr id="3" name="Content Placeholder 2"/>
          <p:cNvSpPr>
            <a:spLocks noGrp="1"/>
          </p:cNvSpPr>
          <p:nvPr>
            <p:ph idx="1"/>
          </p:nvPr>
        </p:nvSpPr>
        <p:spPr/>
        <p:txBody>
          <a:bodyPr/>
          <a:lstStyle/>
          <a:p>
            <a:r>
              <a:rPr lang="de-DE" dirty="0"/>
              <a:t>Regelt den Datenschutz für die Datenerhebung bei der Benutzung von Telemedien durch Dienstanbieter</a:t>
            </a:r>
          </a:p>
          <a:p>
            <a:r>
              <a:rPr lang="de-DE" dirty="0"/>
              <a:t>Telemedien: Verteildienste, welche im Wege einer Übertragung von Daten ohne individuelle Anforderung gleichzeitig für eine unbegrenzte Anzahl von Nutzern erbracht werden (§2 TMG)</a:t>
            </a:r>
          </a:p>
          <a:p>
            <a:r>
              <a:rPr lang="de-DE" dirty="0"/>
              <a:t>Auch hier: Verbot mit Erlaubnisvorbehalt (§12 Abs. 1 TMG) und Unterrichtungspflicht (§13 Abs. 1 TMG)</a:t>
            </a:r>
          </a:p>
          <a:p>
            <a:r>
              <a:rPr lang="de-DE" dirty="0"/>
              <a:t>Speicherung von Bestands- und Nutzungsdaten (§14 Abs. 1 TMG und §15 Abs. 1 TMG)</a:t>
            </a:r>
          </a:p>
          <a:p>
            <a:r>
              <a:rPr lang="de-DE" dirty="0"/>
              <a:t>Nutzungsdaten dürfen weiterverarbeitet werden, wenn Nutzer nicht widerspricht (§15 Abs. 3-5 TMG)</a:t>
            </a:r>
          </a:p>
          <a:p>
            <a:endParaRPr lang="de-DE" dirty="0"/>
          </a:p>
          <a:p>
            <a:endParaRPr lang="en-GB" dirty="0"/>
          </a:p>
        </p:txBody>
      </p:sp>
      <p:sp>
        <p:nvSpPr>
          <p:cNvPr id="4" name="Datumsplatzhalter 3"/>
          <p:cNvSpPr>
            <a:spLocks noGrp="1"/>
          </p:cNvSpPr>
          <p:nvPr>
            <p:ph type="dt" sz="half" idx="10"/>
          </p:nvPr>
        </p:nvSpPr>
        <p:spPr/>
        <p:txBody>
          <a:bodyPr/>
          <a:lstStyle/>
          <a:p>
            <a:fld id="{17F3EC16-58CC-4289-9E3B-FECFD6015B13}"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4</a:t>
            </a:fld>
            <a:endParaRPr lang="en-GB"/>
          </a:p>
        </p:txBody>
      </p:sp>
    </p:spTree>
    <p:extLst>
      <p:ext uri="{BB962C8B-B14F-4D97-AF65-F5344CB8AC3E}">
        <p14:creationId xmlns:p14="http://schemas.microsoft.com/office/powerpoint/2010/main" val="33005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AGB-Praxisbeispiele</a:t>
            </a:r>
            <a:endParaRPr lang="en-GB" dirty="0"/>
          </a:p>
        </p:txBody>
      </p:sp>
      <p:sp>
        <p:nvSpPr>
          <p:cNvPr id="4" name="Textplatzhalter 3"/>
          <p:cNvSpPr>
            <a:spLocks noGrp="1"/>
          </p:cNvSpPr>
          <p:nvPr>
            <p:ph type="body" idx="1"/>
          </p:nvPr>
        </p:nvSpPr>
        <p:spPr/>
        <p:txBody>
          <a:bodyPr/>
          <a:lstStyle/>
          <a:p>
            <a:endParaRPr lang="de-DE"/>
          </a:p>
        </p:txBody>
      </p:sp>
      <p:sp>
        <p:nvSpPr>
          <p:cNvPr id="6" name="Datumsplatzhalter 5"/>
          <p:cNvSpPr>
            <a:spLocks noGrp="1"/>
          </p:cNvSpPr>
          <p:nvPr>
            <p:ph type="dt" sz="half" idx="10"/>
          </p:nvPr>
        </p:nvSpPr>
        <p:spPr/>
        <p:txBody>
          <a:bodyPr/>
          <a:lstStyle/>
          <a:p>
            <a:fld id="{FECF5BDF-79E0-4862-8382-4D401BB22DA8}"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5</a:t>
            </a:fld>
            <a:endParaRPr lang="en-GB"/>
          </a:p>
        </p:txBody>
      </p:sp>
    </p:spTree>
    <p:extLst>
      <p:ext uri="{BB962C8B-B14F-4D97-AF65-F5344CB8AC3E}">
        <p14:creationId xmlns:p14="http://schemas.microsoft.com/office/powerpoint/2010/main" val="414860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Was wird gespeichert?</a:t>
            </a:r>
          </a:p>
        </p:txBody>
      </p:sp>
      <p:pic>
        <p:nvPicPr>
          <p:cNvPr id="1028" name="Picture 4" descr="Bildergebnis für whatsap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0" y="2859316"/>
            <a:ext cx="1869378" cy="188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034"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040" name="Picture 16" descr="Ähnliches F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9692" y="4469243"/>
            <a:ext cx="942344" cy="9423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9184386" y="5377077"/>
            <a:ext cx="1192955" cy="369332"/>
          </a:xfrm>
          <a:prstGeom prst="rect">
            <a:avLst/>
          </a:prstGeom>
          <a:noFill/>
        </p:spPr>
        <p:txBody>
          <a:bodyPr wrap="none" rtlCol="0">
            <a:spAutoFit/>
          </a:bodyPr>
          <a:lstStyle/>
          <a:p>
            <a:r>
              <a:rPr lang="de-DE" dirty="0"/>
              <a:t>Kontakte</a:t>
            </a:r>
          </a:p>
        </p:txBody>
      </p:sp>
      <p:pic>
        <p:nvPicPr>
          <p:cNvPr id="1042" name="Picture 18" descr="Bildergebnis für location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044" name="Picture 20" descr="Bildergebnis für share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pic>
        <p:nvPicPr>
          <p:cNvPr id="1046" name="Picture 22" descr="Bildergebnis für last seen whatsap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2168" y="5547918"/>
            <a:ext cx="3718620" cy="760627"/>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6037374" y="6292272"/>
            <a:ext cx="1648208" cy="369332"/>
          </a:xfrm>
          <a:prstGeom prst="rect">
            <a:avLst/>
          </a:prstGeom>
          <a:noFill/>
        </p:spPr>
        <p:txBody>
          <a:bodyPr wrap="none" rtlCol="0">
            <a:spAutoFit/>
          </a:bodyPr>
          <a:lstStyle/>
          <a:p>
            <a:r>
              <a:rPr lang="de-DE" dirty="0"/>
              <a:t>Online-Status</a:t>
            </a:r>
          </a:p>
        </p:txBody>
      </p:sp>
      <p:sp>
        <p:nvSpPr>
          <p:cNvPr id="10" name="Datumsplatzhalter 9"/>
          <p:cNvSpPr>
            <a:spLocks noGrp="1"/>
          </p:cNvSpPr>
          <p:nvPr>
            <p:ph type="dt" sz="half" idx="10"/>
          </p:nvPr>
        </p:nvSpPr>
        <p:spPr/>
        <p:txBody>
          <a:bodyPr/>
          <a:lstStyle/>
          <a:p>
            <a:fld id="{91899BFE-3B45-4CE7-8591-B33317569FE6}"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6</a:t>
            </a:fld>
            <a:endParaRPr lang="en-GB"/>
          </a:p>
        </p:txBody>
      </p:sp>
    </p:spTree>
    <p:extLst>
      <p:ext uri="{BB962C8B-B14F-4D97-AF65-F5344CB8AC3E}">
        <p14:creationId xmlns:p14="http://schemas.microsoft.com/office/powerpoint/2010/main" val="40367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6"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100" y="2859316"/>
            <a:ext cx="1888260" cy="188826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2" name="Picture 18" descr="Bildergebnis für locationi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4" name="Picture 20" descr="Bildergebnis für shar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18" name="Textfeld 17"/>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3082" name="Picture 10" descr="Bildergebnis für lik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feld 24"/>
          <p:cNvSpPr txBox="1"/>
          <p:nvPr/>
        </p:nvSpPr>
        <p:spPr>
          <a:xfrm>
            <a:off x="5282845" y="6115987"/>
            <a:ext cx="2715808" cy="369332"/>
          </a:xfrm>
          <a:prstGeom prst="rect">
            <a:avLst/>
          </a:prstGeom>
          <a:noFill/>
        </p:spPr>
        <p:txBody>
          <a:bodyPr wrap="none" rtlCol="0">
            <a:spAutoFit/>
          </a:bodyPr>
          <a:lstStyle/>
          <a:p>
            <a:r>
              <a:rPr lang="de-DE" dirty="0"/>
              <a:t>„Gefällt-mir“-Angaben</a:t>
            </a:r>
          </a:p>
        </p:txBody>
      </p:sp>
      <p:sp>
        <p:nvSpPr>
          <p:cNvPr id="21" name="Datumsplatzhalter 20"/>
          <p:cNvSpPr>
            <a:spLocks noGrp="1"/>
          </p:cNvSpPr>
          <p:nvPr>
            <p:ph type="dt" sz="half" idx="10"/>
          </p:nvPr>
        </p:nvSpPr>
        <p:spPr/>
        <p:txBody>
          <a:bodyPr/>
          <a:lstStyle/>
          <a:p>
            <a:fld id="{0116998B-1528-4B9A-8F24-6E87C29EE8E7}"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7</a:t>
            </a:fld>
            <a:endParaRPr lang="en-GB"/>
          </a:p>
        </p:txBody>
      </p:sp>
      <p:pic>
        <p:nvPicPr>
          <p:cNvPr id="22" name="Picture 2" descr="http://www.free-icons-download.net/images/upload-logo-icon-7389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24" name="Picture 4" descr="Bildergebnis für gallery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icons.iconarchive.com/icons/designbolts/seo/256/Review-Post-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7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Rechteck 2"/>
          <p:cNvSpPr/>
          <p:nvPr/>
        </p:nvSpPr>
        <p:spPr>
          <a:xfrm>
            <a:off x="3125475" y="3244334"/>
            <a:ext cx="5941050" cy="369332"/>
          </a:xfrm>
          <a:prstGeom prst="rect">
            <a:avLst/>
          </a:prstGeom>
        </p:spPr>
        <p:txBody>
          <a:bodyPr wrap="none">
            <a:spAutoFit/>
          </a:bodyPr>
          <a:lstStyle/>
          <a:p>
            <a:r>
              <a:rPr lang="de-DE" dirty="0">
                <a:hlinkClick r:id="rId2"/>
              </a:rPr>
              <a:t>https://www.facebook.com/help/405183566203254</a:t>
            </a:r>
            <a:endParaRPr lang="de-DE" dirty="0"/>
          </a:p>
        </p:txBody>
      </p:sp>
      <p:sp>
        <p:nvSpPr>
          <p:cNvPr id="5" name="Datumsplatzhalter 4"/>
          <p:cNvSpPr>
            <a:spLocks noGrp="1"/>
          </p:cNvSpPr>
          <p:nvPr>
            <p:ph type="dt" sz="half" idx="10"/>
          </p:nvPr>
        </p:nvSpPr>
        <p:spPr/>
        <p:txBody>
          <a:bodyPr/>
          <a:lstStyle/>
          <a:p>
            <a:fld id="{1F9C837C-6D7E-4F62-A2D0-19997C52C3FA}"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8</a:t>
            </a:fld>
            <a:endParaRPr lang="en-GB"/>
          </a:p>
        </p:txBody>
      </p:sp>
    </p:spTree>
    <p:extLst>
      <p:ext uri="{BB962C8B-B14F-4D97-AF65-F5344CB8AC3E}">
        <p14:creationId xmlns:p14="http://schemas.microsoft.com/office/powerpoint/2010/main" val="103810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6" y="2859316"/>
            <a:ext cx="2323707" cy="1890118"/>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2" descr="http://www.free-icons-download.net/images/upload-logo-icon-738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9" name="Picture 4" descr="Bildergebnis für galle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iconarchive.com/icons/designbolts/seo/256/Review-Po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Bildergebnis für accoun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ildergebnis für phone numb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8872763" y="3267317"/>
            <a:ext cx="1928733" cy="369332"/>
          </a:xfrm>
          <a:prstGeom prst="rect">
            <a:avLst/>
          </a:prstGeom>
          <a:noFill/>
        </p:spPr>
        <p:txBody>
          <a:bodyPr wrap="none" rtlCol="0">
            <a:spAutoFit/>
          </a:bodyPr>
          <a:lstStyle/>
          <a:p>
            <a:r>
              <a:rPr lang="de-DE" dirty="0"/>
              <a:t>Telefonnummer</a:t>
            </a:r>
          </a:p>
        </p:txBody>
      </p:sp>
      <p:sp>
        <p:nvSpPr>
          <p:cNvPr id="14" name="Textfeld 13"/>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5" name="Picture 10" descr="Bildergebnis für lik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5282845" y="6115987"/>
            <a:ext cx="2715808" cy="369332"/>
          </a:xfrm>
          <a:prstGeom prst="rect">
            <a:avLst/>
          </a:prstGeom>
          <a:noFill/>
        </p:spPr>
        <p:txBody>
          <a:bodyPr wrap="none" rtlCol="0">
            <a:spAutoFit/>
          </a:bodyPr>
          <a:lstStyle/>
          <a:p>
            <a:r>
              <a:rPr lang="de-DE" dirty="0"/>
              <a:t>„Gefällt-mir“-Angaben</a:t>
            </a:r>
          </a:p>
        </p:txBody>
      </p:sp>
      <p:pic>
        <p:nvPicPr>
          <p:cNvPr id="17" name="Picture 18" descr="Bildergebnis für locationi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9" name="Picture 20" descr="Bildergebnis für shar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3" name="Datumsplatzhalter 2"/>
          <p:cNvSpPr>
            <a:spLocks noGrp="1"/>
          </p:cNvSpPr>
          <p:nvPr>
            <p:ph type="dt" sz="half" idx="10"/>
          </p:nvPr>
        </p:nvSpPr>
        <p:spPr/>
        <p:txBody>
          <a:bodyPr/>
          <a:lstStyle/>
          <a:p>
            <a:fld id="{B2105120-77FB-48E3-8DEB-945ED491BC14}" type="datetime1">
              <a:rPr lang="en-GB" smtClean="0"/>
              <a:t>06/07/2017</a:t>
            </a:fld>
            <a:endParaRPr lang="en-GB"/>
          </a:p>
        </p:txBody>
      </p:sp>
      <p:sp>
        <p:nvSpPr>
          <p:cNvPr id="5" name="Foliennummernplatzhalter 4"/>
          <p:cNvSpPr>
            <a:spLocks noGrp="1"/>
          </p:cNvSpPr>
          <p:nvPr>
            <p:ph type="sldNum" sz="quarter" idx="12"/>
          </p:nvPr>
        </p:nvSpPr>
        <p:spPr/>
        <p:txBody>
          <a:bodyPr/>
          <a:lstStyle/>
          <a:p>
            <a:fld id="{B18443CD-91C8-40EA-B032-0D2C33D631FE}" type="slidenum">
              <a:rPr lang="en-GB" smtClean="0"/>
              <a:t>9</a:t>
            </a:fld>
            <a:endParaRPr lang="en-GB"/>
          </a:p>
        </p:txBody>
      </p:sp>
    </p:spTree>
    <p:extLst>
      <p:ext uri="{BB962C8B-B14F-4D97-AF65-F5344CB8AC3E}">
        <p14:creationId xmlns:p14="http://schemas.microsoft.com/office/powerpoint/2010/main" val="41098927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1644</Words>
  <Application>Microsoft Office PowerPoint</Application>
  <PresentationFormat>Breitbild</PresentationFormat>
  <Paragraphs>210</Paragraphs>
  <Slides>21</Slides>
  <Notes>12</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Century Gothic</vt:lpstr>
      <vt:lpstr>Wingdings</vt:lpstr>
      <vt:lpstr>Wingdings 3</vt:lpstr>
      <vt:lpstr>Wisp</vt:lpstr>
      <vt:lpstr>Nationale und internationale Datenschutzregelungen in sozialen Netzwerken</vt:lpstr>
      <vt:lpstr>Agenda</vt:lpstr>
      <vt:lpstr>Grundlagen des Bundesdatenschutzgesetzes (BDSG) </vt:lpstr>
      <vt:lpstr>Grundlagen des Telemediengesetzes (TMG)</vt:lpstr>
      <vt:lpstr>AGB-Praxisbeispiele</vt:lpstr>
      <vt:lpstr>Was wird gespeichert?</vt:lpstr>
      <vt:lpstr>Was wird gespeichert?</vt:lpstr>
      <vt:lpstr>PowerPoint-Präsentation</vt:lpstr>
      <vt:lpstr>Was wird gespeichert?</vt:lpstr>
      <vt:lpstr>Was wird mit den Daten gemacht?</vt:lpstr>
      <vt:lpstr>Internationale Datenschutzregelungen</vt:lpstr>
      <vt:lpstr>Anwendbares Recht</vt:lpstr>
      <vt:lpstr>Prüfungsstufen zur Datenübermittlung ins Ausland</vt:lpstr>
      <vt:lpstr>Prüfungsstufe 2: Fallunterscheidung</vt:lpstr>
      <vt:lpstr>Prüfungsstufe 2: Fallunterscheidung</vt:lpstr>
      <vt:lpstr>Prüfungsstufe 2: Fallunterscheidung</vt:lpstr>
      <vt:lpstr>Prüfungsstufe 2: Fallunterscheidung</vt:lpstr>
      <vt:lpstr>Transfer in sonstige Drittstaaten</vt:lpstr>
      <vt:lpstr>Fazit</vt:lpstr>
      <vt:lpstr>Fazit</vt:lpstr>
      <vt:lpstr>Vielen Dank für die Aufmerksamkeit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Sebastian Roehling</cp:lastModifiedBy>
  <cp:revision>54</cp:revision>
  <dcterms:created xsi:type="dcterms:W3CDTF">2017-06-29T13:17:31Z</dcterms:created>
  <dcterms:modified xsi:type="dcterms:W3CDTF">2017-07-06T19:24:37Z</dcterms:modified>
</cp:coreProperties>
</file>