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717" r:id="rId2"/>
  </p:sldMasterIdLst>
  <p:notesMasterIdLst>
    <p:notesMasterId r:id="rId25"/>
  </p:notesMasterIdLst>
  <p:sldIdLst>
    <p:sldId id="256" r:id="rId3"/>
    <p:sldId id="257" r:id="rId4"/>
    <p:sldId id="259" r:id="rId5"/>
    <p:sldId id="260" r:id="rId6"/>
    <p:sldId id="263" r:id="rId7"/>
    <p:sldId id="265" r:id="rId8"/>
    <p:sldId id="266" r:id="rId9"/>
    <p:sldId id="267" r:id="rId10"/>
    <p:sldId id="268" r:id="rId11"/>
    <p:sldId id="269" r:id="rId12"/>
    <p:sldId id="270" r:id="rId13"/>
    <p:sldId id="264" r:id="rId14"/>
    <p:sldId id="274" r:id="rId15"/>
    <p:sldId id="275" r:id="rId16"/>
    <p:sldId id="276" r:id="rId17"/>
    <p:sldId id="277" r:id="rId18"/>
    <p:sldId id="278" r:id="rId19"/>
    <p:sldId id="272" r:id="rId20"/>
    <p:sldId id="273" r:id="rId21"/>
    <p:sldId id="271" r:id="rId22"/>
    <p:sldId id="261" r:id="rId23"/>
    <p:sldId id="262" r:id="rId2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8124" autoAdjust="0"/>
  </p:normalViewPr>
  <p:slideViewPr>
    <p:cSldViewPr snapToGrid="0">
      <p:cViewPr varScale="1">
        <p:scale>
          <a:sx n="79" d="100"/>
          <a:sy n="79" d="100"/>
        </p:scale>
        <p:origin x="179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C96776-24E7-4B13-968D-C0C8821B9BC9}" type="datetimeFigureOut">
              <a:rPr lang="de-DE" smtClean="0"/>
              <a:t>01.06.2016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031C81-7C06-4D17-A409-93B7E93D369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32515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031C81-7C06-4D17-A409-93B7E93D369C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51027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031C81-7C06-4D17-A409-93B7E93D369C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9729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de-DE" b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031C81-7C06-4D17-A409-93B7E93D369C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60050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de-DE" b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031C81-7C06-4D17-A409-93B7E93D369C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51876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de-DE" b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031C81-7C06-4D17-A409-93B7E93D369C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75594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de-DE" b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031C81-7C06-4D17-A409-93B7E93D369C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63584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de-DE" b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031C81-7C06-4D17-A409-93B7E93D369C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20772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Ist ein Webseitennutzer</a:t>
            </a:r>
            <a:r>
              <a:rPr lang="de-DE" baseline="0" dirty="0"/>
              <a:t> Teilnehmer des Sportfestes und registriert, dann sind für ihn in der Datenbank Wettkampfergebnisse hinterlegt, welche er sich durch Anmelden auf der Seite anschauen kann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/>
              <a:t>Dafür benötigen wir einen Server, der die Datenbankzugriffe koordiniert und bestimmte Services anbietet und eine Technologie, die diesen Service konsumiert und sein Ergebnis ans Frontend übermittelt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/>
              <a:t>Bei uns wird das mit einem REST-Service in node.js und einem </a:t>
            </a:r>
            <a:r>
              <a:rPr lang="de-DE" baseline="0" dirty="0" err="1"/>
              <a:t>jQuery</a:t>
            </a:r>
            <a:r>
              <a:rPr lang="de-DE" baseline="0" dirty="0"/>
              <a:t> AJAX-Call in JavaScript gemacht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031C81-7C06-4D17-A409-93B7E93D369C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30665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="0" dirty="0"/>
              <a:t>Das</a:t>
            </a:r>
            <a:r>
              <a:rPr lang="de-DE" b="0" baseline="0" dirty="0"/>
              <a:t> ist die URL, die wir am Ende aufrufen wollen, um die gewünschten Daten zu erhalten</a:t>
            </a:r>
            <a:endParaRPr lang="de-DE" b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="1" dirty="0"/>
              <a:t>SWITCH TO CODE </a:t>
            </a:r>
            <a:r>
              <a:rPr lang="de-DE" b="0" dirty="0">
                <a:sym typeface="Wingdings" panose="05000000000000000000" pitchFamily="2" charset="2"/>
              </a:rPr>
              <a:t></a:t>
            </a:r>
            <a:r>
              <a:rPr lang="de-DE" b="0" baseline="0" dirty="0">
                <a:sym typeface="Wingdings" panose="05000000000000000000" pitchFamily="2" charset="2"/>
              </a:rPr>
              <a:t> </a:t>
            </a:r>
            <a:r>
              <a:rPr lang="de-DE" b="1" baseline="0" dirty="0">
                <a:sym typeface="Wingdings" panose="05000000000000000000" pitchFamily="2" charset="2"/>
              </a:rPr>
              <a:t>server.js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="0" i="1" baseline="0" dirty="0">
                <a:sym typeface="Wingdings" panose="05000000000000000000" pitchFamily="2" charset="2"/>
              </a:rPr>
              <a:t>Nach Erklärung Service in Browser aufrufen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="1" i="0" dirty="0"/>
              <a:t>SWITCH</a:t>
            </a:r>
            <a:r>
              <a:rPr lang="de-DE" b="1" i="0" baseline="0" dirty="0"/>
              <a:t> TO CODE </a:t>
            </a:r>
            <a:r>
              <a:rPr lang="de-DE" b="0" i="0" baseline="0" dirty="0">
                <a:sym typeface="Wingdings" panose="05000000000000000000" pitchFamily="2" charset="2"/>
              </a:rPr>
              <a:t> </a:t>
            </a:r>
            <a:r>
              <a:rPr lang="de-DE" b="1" i="0" baseline="0" dirty="0">
                <a:sym typeface="Wingdings" panose="05000000000000000000" pitchFamily="2" charset="2"/>
              </a:rPr>
              <a:t>AJAX-Call </a:t>
            </a:r>
            <a:r>
              <a:rPr lang="de-DE" b="0" i="0" baseline="0" dirty="0">
                <a:sym typeface="Wingdings" panose="05000000000000000000" pitchFamily="2" charset="2"/>
              </a:rPr>
              <a:t>in </a:t>
            </a:r>
            <a:r>
              <a:rPr lang="de-DE" b="1" i="0" baseline="0" dirty="0">
                <a:sym typeface="Wingdings" panose="05000000000000000000" pitchFamily="2" charset="2"/>
              </a:rPr>
              <a:t>index.html</a:t>
            </a:r>
            <a:endParaRPr lang="de-DE" b="0" i="1" baseline="0" dirty="0">
              <a:sym typeface="Wingdings" panose="05000000000000000000" pitchFamily="2" charset="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="0" i="1" dirty="0"/>
              <a:t>Nach</a:t>
            </a:r>
            <a:r>
              <a:rPr lang="de-DE" b="0" i="1" baseline="0" dirty="0"/>
              <a:t> Erklärung AJAX-Call im Browser bei Anmeldung debuggen</a:t>
            </a:r>
            <a:endParaRPr lang="de-DE" b="0" i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031C81-7C06-4D17-A409-93B7E93D369C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84172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Kurzes Fazit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Grundverständnis</a:t>
            </a:r>
            <a:r>
              <a:rPr lang="de-DE" baseline="0" dirty="0"/>
              <a:t> der verwendeten Technologien </a:t>
            </a:r>
            <a:r>
              <a:rPr lang="de-DE" baseline="0" dirty="0">
                <a:sym typeface="Wingdings" panose="05000000000000000000" pitchFamily="2" charset="2"/>
              </a:rPr>
              <a:t> JA!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>
                <a:sym typeface="Wingdings" panose="05000000000000000000" pitchFamily="2" charset="2"/>
              </a:rPr>
              <a:t>Für manche Technologien reicht das aus, um sie voll auszuschöpfen (</a:t>
            </a:r>
            <a:r>
              <a:rPr lang="de-DE" baseline="0" dirty="0" err="1">
                <a:sym typeface="Wingdings" panose="05000000000000000000" pitchFamily="2" charset="2"/>
              </a:rPr>
              <a:t>z.B</a:t>
            </a:r>
            <a:r>
              <a:rPr lang="de-DE" baseline="0" dirty="0">
                <a:sym typeface="Wingdings" panose="05000000000000000000" pitchFamily="2" charset="2"/>
              </a:rPr>
              <a:t> Heise </a:t>
            </a:r>
            <a:r>
              <a:rPr lang="de-DE" baseline="0" dirty="0" err="1">
                <a:sym typeface="Wingdings" panose="05000000000000000000" pitchFamily="2" charset="2"/>
              </a:rPr>
              <a:t>Plugin</a:t>
            </a:r>
            <a:r>
              <a:rPr lang="de-DE" baseline="0" dirty="0">
                <a:sym typeface="Wingdings" panose="05000000000000000000" pitchFamily="2" charset="2"/>
              </a:rPr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>
                <a:sym typeface="Wingdings" panose="05000000000000000000" pitchFamily="2" charset="2"/>
              </a:rPr>
              <a:t>Für komplexere braucht man tiefgründiges Wissen, um die Technologien zu meistern, da sie zu mächtig sind  Google </a:t>
            </a:r>
            <a:r>
              <a:rPr lang="de-DE" baseline="0" dirty="0" err="1">
                <a:sym typeface="Wingdings" panose="05000000000000000000" pitchFamily="2" charset="2"/>
              </a:rPr>
              <a:t>Maps</a:t>
            </a:r>
            <a:r>
              <a:rPr lang="de-DE" baseline="0" dirty="0">
                <a:sym typeface="Wingdings" panose="05000000000000000000" pitchFamily="2" charset="2"/>
              </a:rPr>
              <a:t> API, Twitter Bootstrap, node.js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031C81-7C06-4D17-A409-93B7E93D369C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03722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031C81-7C06-4D17-A409-93B7E93D369C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1598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031C81-7C06-4D17-A409-93B7E93D369C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72210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Wie bei</a:t>
            </a:r>
            <a:r>
              <a:rPr lang="de-DE" baseline="0" dirty="0"/>
              <a:t> Demo gesehen ist unsere Website ein </a:t>
            </a:r>
            <a:r>
              <a:rPr lang="de-DE" baseline="0" dirty="0" err="1"/>
              <a:t>Onepager</a:t>
            </a:r>
            <a:r>
              <a:rPr lang="de-DE" baseline="0" dirty="0"/>
              <a:t>  </a:t>
            </a:r>
            <a:r>
              <a:rPr lang="de-DE" baseline="0" dirty="0">
                <a:sym typeface="Wingdings" panose="05000000000000000000" pitchFamily="2" charset="2"/>
              </a:rPr>
              <a:t> </a:t>
            </a:r>
            <a:r>
              <a:rPr lang="de-DE" baseline="0" dirty="0"/>
              <a:t>sie beruht auf genau einer Datei.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/>
              <a:t>Diese Datei = </a:t>
            </a:r>
            <a:r>
              <a:rPr lang="de-DE" b="1" baseline="0" dirty="0"/>
              <a:t>index.html</a:t>
            </a:r>
            <a:r>
              <a:rPr lang="de-DE" baseline="0" dirty="0"/>
              <a:t> </a:t>
            </a:r>
            <a:r>
              <a:rPr lang="de-DE" baseline="0" dirty="0">
                <a:sym typeface="Wingdings" panose="05000000000000000000" pitchFamily="2" charset="2"/>
              </a:rPr>
              <a:t> Grundgerüst für alle Anzeige- und Steuerelemente, die man gesehen hat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="1" i="0" baseline="0" dirty="0">
                <a:sym typeface="Wingdings" panose="05000000000000000000" pitchFamily="2" charset="2"/>
              </a:rPr>
              <a:t>SWITCH TO CODE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>
                <a:sym typeface="Wingdings" panose="05000000000000000000" pitchFamily="2" charset="2"/>
              </a:rPr>
              <a:t>Sie besteht typischerweise aus einem &lt;</a:t>
            </a:r>
            <a:r>
              <a:rPr lang="de-DE" baseline="0" dirty="0" err="1">
                <a:sym typeface="Wingdings" panose="05000000000000000000" pitchFamily="2" charset="2"/>
              </a:rPr>
              <a:t>head</a:t>
            </a:r>
            <a:r>
              <a:rPr lang="de-DE" baseline="0" dirty="0">
                <a:sym typeface="Wingdings" panose="05000000000000000000" pitchFamily="2" charset="2"/>
              </a:rPr>
              <a:t>&gt;, welcher 3rd Party Libraries usw. einbindet und einem &lt;</a:t>
            </a:r>
            <a:r>
              <a:rPr lang="de-DE" baseline="0" dirty="0" err="1">
                <a:sym typeface="Wingdings" panose="05000000000000000000" pitchFamily="2" charset="2"/>
              </a:rPr>
              <a:t>body</a:t>
            </a:r>
            <a:r>
              <a:rPr lang="de-DE" baseline="0" dirty="0">
                <a:sym typeface="Wingdings" panose="05000000000000000000" pitchFamily="2" charset="2"/>
              </a:rPr>
              <a:t>&gt;. Verteilt sind HTML Elemente und Skripts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031C81-7C06-4D17-A409-93B7E93D369C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77093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Zur optischen Verschönerung der Seite haben wir das</a:t>
            </a:r>
            <a:r>
              <a:rPr lang="de-DE" baseline="0" dirty="0"/>
              <a:t> CSS-Framework </a:t>
            </a:r>
            <a:r>
              <a:rPr lang="de-DE" baseline="0" dirty="0" err="1"/>
              <a:t>Boostrap</a:t>
            </a:r>
            <a:r>
              <a:rPr lang="de-DE" baseline="0" dirty="0"/>
              <a:t> von Twitter verwendet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Bei</a:t>
            </a:r>
            <a:r>
              <a:rPr lang="de-DE" baseline="0" dirty="0"/>
              <a:t> Demo gesehen: Schöne Navigationsbar, Buttons usw.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/>
              <a:t>Einbindung erfolgt durch &lt;</a:t>
            </a:r>
            <a:r>
              <a:rPr lang="de-DE" baseline="0" dirty="0" err="1"/>
              <a:t>script</a:t>
            </a:r>
            <a:r>
              <a:rPr lang="de-DE" baseline="0" dirty="0"/>
              <a:t>&gt;-Tag im &lt;</a:t>
            </a:r>
            <a:r>
              <a:rPr lang="de-DE" baseline="0" dirty="0" err="1"/>
              <a:t>head</a:t>
            </a:r>
            <a:r>
              <a:rPr lang="de-DE" baseline="0" dirty="0"/>
              <a:t>&gt;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/>
              <a:t>Dann kann man CSS-Klassen auf HTML-Elemente anwenden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/>
              <a:t>Wir haben natürlich auch eigene CSS-Klassen geschrieben, welche in der Datei </a:t>
            </a:r>
            <a:r>
              <a:rPr lang="de-DE" b="1" baseline="0" dirty="0"/>
              <a:t>main.css</a:t>
            </a:r>
            <a:r>
              <a:rPr lang="de-DE" baseline="0" dirty="0"/>
              <a:t> zu sehen sind </a:t>
            </a:r>
            <a:r>
              <a:rPr lang="de-DE" b="1" baseline="0" dirty="0"/>
              <a:t>SWITCH TO CODE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="0" baseline="0" dirty="0"/>
              <a:t>CSS-Einbindungen in </a:t>
            </a:r>
            <a:r>
              <a:rPr lang="de-DE" b="1" baseline="0" dirty="0"/>
              <a:t>index.html</a:t>
            </a:r>
            <a:r>
              <a:rPr lang="de-DE" b="0" baseline="0" dirty="0"/>
              <a:t> zeigen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="0" baseline="0" dirty="0"/>
              <a:t>Weitere Vorteil von Bootstrap: Webseite wird </a:t>
            </a:r>
            <a:r>
              <a:rPr lang="de-DE" b="0" baseline="0" dirty="0" err="1"/>
              <a:t>responsive</a:t>
            </a:r>
            <a:r>
              <a:rPr lang="de-DE" b="0" baseline="0" dirty="0"/>
              <a:t> </a:t>
            </a:r>
            <a:r>
              <a:rPr lang="de-DE" b="0" baseline="0" dirty="0">
                <a:sym typeface="Wingdings" panose="05000000000000000000" pitchFamily="2" charset="2"/>
              </a:rPr>
              <a:t> </a:t>
            </a:r>
            <a:r>
              <a:rPr lang="de-DE" b="1" baseline="0" dirty="0">
                <a:sym typeface="Wingdings" panose="05000000000000000000" pitchFamily="2" charset="2"/>
              </a:rPr>
              <a:t>DEMO</a:t>
            </a:r>
            <a:endParaRPr lang="de-DE" b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031C81-7C06-4D17-A409-93B7E93D369C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46238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/>
              <a:t>JavaScript benutzt man, um die Webseiteninhalte zu verändern, ohne die Seite selbst neu laden zu müssen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/>
              <a:t>Damit kann man überprüfen, ob jemand angemeldet ist, und demnach entscheiden, welche Inhalte dem User angezeigt werden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/>
              <a:t>Dies hat man vorhin in der Demo gesehen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031C81-7C06-4D17-A409-93B7E93D369C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64432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Hier sieht man den Verantwortlichen Codeabschnitt für einen Teil der Wettkämpfe</a:t>
            </a:r>
            <a:r>
              <a:rPr lang="de-DE" baseline="0" dirty="0"/>
              <a:t> – für Sprint, Weitsprung etc. sehen die Skripts relativ gleich aus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/>
              <a:t>Bei Klicken des Knopfes für die Schwimmen Ergebnisse wird Funktion aufgerufen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i="1" baseline="0" dirty="0"/>
              <a:t>Funktion erläutern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="0" i="0" dirty="0"/>
              <a:t>Schauen</a:t>
            </a:r>
            <a:r>
              <a:rPr lang="de-DE" b="0" i="0" baseline="0" dirty="0"/>
              <a:t> wir uns doch mal an, wie das in der Praxis dann abläuft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="1" i="0" baseline="0" dirty="0"/>
              <a:t>SWITCH TO DEBUGGER </a:t>
            </a:r>
            <a:r>
              <a:rPr lang="de-DE" b="0" i="0" baseline="0" dirty="0"/>
              <a:t>– einmal unangemeldet, und einmal angemeldet durchlaufen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="0" i="0" baseline="0" dirty="0"/>
              <a:t>Das war jetzt nur ein Beispiel für clientseitiges JavaScript, insgesamt haben wir noch viel mehr Skripts verwendet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="0" i="0" baseline="0" dirty="0"/>
              <a:t>Heise </a:t>
            </a:r>
            <a:r>
              <a:rPr lang="de-DE" b="0" i="0" baseline="0" dirty="0" err="1"/>
              <a:t>Plugin</a:t>
            </a:r>
            <a:endParaRPr lang="de-DE" b="0" i="0" baseline="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="0" i="0" baseline="0" dirty="0"/>
              <a:t>Google </a:t>
            </a:r>
            <a:r>
              <a:rPr lang="de-DE" b="0" i="0" baseline="0" dirty="0" err="1"/>
              <a:t>Maps</a:t>
            </a:r>
            <a:endParaRPr lang="de-DE" b="0" i="0" baseline="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="0" i="0" baseline="0" dirty="0"/>
              <a:t>AJAX Calls</a:t>
            </a:r>
            <a:endParaRPr lang="de-DE" b="1" i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031C81-7C06-4D17-A409-93B7E93D369C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54319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/>
              <a:t>Social</a:t>
            </a:r>
            <a:r>
              <a:rPr lang="de-DE" baseline="0" dirty="0"/>
              <a:t> Buttons sind ja schön und gut, und sollten doch eigentlich niemanden stören, wenn sie auf der einer Webseite vertreten sind, wofür ist dann das Heise Plug-In gut?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/>
              <a:t>Um das zu erfahren muss man erst die Datenschutzproblematik dieser ganzen Like, Share und Tweet Buttons kennen: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Elemente</a:t>
            </a:r>
            <a:r>
              <a:rPr lang="de-DE" baseline="0" dirty="0"/>
              <a:t> von Facebook, Twitter und Co. werden auf Websites über </a:t>
            </a:r>
            <a:r>
              <a:rPr lang="de-DE" baseline="0" dirty="0" err="1"/>
              <a:t>iFrames</a:t>
            </a:r>
            <a:r>
              <a:rPr lang="de-DE" baseline="0" dirty="0"/>
              <a:t> eingebunden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aseline="0" dirty="0"/>
              <a:t>Diese </a:t>
            </a:r>
            <a:r>
              <a:rPr lang="de-DE" baseline="0" dirty="0" err="1"/>
              <a:t>iFrames</a:t>
            </a:r>
            <a:r>
              <a:rPr lang="de-DE" baseline="0" dirty="0"/>
              <a:t> werden von Facebook und Co. selbst zur Verfügung gestellt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aseline="0" dirty="0"/>
              <a:t>Nun enthalten die </a:t>
            </a:r>
            <a:r>
              <a:rPr lang="de-DE" baseline="0" dirty="0" err="1"/>
              <a:t>iFrames</a:t>
            </a:r>
            <a:r>
              <a:rPr lang="de-DE" baseline="0" dirty="0"/>
              <a:t> Code, welcher veranlasst, dass Webseiteninformationen wie URL oder Cookies der aufgerufenen Seite an Facebook gesendet werden – selbst wenn man nicht auf „Like“ oder einem anderen Button klicken würde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Zusätzlich</a:t>
            </a:r>
            <a:r>
              <a:rPr lang="de-DE" baseline="0" dirty="0"/>
              <a:t> werden von den </a:t>
            </a:r>
            <a:r>
              <a:rPr lang="de-DE" baseline="0" dirty="0" err="1"/>
              <a:t>iFrames</a:t>
            </a:r>
            <a:r>
              <a:rPr lang="de-DE" baseline="0" dirty="0"/>
              <a:t> 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Sitzungs-</a:t>
            </a:r>
            <a:r>
              <a:rPr lang="de-DE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Ids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mitgesendet, für den Fall, dass man in einem anderen Fenster in Facebook angemeldet ist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Demzufolge kann dann Facebook einen Webseitenaufruf einer konkreten Person zuordnen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Möchte man das unterbinden, dann darf die Seite entweder überhaupt keine </a:t>
            </a:r>
            <a:r>
              <a:rPr lang="de-DE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Social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Networks Elemente besitzen, oder sie werden von dem Heise </a:t>
            </a:r>
            <a:r>
              <a:rPr lang="de-DE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Plugin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deaktiviert, bis der Nutzer sie verwenden will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031C81-7C06-4D17-A409-93B7E93D369C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63659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Auch</a:t>
            </a:r>
            <a:r>
              <a:rPr lang="de-DE" baseline="0" dirty="0"/>
              <a:t> hier wurde JavaScript verwendet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/>
              <a:t>Zuerst werden die Ressource Files des Plug-Ins geladen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/>
              <a:t>Dann wird mit einem </a:t>
            </a:r>
            <a:r>
              <a:rPr lang="de-DE" baseline="0" dirty="0" err="1"/>
              <a:t>Id-Selektor</a:t>
            </a:r>
            <a:r>
              <a:rPr lang="de-DE" baseline="0" dirty="0"/>
              <a:t> geschaut, ob das unten drunter zu sehende HTML-Element mit der </a:t>
            </a:r>
            <a:r>
              <a:rPr lang="de-DE" baseline="0" dirty="0" err="1"/>
              <a:t>Id</a:t>
            </a:r>
            <a:r>
              <a:rPr lang="de-DE" baseline="0" dirty="0"/>
              <a:t> „</a:t>
            </a:r>
            <a:r>
              <a:rPr lang="de-DE" baseline="0" dirty="0" err="1"/>
              <a:t>socialshareprivacy</a:t>
            </a:r>
            <a:r>
              <a:rPr lang="de-DE" baseline="0" dirty="0"/>
              <a:t>“ existiert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/>
              <a:t>Wenn ja, werden ein paar Parameter gesetzt und das </a:t>
            </a:r>
            <a:r>
              <a:rPr lang="de-DE" baseline="0" dirty="0" err="1"/>
              <a:t>Plugin</a:t>
            </a:r>
            <a:r>
              <a:rPr lang="de-DE" baseline="0" dirty="0"/>
              <a:t> in das Element gepackt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031C81-7C06-4D17-A409-93B7E93D369C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49977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5E290-A164-4CC2-B26F-6CF918464975}" type="datetime1">
              <a:rPr lang="de-DE" smtClean="0"/>
              <a:t>01.06.2016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C47D0-7FF9-4228-A5D7-FDA0A01A22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9364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C50BF-FAC4-4D15-9678-6B4EBC3326A5}" type="datetime1">
              <a:rPr lang="de-DE" smtClean="0"/>
              <a:t>01.06.2016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C47D0-7FF9-4228-A5D7-FDA0A01A22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9877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361F5-ED2C-4F51-A248-B1D71AB798BC}" type="datetime1">
              <a:rPr lang="de-DE" smtClean="0"/>
              <a:t>01.06.2016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C47D0-7FF9-4228-A5D7-FDA0A01A22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24366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C934C-422A-44FA-9F4E-86BA743E016E}" type="datetime1">
              <a:rPr lang="de-DE" smtClean="0"/>
              <a:t>01.06.2016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C47D0-7FF9-4228-A5D7-FDA0A01A22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16607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FEAEE-BF94-4CDA-89A1-E753887AB8EA}" type="datetime1">
              <a:rPr lang="de-DE" smtClean="0"/>
              <a:t>01.06.2016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C47D0-7FF9-4228-A5D7-FDA0A01A22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85956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C837E-DBCA-4D2E-8138-62B843E43AF4}" type="datetime1">
              <a:rPr lang="de-DE" smtClean="0"/>
              <a:t>01.06.2016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C47D0-7FF9-4228-A5D7-FDA0A01A22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64229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C01A9-2CA1-4BDE-8C67-A545182BD127}" type="datetime1">
              <a:rPr lang="de-DE" smtClean="0"/>
              <a:t>01.06.2016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C47D0-7FF9-4228-A5D7-FDA0A01A22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38767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64AC7-1100-44EA-8F9C-E5DBDEA7D449}" type="datetime1">
              <a:rPr lang="de-DE" smtClean="0"/>
              <a:t>01.06.2016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C47D0-7FF9-4228-A5D7-FDA0A01A22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95339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DE26B-AC6B-4C45-89F1-6CA9D55DC38C}" type="datetime1">
              <a:rPr lang="de-DE" smtClean="0"/>
              <a:t>01.06.2016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C47D0-7FF9-4228-A5D7-FDA0A01A22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28425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23145-3C59-4A7A-BD65-32A97E4041F7}" type="datetime1">
              <a:rPr lang="de-DE" smtClean="0"/>
              <a:t>01.06.2016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C47D0-7FF9-4228-A5D7-FDA0A01A22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51576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7E4A1-252F-482D-917D-572A8573A0A3}" type="datetime1">
              <a:rPr lang="de-DE" smtClean="0"/>
              <a:t>01.06.2016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C47D0-7FF9-4228-A5D7-FDA0A01A22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6504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6BAD7-458A-4C47-AE6E-E8AA0082162C}" type="datetime1">
              <a:rPr lang="de-DE" smtClean="0"/>
              <a:t>01.06.2016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C47D0-7FF9-4228-A5D7-FDA0A01A22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47039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AB661DFC-524D-4375-8114-3A40E5569A19}" type="datetime1">
              <a:rPr lang="de-DE" smtClean="0"/>
              <a:t>01.06.2016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280C47D0-7FF9-4228-A5D7-FDA0A01A22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3453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DA8D6-946E-42E3-8E85-98905D3A183E}" type="datetime1">
              <a:rPr lang="de-DE" smtClean="0"/>
              <a:t>01.06.2016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C47D0-7FF9-4228-A5D7-FDA0A01A22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771981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E25F7-114D-4253-B6F1-3DFC0980350E}" type="datetime1">
              <a:rPr lang="de-DE" smtClean="0"/>
              <a:t>01.06.2016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C47D0-7FF9-4228-A5D7-FDA0A01A22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99086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8B12A-5690-4FF1-96CA-84F774729477}" type="datetime1">
              <a:rPr lang="de-DE" smtClean="0"/>
              <a:t>01.06.2016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C47D0-7FF9-4228-A5D7-FDA0A01A22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598480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84464-1C9C-4643-89F8-D6EAD5AB0D99}" type="datetime1">
              <a:rPr lang="de-DE" smtClean="0"/>
              <a:t>01.06.2016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C47D0-7FF9-4228-A5D7-FDA0A01A22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363872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09431-C894-4242-A82B-2FA15729ACBA}" type="datetime1">
              <a:rPr lang="de-DE" smtClean="0"/>
              <a:t>01.06.2016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C47D0-7FF9-4228-A5D7-FDA0A01A22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2903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E6D08-D933-4764-B0DA-77E2393D2353}" type="datetime1">
              <a:rPr lang="de-DE" smtClean="0"/>
              <a:t>01.06.2016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C47D0-7FF9-4228-A5D7-FDA0A01A22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789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492DE-40C5-4995-8DC3-F03DB235C5A2}" type="datetime1">
              <a:rPr lang="de-DE" smtClean="0"/>
              <a:t>01.06.2016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C47D0-7FF9-4228-A5D7-FDA0A01A22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5380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7C105-8D9E-4C5F-BE74-83255AE0E00C}" type="datetime1">
              <a:rPr lang="de-DE" smtClean="0"/>
              <a:t>01.06.2016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C47D0-7FF9-4228-A5D7-FDA0A01A224A}" type="slidenum">
              <a:rPr lang="de-DE" smtClean="0"/>
              <a:t>‹#›</a:t>
            </a:fld>
            <a:endParaRPr lang="de-DE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859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79CB7-773C-4627-B446-524B07D6DB81}" type="datetime1">
              <a:rPr lang="de-DE" smtClean="0"/>
              <a:t>01.06.2016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C47D0-7FF9-4228-A5D7-FDA0A01A224A}" type="slidenum">
              <a:rPr lang="de-DE" smtClean="0"/>
              <a:t>‹#›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79849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FD536-2120-49AA-A6C4-82236EAC0390}" type="datetime1">
              <a:rPr lang="de-DE" smtClean="0"/>
              <a:t>01.06.2016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C47D0-7FF9-4228-A5D7-FDA0A01A22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94517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A2CF1-9229-4B31-BFF6-AD3CCBD7C661}" type="datetime1">
              <a:rPr lang="de-DE" smtClean="0"/>
              <a:t>01.06.2016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C47D0-7FF9-4228-A5D7-FDA0A01A22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2079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990AC-24D8-42A0-B51D-7399001C5B4B}" type="datetime1">
              <a:rPr lang="de-DE" smtClean="0"/>
              <a:t>01.06.2016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C47D0-7FF9-4228-A5D7-FDA0A01A22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6087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632BEB0-F32D-4EC8-BB16-F73A34AC404F}" type="datetime1">
              <a:rPr lang="de-DE" smtClean="0"/>
              <a:t>01.06.2016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0C47D0-7FF9-4228-A5D7-FDA0A01A22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4341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258B5F22-AD80-43F1-907A-6AB935494E99}" type="datetime1">
              <a:rPr lang="de-DE" smtClean="0"/>
              <a:t>01.06.2016</a:t>
            </a:fld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280C47D0-7FF9-4228-A5D7-FDA0A01A22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08589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  <p:sldLayoutId id="2147483730" r:id="rId13"/>
    <p:sldLayoutId id="2147483731" r:id="rId14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7.PNG"/><Relationship Id="rId4" Type="http://schemas.openxmlformats.org/officeDocument/2006/relationships/image" Target="../media/image6.e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Webprojekt -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4859279" cy="434974"/>
          </a:xfrm>
        </p:spPr>
        <p:txBody>
          <a:bodyPr/>
          <a:lstStyle/>
          <a:p>
            <a:r>
              <a:rPr lang="de-DE" dirty="0"/>
              <a:t>Von Sebastian </a:t>
            </a:r>
            <a:r>
              <a:rPr lang="de-DE" dirty="0" err="1"/>
              <a:t>Röhling</a:t>
            </a:r>
            <a:r>
              <a:rPr lang="de-DE" dirty="0"/>
              <a:t> und Vincent Manz</a:t>
            </a: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4811" y="3649216"/>
            <a:ext cx="4754880" cy="70988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764410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Einbindung von </a:t>
            </a:r>
            <a:r>
              <a:rPr lang="de-DE" dirty="0" err="1"/>
              <a:t>Social</a:t>
            </a:r>
            <a:r>
              <a:rPr lang="de-DE" dirty="0"/>
              <a:t> Buttons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mittels des Heise</a:t>
            </a:r>
            <a:br>
              <a:rPr lang="de-DE" dirty="0"/>
            </a:br>
            <a:r>
              <a:rPr lang="de-DE" dirty="0"/>
              <a:t>Plug-Ins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C47D0-7FF9-4228-A5D7-FDA0A01A224A}" type="slidenum">
              <a:rPr lang="de-DE" smtClean="0"/>
              <a:t>10</a:t>
            </a:fld>
            <a:endParaRPr lang="de-DE"/>
          </a:p>
        </p:txBody>
      </p:sp>
      <p:pic>
        <p:nvPicPr>
          <p:cNvPr id="1030" name="Picture 6" descr="https://rohitink.com/wp-content/uploads/2013/09/sociocons-1024x748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4642" y="1101910"/>
            <a:ext cx="3996194" cy="2919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86105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C47D0-7FF9-4228-A5D7-FDA0A01A224A}" type="slidenum">
              <a:rPr lang="de-DE" smtClean="0"/>
              <a:t>11</a:t>
            </a:fld>
            <a:endParaRPr lang="de-DE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004732" cy="3852672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4351" y="5544107"/>
            <a:ext cx="7564124" cy="1234160"/>
          </a:xfrm>
          <a:prstGeom prst="rect">
            <a:avLst/>
          </a:prstGeom>
        </p:spPr>
      </p:pic>
      <p:sp>
        <p:nvSpPr>
          <p:cNvPr id="8" name="Pfeil nach rechts 7"/>
          <p:cNvSpPr/>
          <p:nvPr/>
        </p:nvSpPr>
        <p:spPr>
          <a:xfrm rot="2487600">
            <a:off x="3473510" y="4368539"/>
            <a:ext cx="1777652" cy="579624"/>
          </a:xfrm>
          <a:prstGeom prst="rightArrow">
            <a:avLst>
              <a:gd name="adj1" fmla="val 50000"/>
              <a:gd name="adj2" fmla="val 573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26450"/>
            <a:ext cx="3504351" cy="575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2802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Erfüllung der Anforderungen – Client-Server-Architektur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C47D0-7FF9-4228-A5D7-FDA0A01A224A}" type="slidenum">
              <a:rPr lang="de-DE" smtClean="0"/>
              <a:pPr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28445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Canvas</a:t>
            </a:r>
            <a:r>
              <a:rPr lang="de-DE" dirty="0" smtClean="0"/>
              <a:t>-Minispiel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C47D0-7FF9-4228-A5D7-FDA0A01A224A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61772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PHP Registrierung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C47D0-7FF9-4228-A5D7-FDA0A01A224A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68574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Serverseitige Bildgenerierung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C47D0-7FF9-4228-A5D7-FDA0A01A224A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92815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Cookie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C47D0-7FF9-4228-A5D7-FDA0A01A224A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64311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Websocket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C47D0-7FF9-4228-A5D7-FDA0A01A224A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27614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Anmeldefunktion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mit node.js und AJAX-Call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C47D0-7FF9-4228-A5D7-FDA0A01A224A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67514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C47D0-7FF9-4228-A5D7-FDA0A01A224A}" type="slidenum">
              <a:rPr lang="de-DE" smtClean="0"/>
              <a:t>19</a:t>
            </a:fld>
            <a:endParaRPr lang="de-DE"/>
          </a:p>
        </p:txBody>
      </p:sp>
      <p:sp>
        <p:nvSpPr>
          <p:cNvPr id="6" name="Textfeld 5"/>
          <p:cNvSpPr txBox="1"/>
          <p:nvPr/>
        </p:nvSpPr>
        <p:spPr>
          <a:xfrm>
            <a:off x="524256" y="2206753"/>
            <a:ext cx="1142349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>
                <a:solidFill>
                  <a:schemeClr val="accent1"/>
                </a:solidFill>
              </a:rPr>
              <a:t>GET</a:t>
            </a:r>
          </a:p>
          <a:p>
            <a:endParaRPr lang="de-DE" sz="3600" i="1" dirty="0">
              <a:solidFill>
                <a:schemeClr val="accent1"/>
              </a:solidFill>
            </a:endParaRPr>
          </a:p>
          <a:p>
            <a:r>
              <a:rPr lang="de-DE" sz="3600" i="1" dirty="0">
                <a:solidFill>
                  <a:schemeClr val="accent1"/>
                </a:solidFill>
              </a:rPr>
              <a:t>“localhost:3000/</a:t>
            </a:r>
            <a:r>
              <a:rPr lang="de-DE" sz="3600" i="1" dirty="0" err="1">
                <a:solidFill>
                  <a:schemeClr val="accent1"/>
                </a:solidFill>
              </a:rPr>
              <a:t>getUser</a:t>
            </a:r>
            <a:r>
              <a:rPr lang="de-DE" sz="3600" i="1" dirty="0">
                <a:solidFill>
                  <a:schemeClr val="accent1"/>
                </a:solidFill>
              </a:rPr>
              <a:t>/[</a:t>
            </a:r>
            <a:r>
              <a:rPr lang="de-DE" sz="3600" i="1" dirty="0" err="1">
                <a:solidFill>
                  <a:schemeClr val="accent1"/>
                </a:solidFill>
              </a:rPr>
              <a:t>username</a:t>
            </a:r>
            <a:r>
              <a:rPr lang="de-DE" sz="3600" i="1" dirty="0">
                <a:solidFill>
                  <a:schemeClr val="accent1"/>
                </a:solidFill>
              </a:rPr>
              <a:t>]/[</a:t>
            </a:r>
            <a:r>
              <a:rPr lang="de-DE" sz="3600" i="1" dirty="0" err="1">
                <a:solidFill>
                  <a:schemeClr val="accent1"/>
                </a:solidFill>
              </a:rPr>
              <a:t>password</a:t>
            </a:r>
            <a:r>
              <a:rPr lang="de-DE" sz="3600" i="1" dirty="0">
                <a:solidFill>
                  <a:schemeClr val="accent1"/>
                </a:solidFill>
              </a:rPr>
              <a:t>]“</a:t>
            </a:r>
            <a:endParaRPr lang="de-DE" sz="3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8343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de-DE" dirty="0"/>
              <a:t>Webseiten Demo</a:t>
            </a:r>
          </a:p>
          <a:p>
            <a:pPr>
              <a:buFont typeface="+mj-lt"/>
              <a:buAutoNum type="arabicPeriod"/>
            </a:pPr>
            <a:r>
              <a:rPr lang="de-DE" dirty="0"/>
              <a:t>Erfüllung der Anforderungen – Technical </a:t>
            </a:r>
            <a:r>
              <a:rPr lang="de-DE" dirty="0" err="1"/>
              <a:t>Deep</a:t>
            </a:r>
            <a:r>
              <a:rPr lang="de-DE" dirty="0"/>
              <a:t> </a:t>
            </a:r>
            <a:r>
              <a:rPr lang="de-DE" dirty="0" err="1"/>
              <a:t>Dive</a:t>
            </a:r>
            <a:endParaRPr lang="de-DE" dirty="0"/>
          </a:p>
          <a:p>
            <a:pPr>
              <a:buFont typeface="+mj-lt"/>
              <a:buAutoNum type="arabicPeriod"/>
            </a:pPr>
            <a:r>
              <a:rPr lang="de-DE" dirty="0"/>
              <a:t>Fazit</a:t>
            </a:r>
          </a:p>
          <a:p>
            <a:pPr>
              <a:buFont typeface="+mj-lt"/>
              <a:buAutoNum type="arabicPeriod"/>
            </a:pPr>
            <a:r>
              <a:rPr lang="de-DE" dirty="0"/>
              <a:t>Q &amp; A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C47D0-7FF9-4228-A5D7-FDA0A01A224A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66766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C47D0-7FF9-4228-A5D7-FDA0A01A224A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54361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 &amp; A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C47D0-7FF9-4228-A5D7-FDA0A01A224A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17472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Vielen Dank für Ihre Aufmerksamkeit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Vincent Manz &amp; Sebastian Röhling, 01.06.2016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C47D0-7FF9-4228-A5D7-FDA0A01A224A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2872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Webseiten Demo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C47D0-7FF9-4228-A5D7-FDA0A01A224A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9568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Starten der Webseite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de-DE" dirty="0"/>
              <a:t>Kopieren des „</a:t>
            </a:r>
            <a:r>
              <a:rPr lang="de-DE" dirty="0" err="1"/>
              <a:t>php</a:t>
            </a:r>
            <a:r>
              <a:rPr lang="de-DE" i="1" dirty="0"/>
              <a:t>“</a:t>
            </a:r>
            <a:r>
              <a:rPr lang="de-DE" dirty="0"/>
              <a:t> Ordners in „C:/</a:t>
            </a:r>
            <a:r>
              <a:rPr lang="de-DE" dirty="0" err="1"/>
              <a:t>Program</a:t>
            </a:r>
            <a:r>
              <a:rPr lang="de-DE" dirty="0"/>
              <a:t> Files/XAMPP/</a:t>
            </a:r>
            <a:r>
              <a:rPr lang="de-DE" dirty="0" err="1"/>
              <a:t>htdocs</a:t>
            </a:r>
            <a:r>
              <a:rPr lang="de-DE" dirty="0"/>
              <a:t>“</a:t>
            </a:r>
          </a:p>
          <a:p>
            <a:pPr>
              <a:buFont typeface="+mj-lt"/>
              <a:buAutoNum type="arabicPeriod"/>
            </a:pPr>
            <a:r>
              <a:rPr lang="de-DE" dirty="0"/>
              <a:t>Starten des </a:t>
            </a:r>
            <a:r>
              <a:rPr lang="de-DE" dirty="0" err="1"/>
              <a:t>Tomcat</a:t>
            </a:r>
            <a:r>
              <a:rPr lang="de-DE" dirty="0"/>
              <a:t>- und MySQL-Servers</a:t>
            </a:r>
          </a:p>
          <a:p>
            <a:pPr>
              <a:buFont typeface="+mj-lt"/>
              <a:buAutoNum type="arabicPeriod"/>
            </a:pPr>
            <a:r>
              <a:rPr lang="de-DE" dirty="0"/>
              <a:t>„server.js“ im Ordner „</a:t>
            </a:r>
            <a:r>
              <a:rPr lang="de-DE" dirty="0" err="1"/>
              <a:t>nodejs</a:t>
            </a:r>
            <a:r>
              <a:rPr lang="de-DE" dirty="0"/>
              <a:t>“ per Befehl „</a:t>
            </a:r>
            <a:r>
              <a:rPr lang="de-DE" dirty="0" err="1"/>
              <a:t>node</a:t>
            </a:r>
            <a:r>
              <a:rPr lang="de-DE" dirty="0"/>
              <a:t> server.js“ in Eingabeaufforderung starten</a:t>
            </a:r>
          </a:p>
          <a:p>
            <a:pPr>
              <a:buFont typeface="+mj-lt"/>
              <a:buAutoNum type="arabicPeriod"/>
            </a:pPr>
            <a:r>
              <a:rPr lang="de-DE" dirty="0"/>
              <a:t>„index.html“ im Ordner „</a:t>
            </a:r>
            <a:r>
              <a:rPr lang="de-DE" dirty="0" err="1"/>
              <a:t>homepage</a:t>
            </a:r>
            <a:r>
              <a:rPr lang="de-DE" dirty="0"/>
              <a:t>“ im Browser öffnen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C47D0-7FF9-4228-A5D7-FDA0A01A224A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2314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Erfüllung der Anforderungen – Benutzeroberfläche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C47D0-7FF9-4228-A5D7-FDA0A01A224A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4235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HTML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C47D0-7FF9-4228-A5D7-FDA0A01A224A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6335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CSS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Bootstrap &amp; </a:t>
            </a:r>
            <a:r>
              <a:rPr lang="de-DE" dirty="0" err="1"/>
              <a:t>Responsive</a:t>
            </a:r>
            <a:r>
              <a:rPr lang="de-DE" dirty="0"/>
              <a:t> Design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C47D0-7FF9-4228-A5D7-FDA0A01A224A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4001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Clientseitiges JavaScript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für benutzerspezifische</a:t>
            </a:r>
            <a:br>
              <a:rPr lang="de-DE" dirty="0"/>
            </a:br>
            <a:r>
              <a:rPr lang="de-DE" dirty="0"/>
              <a:t>Seiteninhalte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C47D0-7FF9-4228-A5D7-FDA0A01A224A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81187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C47D0-7FF9-4228-A5D7-FDA0A01A224A}" type="slidenum">
              <a:rPr lang="de-DE" smtClean="0"/>
              <a:t>9</a:t>
            </a:fld>
            <a:endParaRPr lang="de-DE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5629723"/>
          </a:xfrm>
          <a:prstGeom prst="rect">
            <a:avLst/>
          </a:prstGeom>
        </p:spPr>
      </p:pic>
      <p:sp>
        <p:nvSpPr>
          <p:cNvPr id="8" name="Rechteck 7"/>
          <p:cNvSpPr/>
          <p:nvPr/>
        </p:nvSpPr>
        <p:spPr>
          <a:xfrm>
            <a:off x="451104" y="2621280"/>
            <a:ext cx="11545824" cy="27066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/>
          <p:cNvSpPr/>
          <p:nvPr/>
        </p:nvSpPr>
        <p:spPr>
          <a:xfrm>
            <a:off x="5364480" y="1341120"/>
            <a:ext cx="3011424" cy="2682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2829637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Quotable">
  <a:themeElements>
    <a:clrScheme name="Ganymed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TM02900720[[fn=Integral]]</Template>
  <TotalTime>0</TotalTime>
  <Words>839</Words>
  <Application>Microsoft Office PowerPoint</Application>
  <PresentationFormat>Widescreen</PresentationFormat>
  <Paragraphs>122</Paragraphs>
  <Slides>22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Calibri</vt:lpstr>
      <vt:lpstr>Calibri Light</vt:lpstr>
      <vt:lpstr>Century Gothic</vt:lpstr>
      <vt:lpstr>Wingdings</vt:lpstr>
      <vt:lpstr>Wingdings 2</vt:lpstr>
      <vt:lpstr>HDOfficeLightV0</vt:lpstr>
      <vt:lpstr>Quotable</vt:lpstr>
      <vt:lpstr>Webprojekt -</vt:lpstr>
      <vt:lpstr>Agenda</vt:lpstr>
      <vt:lpstr>Webseiten Demo</vt:lpstr>
      <vt:lpstr>Starten der Webseite</vt:lpstr>
      <vt:lpstr>Erfüllung der Anforderungen – Benutzeroberfläche</vt:lpstr>
      <vt:lpstr>HTML</vt:lpstr>
      <vt:lpstr>CSS</vt:lpstr>
      <vt:lpstr>Clientseitiges JavaScript</vt:lpstr>
      <vt:lpstr>PowerPoint Presentation</vt:lpstr>
      <vt:lpstr>Einbindung von Social Buttons</vt:lpstr>
      <vt:lpstr>PowerPoint Presentation</vt:lpstr>
      <vt:lpstr>Erfüllung der Anforderungen – Client-Server-Architektur</vt:lpstr>
      <vt:lpstr>Canvas-Minispiel</vt:lpstr>
      <vt:lpstr>PHP Registrierung</vt:lpstr>
      <vt:lpstr>Serverseitige Bildgenerierung</vt:lpstr>
      <vt:lpstr>Cookie</vt:lpstr>
      <vt:lpstr>Websocket</vt:lpstr>
      <vt:lpstr>Anmeldefunktion</vt:lpstr>
      <vt:lpstr>PowerPoint Presentation</vt:lpstr>
      <vt:lpstr>Fazit</vt:lpstr>
      <vt:lpstr>Q &amp; A</vt:lpstr>
      <vt:lpstr>Vielen Dank für Ihre Aufmerksamkeit</vt:lpstr>
    </vt:vector>
  </TitlesOfParts>
  <Company>SAP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Webprojekt </dc:title>
  <dc:creator>Manz, Vincent</dc:creator>
  <cp:lastModifiedBy>Roehling, Sebastian</cp:lastModifiedBy>
  <cp:revision>26</cp:revision>
  <dcterms:created xsi:type="dcterms:W3CDTF">2016-05-25T14:18:39Z</dcterms:created>
  <dcterms:modified xsi:type="dcterms:W3CDTF">2016-06-01T09:53:08Z</dcterms:modified>
</cp:coreProperties>
</file>