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71" r:id="rId5"/>
    <p:sldId id="272" r:id="rId6"/>
    <p:sldId id="277" r:id="rId7"/>
    <p:sldId id="268" r:id="rId8"/>
    <p:sldId id="288" r:id="rId9"/>
    <p:sldId id="286" r:id="rId10"/>
    <p:sldId id="262" r:id="rId11"/>
    <p:sldId id="287" r:id="rId12"/>
    <p:sldId id="264" r:id="rId13"/>
    <p:sldId id="274" r:id="rId14"/>
    <p:sldId id="263" r:id="rId15"/>
    <p:sldId id="276" r:id="rId16"/>
    <p:sldId id="279" r:id="rId17"/>
    <p:sldId id="280" r:id="rId18"/>
    <p:sldId id="278" r:id="rId19"/>
    <p:sldId id="266" r:id="rId20"/>
    <p:sldId id="282" r:id="rId21"/>
    <p:sldId id="281" r:id="rId22"/>
    <p:sldId id="270" r:id="rId23"/>
    <p:sldId id="269" r:id="rId24"/>
    <p:sldId id="293" r:id="rId25"/>
    <p:sldId id="291" r:id="rId26"/>
    <p:sldId id="292" r:id="rId27"/>
    <p:sldId id="283" r:id="rId28"/>
    <p:sldId id="284" r:id="rId29"/>
    <p:sldId id="290" r:id="rId30"/>
    <p:sldId id="289" r:id="rId31"/>
    <p:sldId id="267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medicine-and-dentistry/intermittent-photic-stimulation" TargetMode="External"/><Relationship Id="rId2" Type="http://schemas.openxmlformats.org/officeDocument/2006/relationships/hyperlink" Target="https://pmc.ncbi.nlm.nih.gov/articles/PMC8615531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mc.ncbi.nlm.nih.gov/articles/PMC955389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eroenBuil/deegtal_coding_ta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https://pmc.ncbi.nlm.nih.gov/articles/PMC8615531/</a:t>
            </a:r>
            <a:endParaRPr lang="en-GB" dirty="0"/>
          </a:p>
          <a:p>
            <a:r>
              <a:rPr lang="en-GB" dirty="0">
                <a:hlinkClick r:id="rId3"/>
              </a:rPr>
              <a:t>https://www.sciencedirect.com/topics/medicine-and-dentistry/intermittent-photic-stimulation</a:t>
            </a:r>
            <a:endParaRPr lang="en-GB" dirty="0"/>
          </a:p>
          <a:p>
            <a:r>
              <a:rPr lang="en-GB">
                <a:hlinkClick r:id="rId4"/>
              </a:rPr>
              <a:t>https://pmc.ncbi.nlm.nih.gov/articles/PMC9553892/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EEG Signals and Preprocessing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C7C8-596E-06F1-2F40-76E9C999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Non-biological/Environment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70BE5B-AA9C-130A-88B7-DC7F6DC1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Powerline noise, traffic</a:t>
            </a:r>
          </a:p>
          <a:p>
            <a:r>
              <a:rPr lang="en-GB" sz="2000" dirty="0"/>
              <a:t>=&gt; bandpass + </a:t>
            </a:r>
            <a:r>
              <a:rPr lang="en-GB" sz="2000" dirty="0" err="1"/>
              <a:t>bandstop</a:t>
            </a:r>
            <a:r>
              <a:rPr lang="en-GB" sz="2000" dirty="0"/>
              <a:t> filtering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73BDFD-07DE-8B16-B4A7-7AAA0837D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Biological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E7BAFF-433E-C05B-427E-67004BD0F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/>
              <a:t>eye blinking, movement, respiration, and heartbeat</a:t>
            </a:r>
          </a:p>
          <a:p>
            <a:r>
              <a:rPr lang="en-US" sz="2000" dirty="0"/>
              <a:t>Often same </a:t>
            </a:r>
            <a:r>
              <a:rPr lang="en-US" sz="2000" dirty="0" err="1"/>
              <a:t>freq</a:t>
            </a:r>
            <a:r>
              <a:rPr lang="en-US" sz="2000" dirty="0"/>
              <a:t> range =&gt; grounding, linear regression methods</a:t>
            </a:r>
          </a:p>
          <a:p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72A41B-CBB0-94B6-4D9B-B1AB93ECC5DF}"/>
              </a:ext>
            </a:extLst>
          </p:cNvPr>
          <p:cNvGrpSpPr/>
          <p:nvPr/>
        </p:nvGrpSpPr>
        <p:grpSpPr>
          <a:xfrm>
            <a:off x="589429" y="3566576"/>
            <a:ext cx="4012716" cy="2700720"/>
            <a:chOff x="6919376" y="36543"/>
            <a:chExt cx="4407226" cy="2966241"/>
          </a:xfrm>
        </p:grpSpPr>
        <p:pic>
          <p:nvPicPr>
            <p:cNvPr id="5" name="Picture 4" descr="A graph with blue lines and green lines&#10;&#10;Description automatically generated">
              <a:extLst>
                <a:ext uri="{FF2B5EF4-FFF2-40B4-BE49-F238E27FC236}">
                  <a16:creationId xmlns:a16="http://schemas.microsoft.com/office/drawing/2014/main" id="{130C3B8E-B6D8-4766-279F-8411E281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376" y="36543"/>
              <a:ext cx="4407226" cy="27370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700BA6-CF89-565A-2F0A-B9887456B48C}"/>
                </a:ext>
              </a:extLst>
            </p:cNvPr>
            <p:cNvSpPr txBox="1"/>
            <p:nvPr/>
          </p:nvSpPr>
          <p:spPr>
            <a:xfrm>
              <a:off x="7671816" y="2741174"/>
              <a:ext cx="332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https://otc-cta.gc.ca/eng/railway_noise_measurement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F617A-EE6A-043C-FC5A-CAFB0826E3D8}"/>
              </a:ext>
            </a:extLst>
          </p:cNvPr>
          <p:cNvGrpSpPr/>
          <p:nvPr/>
        </p:nvGrpSpPr>
        <p:grpSpPr>
          <a:xfrm>
            <a:off x="5114484" y="4179139"/>
            <a:ext cx="3233443" cy="2225321"/>
            <a:chOff x="-690250" y="3707822"/>
            <a:chExt cx="3233443" cy="2225321"/>
          </a:xfrm>
        </p:grpSpPr>
        <p:pic>
          <p:nvPicPr>
            <p:cNvPr id="12" name="Picture 11" descr="A graph of ecg and ecg&#10;&#10;Description automatically generated">
              <a:extLst>
                <a:ext uri="{FF2B5EF4-FFF2-40B4-BE49-F238E27FC236}">
                  <a16:creationId xmlns:a16="http://schemas.microsoft.com/office/drawing/2014/main" id="{21746E25-AB8E-3823-7C60-68C626D9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" t="2617" r="36591" b="34853"/>
            <a:stretch/>
          </p:blipFill>
          <p:spPr>
            <a:xfrm>
              <a:off x="-690250" y="3707822"/>
              <a:ext cx="3147270" cy="15599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C1B52-A4B6-B018-0CFB-5C2E41F5995C}"/>
                </a:ext>
              </a:extLst>
            </p:cNvPr>
            <p:cNvSpPr txBox="1"/>
            <p:nvPr/>
          </p:nvSpPr>
          <p:spPr>
            <a:xfrm>
              <a:off x="-266555" y="5302201"/>
              <a:ext cx="28097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 Survey on Artifacts Detection Techniques for Electro-Encephalography (EEG) Signals - Scientific Figure on ResearchGate. Available from: https://www.researchgate.net/figure/a-EEG-Signals-with-Artifacts-Caused-by-b-ECG-Signals-and-C-EMG-Signals-25_fig3_281887837 [accessed 23 Oct 2024]</a:t>
              </a:r>
              <a:endParaRPr lang="en-GB" sz="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1F7B1D-E7BA-23E7-287A-D891069234AF}"/>
              </a:ext>
            </a:extLst>
          </p:cNvPr>
          <p:cNvSpPr txBox="1"/>
          <p:nvPr/>
        </p:nvSpPr>
        <p:spPr>
          <a:xfrm>
            <a:off x="192743" y="6619258"/>
            <a:ext cx="290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https://pmc.ncbi.nlm.nih.gov/articles/PMC861531/</a:t>
            </a:r>
          </a:p>
          <a:p>
            <a:endParaRPr lang="en-GB" sz="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B30A00-C60D-CCB4-5792-E6B671ABC139}"/>
              </a:ext>
            </a:extLst>
          </p:cNvPr>
          <p:cNvGrpSpPr/>
          <p:nvPr/>
        </p:nvGrpSpPr>
        <p:grpSpPr>
          <a:xfrm>
            <a:off x="8495396" y="4005073"/>
            <a:ext cx="3222459" cy="2487803"/>
            <a:chOff x="6478293" y="3942405"/>
            <a:chExt cx="3962401" cy="2936898"/>
          </a:xfrm>
        </p:grpSpPr>
        <p:pic>
          <p:nvPicPr>
            <p:cNvPr id="10" name="Picture 9" descr="A diagram of a brain activity&#10;&#10;Description automatically generated">
              <a:extLst>
                <a:ext uri="{FF2B5EF4-FFF2-40B4-BE49-F238E27FC236}">
                  <a16:creationId xmlns:a16="http://schemas.microsoft.com/office/drawing/2014/main" id="{D8D80D5F-4355-EAC2-0C79-74B1CAF9F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0" t="8208" r="4034" b="6221"/>
            <a:stretch/>
          </p:blipFill>
          <p:spPr>
            <a:xfrm>
              <a:off x="6478293" y="3942405"/>
              <a:ext cx="3786088" cy="25789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34BE1-767B-21D0-F48F-8C11653663E5}"/>
                </a:ext>
              </a:extLst>
            </p:cNvPr>
            <p:cNvSpPr txBox="1"/>
            <p:nvPr/>
          </p:nvSpPr>
          <p:spPr>
            <a:xfrm>
              <a:off x="6478294" y="6463805"/>
              <a:ext cx="3962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Eye Blink Artifact Detection With Novel Optimized Multi-Dimensional Electroencephalogram Features - Scientific Figure on ResearchGate. Available from: https://www.researchgate.net/figure/Frontal-epileptiform-discharges-and-eye-blink-from-CHZU-database_fig1_353475354 [accessed 23 Oct 2024]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1B32-0E4D-DC76-5437-BF80A31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D97A-7426-C0B7-70C9-E91B25B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pPr lvl="1"/>
            <a:r>
              <a:rPr lang="en-GB" dirty="0"/>
              <a:t>Bandpass: 0,5-100 Hz</a:t>
            </a:r>
          </a:p>
          <a:p>
            <a:pPr lvl="1"/>
            <a:r>
              <a:rPr lang="en-GB" dirty="0"/>
              <a:t>Notch: 60 Hz</a:t>
            </a:r>
          </a:p>
          <a:p>
            <a:pPr lvl="1"/>
            <a:r>
              <a:rPr lang="en-GB" dirty="0"/>
              <a:t>Crop start + end of recording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 done (but should be!)</a:t>
            </a:r>
          </a:p>
          <a:p>
            <a:pPr lvl="1"/>
            <a:r>
              <a:rPr lang="en-GB" dirty="0"/>
              <a:t>Remove EOG + ECG artefacts </a:t>
            </a:r>
          </a:p>
          <a:p>
            <a:pPr lvl="2"/>
            <a:r>
              <a:rPr lang="en-GB" dirty="0"/>
              <a:t>=&gt; regression / ICA + (NN) Model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80" y="1501938"/>
            <a:ext cx="2431296" cy="2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3F4-55D0-3648-2FB4-7EF646C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CB12-B324-B8B7-A95B-BD67C46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Crucial info is missing: Source information + Meta data</a:t>
            </a:r>
          </a:p>
          <a:p>
            <a:pPr lvl="1"/>
            <a:r>
              <a:rPr lang="en-GB" dirty="0"/>
              <a:t>What is separating the groups? =&gt; can steer analysis + feature engineering</a:t>
            </a:r>
          </a:p>
          <a:p>
            <a:pPr lvl="1"/>
            <a:r>
              <a:rPr lang="en-GB" dirty="0"/>
              <a:t>Where/how/by whom is recorded?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Consequence:</a:t>
            </a:r>
          </a:p>
          <a:p>
            <a:r>
              <a:rPr lang="en-GB" dirty="0"/>
              <a:t>Unnecessary long puzzling</a:t>
            </a:r>
          </a:p>
          <a:p>
            <a:r>
              <a:rPr lang="en-GB" dirty="0"/>
              <a:t>Risk of false comparison/assumptions between groups</a:t>
            </a:r>
          </a:p>
          <a:p>
            <a:endParaRPr lang="en-GB" dirty="0"/>
          </a:p>
          <a:p>
            <a:r>
              <a:rPr lang="en-GB" u="sng" dirty="0"/>
              <a:t>No Source + Metadata == No (usable) Data</a:t>
            </a:r>
          </a:p>
        </p:txBody>
      </p:sp>
    </p:spTree>
    <p:extLst>
      <p:ext uri="{BB962C8B-B14F-4D97-AF65-F5344CB8AC3E}">
        <p14:creationId xmlns:p14="http://schemas.microsoft.com/office/powerpoint/2010/main" val="422168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ACA0-0066-EAB4-109C-6387AC9D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9681-513C-90BA-D479-BEB22008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1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443-6C50-E1B5-A808-DC7EC68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Intermittend</a:t>
            </a:r>
            <a:r>
              <a:rPr lang="en-GB" dirty="0"/>
              <a:t> Photic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5669-9DFD-F709-26D6-1E2D63E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Pulse train found in some recordings</a:t>
            </a:r>
          </a:p>
          <a:p>
            <a:pPr lvl="1"/>
            <a:r>
              <a:rPr lang="en-GB" dirty="0"/>
              <a:t>Unfortunately not all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1997-0479-A4BA-A1DD-DB2731F9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6965443" y="1825625"/>
            <a:ext cx="4678171" cy="2883124"/>
          </a:xfrm>
          <a:prstGeom prst="rect">
            <a:avLst/>
          </a:prstGeom>
        </p:spPr>
      </p:pic>
      <p:pic>
        <p:nvPicPr>
          <p:cNvPr id="7" name="Picture 6" descr="A warning sign with white text&#10;&#10;Description automatically generated">
            <a:extLst>
              <a:ext uri="{FF2B5EF4-FFF2-40B4-BE49-F238E27FC236}">
                <a16:creationId xmlns:a16="http://schemas.microsoft.com/office/drawing/2014/main" id="{44E0F90E-1152-9A34-85A4-EBC6F11C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8" y="4001294"/>
            <a:ext cx="3414772" cy="19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8D8C-11D9-C1F7-46AC-D8A6E87E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consistent stim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9AF-07FD-7942-B8F8-6E3810FB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know what is done</a:t>
            </a:r>
          </a:p>
          <a:p>
            <a:r>
              <a:rPr lang="en-GB" dirty="0"/>
              <a:t>If these recordings are comparable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FA004-B429-8F5E-0D2D-03F94EAD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8915"/>
              </p:ext>
            </p:extLst>
          </p:nvPr>
        </p:nvGraphicFramePr>
        <p:xfrm>
          <a:off x="7397496" y="190500"/>
          <a:ext cx="3370752" cy="6477000"/>
        </p:xfrm>
        <a:graphic>
          <a:graphicData uri="http://schemas.openxmlformats.org/drawingml/2006/table">
            <a:tbl>
              <a:tblPr firstRow="1" lastCol="1">
                <a:tableStyleId>{3B4B98B0-60AC-42C2-AFA5-B58CD77FA1E5}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140856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783979508"/>
                    </a:ext>
                  </a:extLst>
                </a:gridCol>
                <a:gridCol w="988563">
                  <a:extLst>
                    <a:ext uri="{9D8B030D-6E8A-4147-A177-3AD203B41FA5}">
                      <a16:colId xmlns:a16="http://schemas.microsoft.com/office/drawing/2014/main" val="1715166266"/>
                    </a:ext>
                  </a:extLst>
                </a:gridCol>
                <a:gridCol w="946581">
                  <a:extLst>
                    <a:ext uri="{9D8B030D-6E8A-4147-A177-3AD203B41FA5}">
                      <a16:colId xmlns:a16="http://schemas.microsoft.com/office/drawing/2014/main" val="815064266"/>
                    </a:ext>
                  </a:extLst>
                </a:gridCol>
              </a:tblGrid>
              <a:tr h="15457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Group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Recording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Channel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547789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0.339228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5637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0155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589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0.392392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7469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0.237873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5303806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9540063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8446480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4410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22.108351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61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2641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844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10.253176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3297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1.674255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346155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246521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4612342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2631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48050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573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662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6096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76731788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056787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92906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4639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763E-B127-FF1E-4188-8A50201C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</a:t>
            </a:r>
            <a:r>
              <a:rPr lang="en-GB" dirty="0"/>
              <a:t> (time-</a:t>
            </a:r>
            <a:r>
              <a:rPr lang="en-GB" dirty="0" err="1"/>
              <a:t>freq</a:t>
            </a:r>
            <a:r>
              <a:rPr lang="en-GB" dirty="0"/>
              <a:t>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794B-2BB3-30DB-E98B-49113657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1825625"/>
            <a:ext cx="5272024" cy="4351338"/>
          </a:xfrm>
        </p:spPr>
        <p:txBody>
          <a:bodyPr/>
          <a:lstStyle/>
          <a:p>
            <a:r>
              <a:rPr lang="en-GB" dirty="0"/>
              <a:t>Many windows = many samples!</a:t>
            </a:r>
          </a:p>
          <a:p>
            <a:r>
              <a:rPr lang="en-GB" dirty="0"/>
              <a:t>(not as good as more subjects)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8442-D46E-4C4F-6850-039EDC50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3" y="1825624"/>
            <a:ext cx="4827933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ABE6-B522-A9C4-6766-98F15B8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take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19F4-8C77-B129-10DF-745DD1EC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Ideally: </a:t>
            </a:r>
          </a:p>
          <a:p>
            <a:pPr lvl="1"/>
            <a:r>
              <a:rPr lang="en-GB" dirty="0"/>
              <a:t>Events that subjects are in same mental state </a:t>
            </a:r>
          </a:p>
          <a:p>
            <a:pPr lvl="1"/>
            <a:r>
              <a:rPr lang="en-GB" dirty="0"/>
              <a:t>Same (lack of) ext. triggers / all in resting</a:t>
            </a:r>
          </a:p>
          <a:p>
            <a:pPr lvl="1"/>
            <a:r>
              <a:rPr lang="en-GB" dirty="0"/>
              <a:t>HOWEVER: No epochs/annotation/description </a:t>
            </a:r>
          </a:p>
          <a:p>
            <a:endParaRPr lang="en-GB" dirty="0"/>
          </a:p>
          <a:p>
            <a:r>
              <a:rPr lang="en-GB" b="1" dirty="0"/>
              <a:t>Assumption</a:t>
            </a:r>
            <a:r>
              <a:rPr lang="en-GB" dirty="0"/>
              <a:t>: all subjects same mental state + physical state + same procedure</a:t>
            </a:r>
          </a:p>
          <a:p>
            <a:endParaRPr lang="en-GB" dirty="0"/>
          </a:p>
          <a:p>
            <a:r>
              <a:rPr lang="en-GB" dirty="0"/>
              <a:t>This is clearly not the case, but limited time =&gt; cutting corners</a:t>
            </a:r>
          </a:p>
          <a:p>
            <a:endParaRPr lang="en-GB" dirty="0"/>
          </a:p>
          <a:p>
            <a:r>
              <a:rPr lang="en-GB" dirty="0"/>
              <a:t>10s windows + 5 sec overlap </a:t>
            </a:r>
          </a:p>
          <a:p>
            <a:pPr lvl="1"/>
            <a:r>
              <a:rPr lang="en-GB" dirty="0" err="1"/>
              <a:t>Nyquest</a:t>
            </a:r>
            <a:r>
              <a:rPr lang="en-GB" dirty="0"/>
              <a:t>: 0.5-100 Hz =&gt; &gt;= 4 sec window</a:t>
            </a:r>
          </a:p>
        </p:txBody>
      </p:sp>
    </p:spTree>
    <p:extLst>
      <p:ext uri="{BB962C8B-B14F-4D97-AF65-F5344CB8AC3E}">
        <p14:creationId xmlns:p14="http://schemas.microsoft.com/office/powerpoint/2010/main" val="13574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2698-5AD5-8764-3EC0-6761F88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model + Model Evaluation + Explainability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AE85-8F51-0FFA-230A-3010F378F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658-01EC-238A-F162-35AF88F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F02-B4AE-B1AA-315F-B3F2223E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  <a:p>
            <a:pPr lvl="1"/>
            <a:r>
              <a:rPr lang="en-GB" dirty="0"/>
              <a:t>+ fast, no pre knowledge, unbiased</a:t>
            </a:r>
          </a:p>
          <a:p>
            <a:pPr lvl="1"/>
            <a:r>
              <a:rPr lang="en-GB" dirty="0"/>
              <a:t>- less info to train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Supervised</a:t>
            </a:r>
          </a:p>
          <a:p>
            <a:pPr lvl="1"/>
            <a:r>
              <a:rPr lang="en-GB" dirty="0"/>
              <a:t>+ use class info to your advantage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188DEF-2F4D-C1E4-0EB4-BB86A02D3CA4}"/>
              </a:ext>
            </a:extLst>
          </p:cNvPr>
          <p:cNvSpPr/>
          <p:nvPr/>
        </p:nvSpPr>
        <p:spPr>
          <a:xfrm>
            <a:off x="6510528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0DB99A-51D0-A3B7-2EED-F6DA180F8D10}"/>
              </a:ext>
            </a:extLst>
          </p:cNvPr>
          <p:cNvSpPr/>
          <p:nvPr/>
        </p:nvSpPr>
        <p:spPr>
          <a:xfrm>
            <a:off x="6510528" y="4255788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C63E1-5780-3665-A094-18D8A3005D7D}"/>
              </a:ext>
            </a:extLst>
          </p:cNvPr>
          <p:cNvSpPr txBox="1"/>
          <p:nvPr/>
        </p:nvSpPr>
        <p:spPr>
          <a:xfrm>
            <a:off x="7519416" y="2378886"/>
            <a:ext cx="1418895" cy="7416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tSNE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0691FF-2C87-3366-F47F-DF633AED3A86}"/>
              </a:ext>
            </a:extLst>
          </p:cNvPr>
          <p:cNvSpPr/>
          <p:nvPr/>
        </p:nvSpPr>
        <p:spPr>
          <a:xfrm>
            <a:off x="9262872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BB9F8-6324-AE04-2724-A866B9AF8BEF}"/>
              </a:ext>
            </a:extLst>
          </p:cNvPr>
          <p:cNvSpPr txBox="1"/>
          <p:nvPr/>
        </p:nvSpPr>
        <p:spPr>
          <a:xfrm>
            <a:off x="7584109" y="4143083"/>
            <a:ext cx="1418895" cy="78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XGBoost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CNN?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E1119-5257-2B71-6857-E875D9647C2D}"/>
              </a:ext>
            </a:extLst>
          </p:cNvPr>
          <p:cNvGrpSpPr/>
          <p:nvPr/>
        </p:nvGrpSpPr>
        <p:grpSpPr>
          <a:xfrm>
            <a:off x="721360" y="3708400"/>
            <a:ext cx="5374640" cy="1852692"/>
            <a:chOff x="721360" y="3708400"/>
            <a:chExt cx="5374640" cy="18526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C6637A-2243-02B1-D39D-792E2C7EDCD9}"/>
                </a:ext>
              </a:extLst>
            </p:cNvPr>
            <p:cNvSpPr/>
            <p:nvPr/>
          </p:nvSpPr>
          <p:spPr>
            <a:xfrm>
              <a:off x="721360" y="3708400"/>
              <a:ext cx="5374640" cy="14833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B0D9B1-6137-2FAB-2807-0E81E65DF743}"/>
                </a:ext>
              </a:extLst>
            </p:cNvPr>
            <p:cNvSpPr txBox="1"/>
            <p:nvPr/>
          </p:nvSpPr>
          <p:spPr>
            <a:xfrm>
              <a:off x="2784439" y="5191760"/>
              <a:ext cx="1085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Preferred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C33B2E-9113-96FA-6E0F-63A0628BE612}"/>
              </a:ext>
            </a:extLst>
          </p:cNvPr>
          <p:cNvGrpSpPr/>
          <p:nvPr/>
        </p:nvGrpSpPr>
        <p:grpSpPr>
          <a:xfrm>
            <a:off x="754837" y="1637206"/>
            <a:ext cx="5374640" cy="1852692"/>
            <a:chOff x="754837" y="1637206"/>
            <a:chExt cx="5374640" cy="18526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1D1D7C7-D542-DBDC-1364-D62D0EE66BD7}"/>
                </a:ext>
              </a:extLst>
            </p:cNvPr>
            <p:cNvSpPr/>
            <p:nvPr/>
          </p:nvSpPr>
          <p:spPr>
            <a:xfrm>
              <a:off x="754837" y="1637206"/>
              <a:ext cx="5374640" cy="1483360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24613-49C5-5493-3BEC-84DCA9AD376B}"/>
                </a:ext>
              </a:extLst>
            </p:cNvPr>
            <p:cNvSpPr txBox="1"/>
            <p:nvPr/>
          </p:nvSpPr>
          <p:spPr>
            <a:xfrm>
              <a:off x="2330089" y="3120566"/>
              <a:ext cx="222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4">
                      <a:lumMod val="75000"/>
                    </a:schemeClr>
                  </a:solidFill>
                </a:rPr>
                <a:t>Further exploration!?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4453C8-222D-5DE3-B7C9-478D851B8AC1}"/>
              </a:ext>
            </a:extLst>
          </p:cNvPr>
          <p:cNvSpPr txBox="1"/>
          <p:nvPr/>
        </p:nvSpPr>
        <p:spPr>
          <a:xfrm>
            <a:off x="10259466" y="2497740"/>
            <a:ext cx="160030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85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9CF-68C6-C82C-4144-B60783F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+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AABB-F026-942D-2158-CED7DD4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Hyperparameter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FDF4-C966-A92D-3ACD-09F38EFD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2054542"/>
            <a:ext cx="5962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CD4B-B0B4-F657-5D82-75973D3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5789-5C4B-5228-CF2C-299879FD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like it: can help give indication of what happens in data</a:t>
            </a:r>
          </a:p>
          <a:p>
            <a:endParaRPr lang="en-GB" dirty="0"/>
          </a:p>
          <a:p>
            <a:r>
              <a:rPr lang="en-GB" dirty="0"/>
              <a:t>PCA =&gt; linear technique</a:t>
            </a:r>
          </a:p>
        </p:txBody>
      </p:sp>
    </p:spTree>
    <p:extLst>
      <p:ext uri="{BB962C8B-B14F-4D97-AF65-F5344CB8AC3E}">
        <p14:creationId xmlns:p14="http://schemas.microsoft.com/office/powerpoint/2010/main" val="144240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7F0D-A683-C98D-CE4E-CCF9DF4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3055-E497-C2B5-F61A-2329690F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boosted decision tree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in doubt =&gt; Use </a:t>
            </a:r>
            <a:r>
              <a:rPr lang="en-GB" dirty="0" err="1"/>
              <a:t>XGBoost</a:t>
            </a:r>
            <a:r>
              <a:rPr lang="en-GB" dirty="0"/>
              <a:t>!</a:t>
            </a:r>
          </a:p>
          <a:p>
            <a:endParaRPr lang="en-GB" dirty="0"/>
          </a:p>
          <a:p>
            <a:pPr lvl="1"/>
            <a:r>
              <a:rPr lang="en-GB" dirty="0"/>
              <a:t>+ Not sensitive to scaling</a:t>
            </a:r>
          </a:p>
          <a:p>
            <a:pPr lvl="1"/>
            <a:r>
              <a:rPr lang="en-GB" dirty="0"/>
              <a:t>+ High performance</a:t>
            </a:r>
          </a:p>
          <a:p>
            <a:pPr lvl="1"/>
            <a:r>
              <a:rPr lang="en-GB" dirty="0"/>
              <a:t>+ Easy feature importance tools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12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9AD-5D40-FCD1-BD03-0F978972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5F046E-B199-CAA5-CCB1-D71B6C0FA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237" y="1800860"/>
            <a:ext cx="3819525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316A-B626-3DC9-EA1E-4EF58DCB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800860"/>
            <a:ext cx="4210050" cy="388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27FE2-7541-D079-97C6-555E6034E284}"/>
              </a:ext>
            </a:extLst>
          </p:cNvPr>
          <p:cNvSpPr txBox="1"/>
          <p:nvPr/>
        </p:nvSpPr>
        <p:spPr>
          <a:xfrm>
            <a:off x="7123175" y="5687060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Needs translation to back to </a:t>
            </a:r>
            <a:r>
              <a:rPr lang="en-GB" dirty="0" err="1"/>
              <a:t>freq</a:t>
            </a:r>
            <a:r>
              <a:rPr lang="en-GB" dirty="0"/>
              <a:t> + bin </a:t>
            </a:r>
          </a:p>
        </p:txBody>
      </p:sp>
    </p:spTree>
    <p:extLst>
      <p:ext uri="{BB962C8B-B14F-4D97-AF65-F5344CB8AC3E}">
        <p14:creationId xmlns:p14="http://schemas.microsoft.com/office/powerpoint/2010/main" val="76790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E17-8422-45AF-8EF9-901F796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4A46-52E3-4FA7-E3EB-75A3352E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BB7602-D30D-529B-55B8-5B9C5C07B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9" y="2103958"/>
            <a:ext cx="6688985" cy="4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4FC1-246C-F19E-BB9E-38BA3EAC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75D7-940D-3325-F000-4D0F1F5F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CNN =&gt; </a:t>
            </a:r>
          </a:p>
          <a:p>
            <a:pPr lvl="1"/>
            <a:r>
              <a:rPr lang="en-GB" dirty="0"/>
              <a:t>Lend themselves well for images</a:t>
            </a:r>
          </a:p>
          <a:p>
            <a:pPr lvl="1"/>
            <a:r>
              <a:rPr lang="en-GB" dirty="0"/>
              <a:t>Used in literature for similar problems (REFERENCES)</a:t>
            </a:r>
          </a:p>
          <a:p>
            <a:pPr lvl="1"/>
            <a:r>
              <a:rPr lang="en-GB" dirty="0"/>
              <a:t>Mentioned in last interview that </a:t>
            </a:r>
            <a:r>
              <a:rPr lang="en-GB" dirty="0" err="1"/>
              <a:t>dEEGtal</a:t>
            </a:r>
            <a:r>
              <a:rPr lang="en-GB" dirty="0"/>
              <a:t> using these</a:t>
            </a:r>
          </a:p>
          <a:p>
            <a:pPr lvl="1"/>
            <a:r>
              <a:rPr lang="en-GB" dirty="0"/>
              <a:t>Easy to train</a:t>
            </a:r>
          </a:p>
          <a:p>
            <a:pPr lvl="1"/>
            <a:r>
              <a:rPr lang="en-GB" dirty="0"/>
              <a:t>Relatively easy to XAI</a:t>
            </a:r>
          </a:p>
          <a:p>
            <a:endParaRPr lang="en-GB" dirty="0"/>
          </a:p>
          <a:p>
            <a:r>
              <a:rPr lang="en-GB" dirty="0"/>
              <a:t>RNN would lend themselves better for temporal signals</a:t>
            </a:r>
          </a:p>
          <a:p>
            <a:r>
              <a:rPr lang="en-GB" dirty="0"/>
              <a:t>=&gt; use electrode channel input instead of spectrogram!</a:t>
            </a:r>
          </a:p>
        </p:txBody>
      </p:sp>
    </p:spTree>
    <p:extLst>
      <p:ext uri="{BB962C8B-B14F-4D97-AF65-F5344CB8AC3E}">
        <p14:creationId xmlns:p14="http://schemas.microsoft.com/office/powerpoint/2010/main" val="27512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F0B2-C727-BC62-BC58-5F1DFFBC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Spectograms</a:t>
            </a:r>
            <a:r>
              <a:rPr lang="en-GB" dirty="0"/>
              <a:t> = image =&gt; NN is the 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926287-609A-A817-FF52-9D853493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19" y="1815465"/>
            <a:ext cx="3613213" cy="4137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F7566-AAA5-23A4-A61C-2C80711E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15" y="2098253"/>
            <a:ext cx="4572000" cy="3571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0F9C12-0392-90F8-A5DF-6EE07A938C12}"/>
              </a:ext>
            </a:extLst>
          </p:cNvPr>
          <p:cNvSpPr txBox="1"/>
          <p:nvPr/>
        </p:nvSpPr>
        <p:spPr>
          <a:xfrm>
            <a:off x="617567" y="1996653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Write down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151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56CB-A70F-C359-0779-27F5B9DA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0F93-B639-3EC0-E584-1302B916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C9B2215-3E07-C0D2-F4EF-A1F9EE3E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4" y="1027906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01E-5F16-FBCD-9B1E-2F5A0CE4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6EC1F-54FF-E9D2-3C8A-9A494DC2C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E157-BD5A-CE93-CC57-3803388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Stuff that affects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28A368-CAD2-7A35-F615-FDF35DCC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Filtering</a:t>
            </a:r>
          </a:p>
          <a:p>
            <a:r>
              <a:rPr lang="en-GB" dirty="0"/>
              <a:t>Window length</a:t>
            </a:r>
          </a:p>
          <a:p>
            <a:r>
              <a:rPr lang="en-GB" dirty="0"/>
              <a:t>Nr of windows</a:t>
            </a:r>
          </a:p>
          <a:p>
            <a:r>
              <a:rPr lang="en-GB" dirty="0" err="1"/>
              <a:t>Spectogram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Resolution</a:t>
            </a:r>
          </a:p>
          <a:p>
            <a:pPr lvl="1"/>
            <a:r>
              <a:rPr lang="en-GB" dirty="0"/>
              <a:t>Freq Range</a:t>
            </a:r>
          </a:p>
          <a:p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Feature selection</a:t>
            </a:r>
          </a:p>
          <a:p>
            <a:pPr lvl="1"/>
            <a:r>
              <a:rPr lang="en-GB" dirty="0"/>
              <a:t>Depth</a:t>
            </a:r>
          </a:p>
          <a:p>
            <a:pPr lvl="1"/>
            <a:r>
              <a:rPr lang="en-GB" dirty="0"/>
              <a:t>N-times</a:t>
            </a:r>
          </a:p>
          <a:p>
            <a:pPr lvl="1"/>
            <a:r>
              <a:rPr lang="en-GB" dirty="0" err="1"/>
              <a:t>CrossValidation</a:t>
            </a:r>
            <a:endParaRPr lang="en-GB" dirty="0"/>
          </a:p>
          <a:p>
            <a:r>
              <a:rPr lang="en-GB" dirty="0"/>
              <a:t>CNN:</a:t>
            </a:r>
          </a:p>
          <a:p>
            <a:pPr lvl="1"/>
            <a:r>
              <a:rPr lang="en-GB" dirty="0"/>
              <a:t>Image transform </a:t>
            </a:r>
          </a:p>
          <a:p>
            <a:pPr lvl="1"/>
            <a:r>
              <a:rPr lang="en-GB" dirty="0"/>
              <a:t>Architecture</a:t>
            </a:r>
          </a:p>
          <a:p>
            <a:pPr lvl="2"/>
            <a:r>
              <a:rPr lang="en-GB" dirty="0"/>
              <a:t>Layers</a:t>
            </a:r>
          </a:p>
          <a:p>
            <a:pPr lvl="2"/>
            <a:r>
              <a:rPr lang="en-GB" dirty="0"/>
              <a:t>Nodes</a:t>
            </a:r>
          </a:p>
          <a:p>
            <a:pPr lvl="1"/>
            <a:r>
              <a:rPr lang="en-GB" dirty="0"/>
              <a:t>Training</a:t>
            </a:r>
          </a:p>
          <a:p>
            <a:pPr lvl="2"/>
            <a:r>
              <a:rPr lang="en-GB" dirty="0"/>
              <a:t>Time (epochs)</a:t>
            </a:r>
          </a:p>
          <a:p>
            <a:pPr lvl="2"/>
            <a:r>
              <a:rPr lang="en-GB" dirty="0"/>
              <a:t> Learning rate</a:t>
            </a:r>
          </a:p>
          <a:p>
            <a:pPr lvl="1"/>
            <a:r>
              <a:rPr lang="en-GB" dirty="0"/>
              <a:t>Loss function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16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0A50-5B9E-1A9A-04D3-AF170714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7DF4-FAB1-C6C5-15E2-053A6934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real life solution </a:t>
            </a:r>
          </a:p>
          <a:p>
            <a:endParaRPr lang="en-GB" dirty="0"/>
          </a:p>
          <a:p>
            <a:r>
              <a:rPr lang="en-GB" dirty="0"/>
              <a:t>CNN =&gt; LSTM to enable real time decoding </a:t>
            </a:r>
          </a:p>
          <a:p>
            <a:pPr lvl="1"/>
            <a:r>
              <a:rPr lang="en-GB" dirty="0"/>
              <a:t>=&gt; just feed in each window and find long and short term patterns</a:t>
            </a:r>
          </a:p>
        </p:txBody>
      </p:sp>
    </p:spTree>
    <p:extLst>
      <p:ext uri="{BB962C8B-B14F-4D97-AF65-F5344CB8AC3E}">
        <p14:creationId xmlns:p14="http://schemas.microsoft.com/office/powerpoint/2010/main" val="5236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616F-6084-10C4-0290-487EF33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allocation – 80/20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331A-D667-84C5-7B4D-4DE18D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369" y="2301486"/>
            <a:ext cx="5190744" cy="4351338"/>
          </a:xfrm>
        </p:spPr>
        <p:txBody>
          <a:bodyPr>
            <a:normAutofit/>
          </a:bodyPr>
          <a:lstStyle/>
          <a:p>
            <a:r>
              <a:rPr lang="en-GB" dirty="0"/>
              <a:t>Effort spend:</a:t>
            </a:r>
          </a:p>
          <a:p>
            <a:pPr lvl="1"/>
            <a:r>
              <a:rPr lang="en-GB" dirty="0"/>
              <a:t>~2 days</a:t>
            </a:r>
          </a:p>
          <a:p>
            <a:pPr lvl="1"/>
            <a:r>
              <a:rPr lang="en-GB" dirty="0"/>
              <a:t>Not all steps done (to the needed extend)</a:t>
            </a:r>
          </a:p>
          <a:p>
            <a:endParaRPr lang="en-GB" dirty="0"/>
          </a:p>
          <a:p>
            <a:r>
              <a:rPr lang="en-GB" dirty="0"/>
              <a:t>Aim: </a:t>
            </a:r>
          </a:p>
          <a:p>
            <a:pPr lvl="1"/>
            <a:r>
              <a:rPr lang="en-GB" dirty="0"/>
              <a:t>Give idea on how I approach</a:t>
            </a:r>
          </a:p>
          <a:p>
            <a:pPr lvl="1"/>
            <a:r>
              <a:rPr lang="en-GB" dirty="0"/>
              <a:t>Questions that came up along the 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3EFA90-8ECC-E6E8-9459-1099994AD0F7}"/>
              </a:ext>
            </a:extLst>
          </p:cNvPr>
          <p:cNvGrpSpPr/>
          <p:nvPr/>
        </p:nvGrpSpPr>
        <p:grpSpPr>
          <a:xfrm>
            <a:off x="443159" y="1690688"/>
            <a:ext cx="5839454" cy="3933189"/>
            <a:chOff x="443159" y="1464858"/>
            <a:chExt cx="5839454" cy="3933189"/>
          </a:xfrm>
        </p:grpSpPr>
        <p:pic>
          <p:nvPicPr>
            <p:cNvPr id="5" name="Picture 4" descr="A pie chart with numbers and text&#10;&#10;Description automatically generated">
              <a:extLst>
                <a:ext uri="{FF2B5EF4-FFF2-40B4-BE49-F238E27FC236}">
                  <a16:creationId xmlns:a16="http://schemas.microsoft.com/office/drawing/2014/main" id="{5638B23E-9E08-FC62-62FE-1B12E096A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" r="4029" b="6031"/>
            <a:stretch/>
          </p:blipFill>
          <p:spPr>
            <a:xfrm>
              <a:off x="443159" y="1464858"/>
              <a:ext cx="5839454" cy="34715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457AB-8114-C81C-CDB6-A3917E53D03B}"/>
                </a:ext>
              </a:extLst>
            </p:cNvPr>
            <p:cNvSpPr txBox="1"/>
            <p:nvPr/>
          </p:nvSpPr>
          <p:spPr>
            <a:xfrm>
              <a:off x="1053053" y="4936382"/>
              <a:ext cx="434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"Playing the whole game": A data collection and analysis exercise with Google Calendar - Scientific Figure on ResearchGate. Available from: https://www.researchgate.net/figure/The-80-20-rule-of-data-wrangling_fig2_339550606 [accessed 25 Oct 2024]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3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6F3B-2096-09EB-832E-A8F2F237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E2F6-FA3D-F9F3-C2B5-4B5A8CAF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standard about software in medical devices are:</a:t>
            </a:r>
          </a:p>
          <a:p>
            <a:r>
              <a:rPr lang="en-US" sz="1800" u="sng" dirty="0"/>
              <a:t>IEC 62304</a:t>
            </a:r>
            <a:r>
              <a:rPr lang="en-US" sz="1800" dirty="0"/>
              <a:t>. It deals with the software lifecycle, i.e. almost everything about what software engineers do.</a:t>
            </a:r>
          </a:p>
          <a:p>
            <a:r>
              <a:rPr lang="en-US" sz="1800" strike="sngStrike" dirty="0"/>
              <a:t>IEC 60601-1 is applicable to embedded software in a hardware medical device,</a:t>
            </a:r>
          </a:p>
          <a:p>
            <a:r>
              <a:rPr lang="en-US" sz="1800" dirty="0"/>
              <a:t>IEC 82304-1 is applicable to standalone software, also known as Software as a Medical Device (</a:t>
            </a:r>
            <a:r>
              <a:rPr lang="en-US" sz="1800" dirty="0" err="1"/>
              <a:t>SaMD</a:t>
            </a:r>
            <a:r>
              <a:rPr lang="en-US" sz="1800" dirty="0"/>
              <a:t>),</a:t>
            </a:r>
          </a:p>
          <a:p>
            <a:r>
              <a:rPr lang="en-US" sz="1800" dirty="0"/>
              <a:t>IEC 81001-5-1 adds requirements about cybersecurity,</a:t>
            </a:r>
          </a:p>
          <a:p>
            <a:r>
              <a:rPr lang="en-US" sz="1800" strike="sngStrike" dirty="0"/>
              <a:t>IEC 62366-1 adds requirements about man-machine interface ergonomics.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00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8CEC8-E73C-05CA-E8AA-82D63FEB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4F8F-78AA-563B-9701-F7530A22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DE2-5DCE-908C-6F6E-53991A4D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667C-2662-29D9-1386-FB7C5D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info crucial for design</a:t>
            </a:r>
          </a:p>
          <a:p>
            <a:r>
              <a:rPr lang="en-GB" dirty="0"/>
              <a:t>Design is crucial for data choice</a:t>
            </a:r>
          </a:p>
          <a:p>
            <a:endParaRPr lang="en-GB" dirty="0"/>
          </a:p>
          <a:p>
            <a:r>
              <a:rPr lang="en-GB" dirty="0"/>
              <a:t>NN lend themselves good for images</a:t>
            </a:r>
          </a:p>
          <a:p>
            <a:r>
              <a:rPr lang="en-GB" dirty="0"/>
              <a:t>Training more challenging</a:t>
            </a:r>
          </a:p>
          <a:p>
            <a:r>
              <a:rPr lang="en-GB" dirty="0"/>
              <a:t>Explainability more challenging =&gt; heat map could help identify patterns</a:t>
            </a:r>
          </a:p>
        </p:txBody>
      </p:sp>
    </p:spTree>
    <p:extLst>
      <p:ext uri="{BB962C8B-B14F-4D97-AF65-F5344CB8AC3E}">
        <p14:creationId xmlns:p14="http://schemas.microsoft.com/office/powerpoint/2010/main" val="318505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E1D-F639-DFB9-2832-ED67065D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F601-01DC-0B29-0634-D390033D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10" y="1749798"/>
            <a:ext cx="3060442" cy="1458751"/>
          </a:xfrm>
        </p:spPr>
        <p:txBody>
          <a:bodyPr/>
          <a:lstStyle/>
          <a:p>
            <a:r>
              <a:rPr lang="en-GB" sz="1600" dirty="0">
                <a:hlinkClick r:id="rId2"/>
              </a:rPr>
              <a:t>https://github.com/JeroenBuil/deegtal_coding_task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D97C-5159-407C-947F-00F85F18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23" y="1616756"/>
            <a:ext cx="6089887" cy="2047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DD6A1-C74B-1483-B9D9-81A803D16614}"/>
              </a:ext>
            </a:extLst>
          </p:cNvPr>
          <p:cNvSpPr txBox="1">
            <a:spLocks/>
          </p:cNvSpPr>
          <p:nvPr/>
        </p:nvSpPr>
        <p:spPr>
          <a:xfrm>
            <a:off x="1399423" y="4229749"/>
            <a:ext cx="2906593" cy="155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For this project</a:t>
            </a:r>
          </a:p>
          <a:p>
            <a:r>
              <a:rPr lang="en-GB" dirty="0"/>
              <a:t>Stack: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VSC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8BA57A-0EDC-C162-D85C-D8F8FEE641CC}"/>
              </a:ext>
            </a:extLst>
          </p:cNvPr>
          <p:cNvSpPr txBox="1">
            <a:spLocks/>
          </p:cNvSpPr>
          <p:nvPr/>
        </p:nvSpPr>
        <p:spPr>
          <a:xfrm>
            <a:off x="3644797" y="4714939"/>
            <a:ext cx="3652103" cy="1777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Packages:</a:t>
            </a:r>
          </a:p>
          <a:p>
            <a:pPr lvl="1"/>
            <a:r>
              <a:rPr lang="en-GB" dirty="0"/>
              <a:t>MNE</a:t>
            </a:r>
          </a:p>
          <a:p>
            <a:pPr lvl="1"/>
            <a:r>
              <a:rPr lang="en-GB" dirty="0" err="1"/>
              <a:t>SKLearn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DIY</a:t>
            </a: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6E975E-8D26-D907-6FCC-9778A745826D}"/>
              </a:ext>
            </a:extLst>
          </p:cNvPr>
          <p:cNvSpPr txBox="1">
            <a:spLocks/>
          </p:cNvSpPr>
          <p:nvPr/>
        </p:nvSpPr>
        <p:spPr>
          <a:xfrm>
            <a:off x="6848414" y="4229749"/>
            <a:ext cx="4505386" cy="177793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In reserve</a:t>
            </a:r>
          </a:p>
          <a:p>
            <a:r>
              <a:rPr lang="en-GB" sz="2400" dirty="0"/>
              <a:t>Stack:</a:t>
            </a:r>
          </a:p>
          <a:p>
            <a:pPr lvl="1"/>
            <a:r>
              <a:rPr lang="en-GB" sz="2000" dirty="0"/>
              <a:t>MS Azure</a:t>
            </a:r>
          </a:p>
          <a:p>
            <a:pPr lvl="1"/>
            <a:r>
              <a:rPr lang="en-GB" sz="2000" dirty="0"/>
              <a:t>Databricks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SQL</a:t>
            </a:r>
          </a:p>
          <a:p>
            <a:pPr lvl="1"/>
            <a:r>
              <a:rPr lang="en-GB" sz="2000" dirty="0"/>
              <a:t>Power BI</a:t>
            </a:r>
          </a:p>
          <a:p>
            <a:pPr lvl="1"/>
            <a:r>
              <a:rPr lang="en-GB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92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9868-6BC2-4CEC-4EF3-DBFDAB7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DD75-FB12-B0DE-5701-8F1346A8D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we dealing with?</a:t>
            </a:r>
          </a:p>
          <a:p>
            <a:pPr lvl="1"/>
            <a:r>
              <a:rPr lang="en-GB" dirty="0"/>
              <a:t>Data quality?</a:t>
            </a:r>
          </a:p>
          <a:p>
            <a:pPr lvl="1"/>
            <a:r>
              <a:rPr lang="en-GB" dirty="0"/>
              <a:t>Preprocessing?</a:t>
            </a:r>
          </a:p>
          <a:p>
            <a:pPr lvl="1"/>
            <a:r>
              <a:rPr lang="en-GB" dirty="0" err="1"/>
              <a:t>Patterns?e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0C53B-F812-3E56-6197-E5FC63B002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Quick Stats:</a:t>
            </a:r>
          </a:p>
          <a:p>
            <a:r>
              <a:rPr lang="en-GB" sz="2400" dirty="0"/>
              <a:t>2 Groups</a:t>
            </a:r>
            <a:endParaRPr lang="en-GB" dirty="0"/>
          </a:p>
          <a:p>
            <a:pPr lvl="1"/>
            <a:r>
              <a:rPr lang="en-GB" sz="2000" dirty="0"/>
              <a:t>Unknown conditions</a:t>
            </a:r>
          </a:p>
          <a:p>
            <a:pPr lvl="1"/>
            <a:r>
              <a:rPr lang="en-GB" sz="2000" dirty="0"/>
              <a:t>Unknown stimuli</a:t>
            </a:r>
          </a:p>
          <a:p>
            <a:r>
              <a:rPr lang="en-GB" sz="2400" dirty="0"/>
              <a:t>5 recordings each </a:t>
            </a:r>
          </a:p>
          <a:p>
            <a:pPr lvl="1"/>
            <a:r>
              <a:rPr lang="en-GB" sz="2000" dirty="0"/>
              <a:t>Recording time: ~20-25min</a:t>
            </a:r>
          </a:p>
          <a:p>
            <a:pPr lvl="1"/>
            <a:r>
              <a:rPr lang="en-GB" sz="2000" dirty="0"/>
              <a:t>Fs: 250 Hz</a:t>
            </a:r>
          </a:p>
          <a:p>
            <a:pPr lvl="1"/>
            <a:r>
              <a:rPr lang="en-GB" sz="2000" dirty="0"/>
              <a:t>Filtering: 125 Hz lowpass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85D6C-29C2-0243-8BF9-BA6BE6CF64E4}"/>
              </a:ext>
            </a:extLst>
          </p:cNvPr>
          <p:cNvSpPr txBox="1">
            <a:spLocks/>
          </p:cNvSpPr>
          <p:nvPr/>
        </p:nvSpPr>
        <p:spPr>
          <a:xfrm>
            <a:off x="990600" y="2990087"/>
            <a:ext cx="9131808" cy="333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0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0D1A-A594-5669-E416-C9642DF2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D86-58E4-7558-084E-5CB2AC5F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recording methods (30ch vs 36ch)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Different experimental procedure (photic stim vs 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0068-3783-5A99-5992-CB3DAA88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1620" b="30740"/>
          <a:stretch/>
        </p:blipFill>
        <p:spPr>
          <a:xfrm>
            <a:off x="357315" y="2299828"/>
            <a:ext cx="4125277" cy="1908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720C6-82EF-7554-B437-F2CE3AEC8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17" b="27981"/>
          <a:stretch/>
        </p:blipFill>
        <p:spPr>
          <a:xfrm>
            <a:off x="5047215" y="2299828"/>
            <a:ext cx="4125277" cy="190898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49B456-9D34-A0BB-B9DE-C0917DAA7286}"/>
              </a:ext>
            </a:extLst>
          </p:cNvPr>
          <p:cNvSpPr/>
          <p:nvPr/>
        </p:nvSpPr>
        <p:spPr>
          <a:xfrm>
            <a:off x="430467" y="374627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021AC-EE1E-884D-D7D9-6C256A2645AE}"/>
              </a:ext>
            </a:extLst>
          </p:cNvPr>
          <p:cNvSpPr/>
          <p:nvPr/>
        </p:nvSpPr>
        <p:spPr>
          <a:xfrm>
            <a:off x="5047215" y="362362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2EE006-40E4-9878-0146-98BE23FB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59" y="1250609"/>
            <a:ext cx="1152058" cy="3394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A1B477-24F3-E5DF-12C2-6F791C138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968" y="1250609"/>
            <a:ext cx="1356455" cy="40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D9DB-14C6-32F0-A8F6-789E2A36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– Ch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AF3C-5D56-2FFD-0306-1499AF96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7160" cy="4351338"/>
          </a:xfrm>
        </p:spPr>
        <p:txBody>
          <a:bodyPr/>
          <a:lstStyle/>
          <a:p>
            <a:r>
              <a:rPr lang="en-GB" dirty="0"/>
              <a:t>Channels not in 10-20 montage naming</a:t>
            </a:r>
          </a:p>
          <a:p>
            <a:pPr lvl="1"/>
            <a:r>
              <a:rPr lang="en-GB" dirty="0"/>
              <a:t>=&gt; Fix + </a:t>
            </a:r>
            <a:r>
              <a:rPr lang="en-GB" dirty="0" err="1"/>
              <a:t>set_montage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=&gt; Simplifies working with MNE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0E2AA-2D4D-DBA9-2F8C-0569FA5F8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r="4076"/>
          <a:stretch/>
        </p:blipFill>
        <p:spPr>
          <a:xfrm>
            <a:off x="8159657" y="14837"/>
            <a:ext cx="4022576" cy="4199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5CAD4-58B9-E7F7-1622-602A5B73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83" y="4387478"/>
            <a:ext cx="5072223" cy="178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8212-CCDD-6463-E0ED-61D392B8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73" y="4814016"/>
            <a:ext cx="4773295" cy="17088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BB03DFC-38C8-C8D5-3F52-E9369FA3CD42}"/>
              </a:ext>
            </a:extLst>
          </p:cNvPr>
          <p:cNvGrpSpPr/>
          <p:nvPr/>
        </p:nvGrpSpPr>
        <p:grpSpPr>
          <a:xfrm>
            <a:off x="168257" y="3789680"/>
            <a:ext cx="4172895" cy="2518088"/>
            <a:chOff x="168257" y="3789680"/>
            <a:chExt cx="4172895" cy="2518088"/>
          </a:xfrm>
        </p:grpSpPr>
        <p:pic>
          <p:nvPicPr>
            <p:cNvPr id="15" name="Picture 14" descr="A diagram of the brain&#10;&#10;Description automatically generated">
              <a:extLst>
                <a:ext uri="{FF2B5EF4-FFF2-40B4-BE49-F238E27FC236}">
                  <a16:creationId xmlns:a16="http://schemas.microsoft.com/office/drawing/2014/main" id="{B79EAAAF-AE28-60DA-2134-B6B1D3A8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57" y="3789680"/>
              <a:ext cx="4172895" cy="219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EAEE7-9316-AD21-E136-46FB80692082}"/>
                </a:ext>
              </a:extLst>
            </p:cNvPr>
            <p:cNvSpPr txBox="1"/>
            <p:nvPr/>
          </p:nvSpPr>
          <p:spPr>
            <a:xfrm>
              <a:off x="713302" y="6046158"/>
              <a:ext cx="3236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https://info.tmsi.com/blog/the-10-20-system-for-eeg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2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BD3F-A14B-37DB-561C-E3DF448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Referenced?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0314EF-3253-C2B0-2677-993BF1A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2" y="1440712"/>
            <a:ext cx="5372100" cy="519829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BF83D1-92E9-4862-B011-3ED331534BA4}"/>
              </a:ext>
            </a:extLst>
          </p:cNvPr>
          <p:cNvGrpSpPr/>
          <p:nvPr/>
        </p:nvGrpSpPr>
        <p:grpSpPr>
          <a:xfrm>
            <a:off x="6448528" y="2523744"/>
            <a:ext cx="5524130" cy="1810512"/>
            <a:chOff x="3234205" y="2622626"/>
            <a:chExt cx="5723589" cy="1875884"/>
          </a:xfrm>
        </p:grpSpPr>
        <p:pic>
          <p:nvPicPr>
            <p:cNvPr id="5" name="Picture 4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ADF9FBD-1701-AD5F-812B-8AB07728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205" y="2622626"/>
              <a:ext cx="5723589" cy="16127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D888C-2472-D0BC-059B-C36A484E71D0}"/>
                </a:ext>
              </a:extLst>
            </p:cNvPr>
            <p:cNvSpPr txBox="1"/>
            <p:nvPr/>
          </p:nvSpPr>
          <p:spPr>
            <a:xfrm>
              <a:off x="4416634" y="4236900"/>
              <a:ext cx="3230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https://pressrelease.brainproducts.com/referencing/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6EB-F59D-1048-7DA2-08030DFB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Re-referencing?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6BFF-2ADC-C751-65E9-EA5EC84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2B70B-F9AE-7780-00BA-A4365EC3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82" y="4211636"/>
            <a:ext cx="5333334" cy="18861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B7C8EE-0590-D5E8-F60C-AAF4B239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74" y="1684424"/>
            <a:ext cx="4598895" cy="44498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5168ED9-6528-EA09-F3C7-EF24700FEA2C}"/>
              </a:ext>
            </a:extLst>
          </p:cNvPr>
          <p:cNvGrpSpPr/>
          <p:nvPr/>
        </p:nvGrpSpPr>
        <p:grpSpPr>
          <a:xfrm>
            <a:off x="9491472" y="515519"/>
            <a:ext cx="2374387" cy="5661444"/>
            <a:chOff x="9491472" y="515519"/>
            <a:chExt cx="2374387" cy="5661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E5A823-CF91-898D-E7BF-397D7EA5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4273" y="515519"/>
              <a:ext cx="1921586" cy="5661444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22235E3-0F16-56AA-51D3-BB93E0E7D352}"/>
                </a:ext>
              </a:extLst>
            </p:cNvPr>
            <p:cNvGrpSpPr/>
            <p:nvPr/>
          </p:nvGrpSpPr>
          <p:grpSpPr>
            <a:xfrm>
              <a:off x="9491472" y="4211636"/>
              <a:ext cx="1632992" cy="424372"/>
              <a:chOff x="9491472" y="4211636"/>
              <a:chExt cx="1632992" cy="42437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9B357E7-D380-056A-30E0-1CCFACAA3B78}"/>
                  </a:ext>
                </a:extLst>
              </p:cNvPr>
              <p:cNvSpPr/>
              <p:nvPr/>
            </p:nvSpPr>
            <p:spPr>
              <a:xfrm>
                <a:off x="10090322" y="4211636"/>
                <a:ext cx="1034142" cy="20304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37CA5-AC73-8B95-920B-83ABD4FAA490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9491472" y="4313158"/>
                <a:ext cx="598850" cy="3228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9C0A4-9309-9663-6253-81ED8DE8B242}"/>
              </a:ext>
            </a:extLst>
          </p:cNvPr>
          <p:cNvGrpSpPr/>
          <p:nvPr/>
        </p:nvGrpSpPr>
        <p:grpSpPr>
          <a:xfrm>
            <a:off x="5003236" y="1073625"/>
            <a:ext cx="4434177" cy="2663210"/>
            <a:chOff x="5003236" y="1073625"/>
            <a:chExt cx="4434177" cy="26632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CAB7C4-04DB-FE76-7161-8A06B29F1201}"/>
                </a:ext>
              </a:extLst>
            </p:cNvPr>
            <p:cNvGrpSpPr/>
            <p:nvPr/>
          </p:nvGrpSpPr>
          <p:grpSpPr>
            <a:xfrm>
              <a:off x="5003236" y="1073625"/>
              <a:ext cx="4434177" cy="2663210"/>
              <a:chOff x="5166065" y="3902607"/>
              <a:chExt cx="4434177" cy="266321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D234A33-A4D4-954A-DA0E-9B4F0A89A932}"/>
                  </a:ext>
                </a:extLst>
              </p:cNvPr>
              <p:cNvGrpSpPr/>
              <p:nvPr/>
            </p:nvGrpSpPr>
            <p:grpSpPr>
              <a:xfrm>
                <a:off x="5166065" y="3902607"/>
                <a:ext cx="4434177" cy="2590268"/>
                <a:chOff x="5148073" y="3721633"/>
                <a:chExt cx="4434177" cy="2590268"/>
              </a:xfrm>
            </p:grpSpPr>
            <p:pic>
              <p:nvPicPr>
                <p:cNvPr id="12" name="Picture 11" descr="A drawing of a lemon&#10;&#10;Description automatically generated">
                  <a:extLst>
                    <a:ext uri="{FF2B5EF4-FFF2-40B4-BE49-F238E27FC236}">
                      <a16:creationId xmlns:a16="http://schemas.microsoft.com/office/drawing/2014/main" id="{5CEA78EA-3941-6B38-1D1D-D77A44E02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8073" y="3721633"/>
                  <a:ext cx="2590268" cy="259026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29949F5-9B07-0506-4A1A-E744EF330E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0664" y="3956366"/>
                  <a:ext cx="1921586" cy="2220597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931C8-F655-5023-850C-29F1A52E466D}"/>
                  </a:ext>
                </a:extLst>
              </p:cNvPr>
              <p:cNvSpPr txBox="1"/>
              <p:nvPr/>
            </p:nvSpPr>
            <p:spPr>
              <a:xfrm>
                <a:off x="5422392" y="6311901"/>
                <a:ext cx="40507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https://www.learningeeg.com/montages-and-technical-components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3B8B2EF-E0DB-CCD4-8109-14A45F7B97FD}"/>
                </a:ext>
              </a:extLst>
            </p:cNvPr>
            <p:cNvSpPr/>
            <p:nvPr/>
          </p:nvSpPr>
          <p:spPr>
            <a:xfrm>
              <a:off x="6006202" y="2202354"/>
              <a:ext cx="476894" cy="4494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31946-5464-7C50-5784-0AF5BDCFFA34}"/>
              </a:ext>
            </a:extLst>
          </p:cNvPr>
          <p:cNvCxnSpPr>
            <a:cxnSpLocks/>
            <a:stCxn id="20" idx="1"/>
            <a:endCxn id="41" idx="3"/>
          </p:cNvCxnSpPr>
          <p:nvPr/>
        </p:nvCxnSpPr>
        <p:spPr>
          <a:xfrm flipH="1" flipV="1">
            <a:off x="6483096" y="2427057"/>
            <a:ext cx="3607226" cy="1886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E46402-329E-AAEC-7D29-311025721A2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172224" y="2427057"/>
            <a:ext cx="1833978" cy="1779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F8C890-7DCE-E09E-A3D8-2B7F0865B74E}"/>
              </a:ext>
            </a:extLst>
          </p:cNvPr>
          <p:cNvGrpSpPr/>
          <p:nvPr/>
        </p:nvGrpSpPr>
        <p:grpSpPr>
          <a:xfrm>
            <a:off x="1371600" y="1528057"/>
            <a:ext cx="1612504" cy="3645519"/>
            <a:chOff x="1371600" y="1528057"/>
            <a:chExt cx="1612504" cy="3645519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B7FCA9-F1F0-CCA4-7793-C33B500BACE5}"/>
                </a:ext>
              </a:extLst>
            </p:cNvPr>
            <p:cNvSpPr/>
            <p:nvPr/>
          </p:nvSpPr>
          <p:spPr>
            <a:xfrm>
              <a:off x="1371600" y="1572768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D86254B-7409-0937-590D-6DA5C98E8ADE}"/>
                </a:ext>
              </a:extLst>
            </p:cNvPr>
            <p:cNvSpPr/>
            <p:nvPr/>
          </p:nvSpPr>
          <p:spPr>
            <a:xfrm>
              <a:off x="2846944" y="1528057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50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1109</Words>
  <Application>Microsoft Office PowerPoint</Application>
  <PresentationFormat>Widescreen</PresentationFormat>
  <Paragraphs>319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Assignment + Deliverables</vt:lpstr>
      <vt:lpstr>Time allocation – 80/20 rule</vt:lpstr>
      <vt:lpstr>Git Repository</vt:lpstr>
      <vt:lpstr>Exploratory Data Analysis</vt:lpstr>
      <vt:lpstr>Data Quality - Consistency</vt:lpstr>
      <vt:lpstr>Data Quality – Ch names </vt:lpstr>
      <vt:lpstr>Referenced?</vt:lpstr>
      <vt:lpstr>Re-referencing?</vt:lpstr>
      <vt:lpstr>Artifacts in EEG Signals and Preprocessing</vt:lpstr>
      <vt:lpstr>Filtering</vt:lpstr>
      <vt:lpstr>EDA conclusion</vt:lpstr>
      <vt:lpstr>Feature Engineering</vt:lpstr>
      <vt:lpstr>Intermittend Photic Stimulation</vt:lpstr>
      <vt:lpstr>No consistent stim found</vt:lpstr>
      <vt:lpstr>Spectogram (time-freq analysis)</vt:lpstr>
      <vt:lpstr>Where to take window?</vt:lpstr>
      <vt:lpstr>Build model + Model Evaluation + Explainability</vt:lpstr>
      <vt:lpstr>ML Models</vt:lpstr>
      <vt:lpstr>Unsupervised</vt:lpstr>
      <vt:lpstr>XGBoost</vt:lpstr>
      <vt:lpstr>How does it do?</vt:lpstr>
      <vt:lpstr>PowerPoint Presentation</vt:lpstr>
      <vt:lpstr>CNN</vt:lpstr>
      <vt:lpstr>Spectograms = image =&gt; NN is the solution</vt:lpstr>
      <vt:lpstr>Heat Map</vt:lpstr>
      <vt:lpstr>Hyperparameter tuning</vt:lpstr>
      <vt:lpstr>Stuff that affects performance</vt:lpstr>
      <vt:lpstr>Next steps </vt:lpstr>
      <vt:lpstr>Next steps</vt:lpstr>
      <vt:lpstr>Conclusions</vt:lpstr>
      <vt:lpstr>Conclusions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18</cp:revision>
  <dcterms:created xsi:type="dcterms:W3CDTF">2024-10-22T09:28:34Z</dcterms:created>
  <dcterms:modified xsi:type="dcterms:W3CDTF">2024-10-27T09:43:23Z</dcterms:modified>
</cp:coreProperties>
</file>