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75" r:id="rId4"/>
    <p:sldId id="271" r:id="rId5"/>
    <p:sldId id="272" r:id="rId6"/>
    <p:sldId id="277" r:id="rId7"/>
    <p:sldId id="268" r:id="rId8"/>
    <p:sldId id="288" r:id="rId9"/>
    <p:sldId id="286" r:id="rId10"/>
    <p:sldId id="262" r:id="rId11"/>
    <p:sldId id="287" r:id="rId12"/>
    <p:sldId id="264" r:id="rId13"/>
    <p:sldId id="274" r:id="rId14"/>
    <p:sldId id="263" r:id="rId15"/>
    <p:sldId id="276" r:id="rId16"/>
    <p:sldId id="279" r:id="rId17"/>
    <p:sldId id="280" r:id="rId18"/>
    <p:sldId id="278" r:id="rId19"/>
    <p:sldId id="266" r:id="rId20"/>
    <p:sldId id="282" r:id="rId21"/>
    <p:sldId id="281" r:id="rId22"/>
    <p:sldId id="270" r:id="rId23"/>
    <p:sldId id="269" r:id="rId24"/>
    <p:sldId id="293" r:id="rId25"/>
    <p:sldId id="291" r:id="rId26"/>
    <p:sldId id="292" r:id="rId27"/>
    <p:sldId id="283" r:id="rId28"/>
    <p:sldId id="284" r:id="rId29"/>
    <p:sldId id="290" r:id="rId30"/>
    <p:sldId id="289" r:id="rId31"/>
    <p:sldId id="267" r:id="rId32"/>
    <p:sldId id="285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-558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7CABF06-F02D-E522-538F-87D0C055B9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EFF16F4-25D2-3214-5873-CEEBDEE676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E389284-054B-9A61-9535-ECDC53043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2005A-E747-4717-87FA-A0566728574C}" type="datetimeFigureOut">
              <a:rPr lang="en-GB" smtClean="0"/>
              <a:t>27/10/2024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DE34571-CB52-1928-AE6D-61AC1DFFE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E15504F-9C41-0F99-54C5-22E6AE475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28527-3483-4609-80D8-BCBA55EDE7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7131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9CE6AEA-7919-5D35-FD68-903DD814C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F00DA63-E80D-4505-2F2B-9A06E9A773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B27C4BA-F111-3DEF-9818-BD01EB86A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2005A-E747-4717-87FA-A0566728574C}" type="datetimeFigureOut">
              <a:rPr lang="en-GB" smtClean="0"/>
              <a:t>27/10/2024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1EFB961-A2D3-CA48-08D9-0AB0A2A80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AA4FFA6-AF31-0EF3-B954-CB3152D5C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28527-3483-4609-80D8-BCBA55EDE7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0253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36291ED4-329B-D730-5FD9-647C7D11BD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C1B696A-A7D6-E98A-3E69-FCA44E5B9E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1123366-7F5A-EA10-7F6C-A42FD4798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2005A-E747-4717-87FA-A0566728574C}" type="datetimeFigureOut">
              <a:rPr lang="en-GB" smtClean="0"/>
              <a:t>27/10/2024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7CBDEBF-F607-200C-6FB7-89FD71354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1D11D86-C725-AFA5-C232-B72109276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28527-3483-4609-80D8-BCBA55EDE7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2343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5AF31C-278F-4D8D-751A-4FE378E82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8164B90-C0C2-B400-8E27-CE3BAC1C1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6BDE7C0-A012-CD96-AFF1-3B1B2892E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2005A-E747-4717-87FA-A0566728574C}" type="datetimeFigureOut">
              <a:rPr lang="en-GB" smtClean="0"/>
              <a:t>27/10/2024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93A8DF7-A6DD-E61D-6470-742BBA737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C29EC29-8E70-EB54-CEDC-6DBEBC1CC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28527-3483-4609-80D8-BCBA55EDE7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7005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660ECAC-CEE7-E6F3-FA1B-C3698F117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8EF7E1F-8965-5B53-DAE6-6E0DFD2AD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3022A05-40F7-58AE-2015-4DD28A1BE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2005A-E747-4717-87FA-A0566728574C}" type="datetimeFigureOut">
              <a:rPr lang="en-GB" smtClean="0"/>
              <a:t>27/10/2024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532D701-34BA-91B5-962B-5F9C8E8F4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F6877B4-BE2F-FEB1-AD87-BAC3D9655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28527-3483-4609-80D8-BCBA55EDE7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2713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D734F4B-CAB3-2BB4-DA72-B1B7E82FC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596AE28-D9D7-75DD-33CC-8BFF1F77DC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4DD38F0-40A8-C688-0B34-C7F664C0E3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FEC6003-F067-4CB2-4E78-3CADC7D88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2005A-E747-4717-87FA-A0566728574C}" type="datetimeFigureOut">
              <a:rPr lang="en-GB" smtClean="0"/>
              <a:t>27/10/2024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C981AAF-C995-7728-8220-3C83236D1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F40EF17-DC03-E824-0F65-EF2C167C7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28527-3483-4609-80D8-BCBA55EDE7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7089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62A7C6-225F-BA00-1E9C-11337BA63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361B76F-9BE5-7C0C-C14D-626E855E0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59616AE-197F-9419-70B6-8B9C96E551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27C8644-BD24-7499-4B70-285FDBFF30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A2D1B1E6-BBCD-8C90-4A44-422791AB0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411DD8C4-EABA-A263-0C4E-433BE0F1A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2005A-E747-4717-87FA-A0566728574C}" type="datetimeFigureOut">
              <a:rPr lang="en-GB" smtClean="0"/>
              <a:t>27/10/2024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3CFF29DA-1ED7-93D1-B5C2-3864A2D9F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A857150-B9E8-2182-405D-1D71F543F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28527-3483-4609-80D8-BCBA55EDE7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424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12A327-79E5-1EA9-6C51-B50200C15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0163CC8-A713-3934-44F0-0B52A5503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2005A-E747-4717-87FA-A0566728574C}" type="datetimeFigureOut">
              <a:rPr lang="en-GB" smtClean="0"/>
              <a:t>27/10/2024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B553E2B-DECB-243F-9CAF-81578DD31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F27A29E-1325-7E46-8912-E4389F334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28527-3483-4609-80D8-BCBA55EDE7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7835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3795579-2CAE-25A7-D3D6-43E7FCCFF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2005A-E747-4717-87FA-A0566728574C}" type="datetimeFigureOut">
              <a:rPr lang="en-GB" smtClean="0"/>
              <a:t>27/10/2024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5C4F7E4-52B0-E698-02D2-A8F92387E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BD1E27C-E165-EC80-50E7-78CA803C7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28527-3483-4609-80D8-BCBA55EDE7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6717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3DC267-25D4-F08B-5C3B-DA7646CCE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854D0FC-95B8-14E3-069C-5025D67E2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0BC94D7-029F-2E4A-28B8-AB4179D71D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247C5B1-5F8D-3B40-8383-4443ADF1A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2005A-E747-4717-87FA-A0566728574C}" type="datetimeFigureOut">
              <a:rPr lang="en-GB" smtClean="0"/>
              <a:t>27/10/2024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202ED55-7ED5-C54C-D980-56B2F61B8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69E0857-A316-E976-B34F-4BE63219C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28527-3483-4609-80D8-BCBA55EDE7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0434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C4493B-A5D2-0FB0-53A4-1609E5FA6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FF31E883-3767-E138-4F01-4FD155CEAC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D48BC49-E8EA-1A40-F63D-C0195F3D85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0885DB9-A42C-569B-B43E-057622428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2005A-E747-4717-87FA-A0566728574C}" type="datetimeFigureOut">
              <a:rPr lang="en-GB" smtClean="0"/>
              <a:t>27/10/2024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07B0940-EDC2-A219-42BE-EC70D8F21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1EF3FA8-F661-123E-1E24-670CF0BB4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28527-3483-4609-80D8-BCBA55EDE7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0251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382C42BC-04F2-159E-BAFB-28984F544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ADB8F91-FE28-E3BB-6064-67A79E34B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B375B8C-8CC0-9CED-3FE4-1492A7D30B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2005A-E747-4717-87FA-A0566728574C}" type="datetimeFigureOut">
              <a:rPr lang="en-GB" smtClean="0"/>
              <a:t>27/10/2024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DD8A025-7879-6A62-F853-21EE5ED6EE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3EBC9E1-6EBC-CB01-9B9B-00128DC315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28527-3483-4609-80D8-BCBA55EDE7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9170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JeroenBuil/deegtal_coding_task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Job interview</a:t>
            </a:r>
          </a:p>
          <a:p>
            <a:r>
              <a:rPr lang="en-GB" dirty="0" smtClean="0"/>
              <a:t>Coding Task presentation</a:t>
            </a:r>
          </a:p>
          <a:p>
            <a:endParaRPr lang="en-GB" dirty="0"/>
          </a:p>
          <a:p>
            <a:r>
              <a:rPr lang="en-GB" b="1" dirty="0" err="1" smtClean="0"/>
              <a:t>Jeroen</a:t>
            </a:r>
            <a:r>
              <a:rPr lang="en-GB" b="1" dirty="0" smtClean="0"/>
              <a:t> </a:t>
            </a:r>
            <a:r>
              <a:rPr lang="en-GB" b="1" dirty="0" err="1" smtClean="0"/>
              <a:t>Buil</a:t>
            </a:r>
            <a:endParaRPr lang="en-GB" b="1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2" descr="d-EEG-tal - Science Innovation Hub - UNI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5738" y="759125"/>
            <a:ext cx="4833121" cy="2712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8867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1391C0-3AE9-7DD8-2529-34DCB9C5C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Artifacts in EEG Signals and Preprocessing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611C7C8-596E-06F1-2F40-76E9C999A1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Non-biological/Environment 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xmlns="" id="{2D70BE5B-AA9C-130A-88B7-DC7F6DC14CC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Powerline noise, traffic</a:t>
            </a:r>
          </a:p>
          <a:p>
            <a:r>
              <a:rPr lang="en-GB" sz="2000" dirty="0"/>
              <a:t>=&gt; bandpass + </a:t>
            </a:r>
            <a:r>
              <a:rPr lang="en-GB" sz="2000" dirty="0" err="1"/>
              <a:t>bandstop</a:t>
            </a:r>
            <a:r>
              <a:rPr lang="en-GB" sz="2000" dirty="0"/>
              <a:t> filtering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0673BDFD-07DE-8B16-B4A7-7AAA0837DB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2400" dirty="0"/>
              <a:t>Biological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xmlns="" id="{16E7BAFF-433E-C05B-427E-67004BD0FA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94427" y="2505075"/>
            <a:ext cx="5183188" cy="3684588"/>
          </a:xfrm>
        </p:spPr>
        <p:txBody>
          <a:bodyPr>
            <a:normAutofit/>
          </a:bodyPr>
          <a:lstStyle/>
          <a:p>
            <a:r>
              <a:rPr lang="en-US" sz="2000" dirty="0"/>
              <a:t>eye blinking, movement, respiration, and heartbeat</a:t>
            </a:r>
          </a:p>
          <a:p>
            <a:r>
              <a:rPr lang="en-US" sz="2000" dirty="0"/>
              <a:t>Often same </a:t>
            </a:r>
            <a:r>
              <a:rPr lang="en-US" sz="2000" dirty="0" err="1"/>
              <a:t>freq</a:t>
            </a:r>
            <a:r>
              <a:rPr lang="en-US" sz="2000" dirty="0"/>
              <a:t> range =&gt; grounding, linear regression methods</a:t>
            </a:r>
          </a:p>
          <a:p>
            <a:endParaRPr lang="en-GB" sz="20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6472A41B-CBB0-94B6-4D9B-B1AB93ECC5DF}"/>
              </a:ext>
            </a:extLst>
          </p:cNvPr>
          <p:cNvGrpSpPr/>
          <p:nvPr/>
        </p:nvGrpSpPr>
        <p:grpSpPr>
          <a:xfrm>
            <a:off x="589429" y="3566576"/>
            <a:ext cx="4012716" cy="2700720"/>
            <a:chOff x="6919376" y="36543"/>
            <a:chExt cx="4407226" cy="2966241"/>
          </a:xfrm>
        </p:grpSpPr>
        <p:pic>
          <p:nvPicPr>
            <p:cNvPr id="5" name="Picture 4" descr="A graph with blue lines and green lines&#10;&#10;Description automatically generated">
              <a:extLst>
                <a:ext uri="{FF2B5EF4-FFF2-40B4-BE49-F238E27FC236}">
                  <a16:creationId xmlns:a16="http://schemas.microsoft.com/office/drawing/2014/main" xmlns="" id="{130C3B8E-B6D8-4766-279F-8411E281E9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19376" y="36543"/>
              <a:ext cx="4407226" cy="2737042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31700BA6-CF89-565A-2F0A-B9887456B48C}"/>
                </a:ext>
              </a:extLst>
            </p:cNvPr>
            <p:cNvSpPr txBox="1"/>
            <p:nvPr/>
          </p:nvSpPr>
          <p:spPr>
            <a:xfrm>
              <a:off x="7671816" y="2741174"/>
              <a:ext cx="332494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/>
                <a:t>https://otc-cta.gc.ca/eng/railway_noise_measurement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616F617A-EE6A-043C-FC5A-CAFB0826E3D8}"/>
              </a:ext>
            </a:extLst>
          </p:cNvPr>
          <p:cNvGrpSpPr/>
          <p:nvPr/>
        </p:nvGrpSpPr>
        <p:grpSpPr>
          <a:xfrm>
            <a:off x="5114484" y="4179139"/>
            <a:ext cx="3233443" cy="2225321"/>
            <a:chOff x="-690250" y="3707822"/>
            <a:chExt cx="3233443" cy="2225321"/>
          </a:xfrm>
        </p:grpSpPr>
        <p:pic>
          <p:nvPicPr>
            <p:cNvPr id="12" name="Picture 11" descr="A graph of ecg and ecg&#10;&#10;Description automatically generated">
              <a:extLst>
                <a:ext uri="{FF2B5EF4-FFF2-40B4-BE49-F238E27FC236}">
                  <a16:creationId xmlns:a16="http://schemas.microsoft.com/office/drawing/2014/main" xmlns="" id="{21746E25-AB8E-3823-7C60-68C626D957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58" t="2617" r="36591" b="34853"/>
            <a:stretch/>
          </p:blipFill>
          <p:spPr>
            <a:xfrm>
              <a:off x="-690250" y="3707822"/>
              <a:ext cx="3147270" cy="1559983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F60C1B52-A4B6-B018-0CFB-5C2E41F5995C}"/>
                </a:ext>
              </a:extLst>
            </p:cNvPr>
            <p:cNvSpPr txBox="1"/>
            <p:nvPr/>
          </p:nvSpPr>
          <p:spPr>
            <a:xfrm>
              <a:off x="-266555" y="5302201"/>
              <a:ext cx="2809748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A Survey on Artifacts Detection Techniques for Electro-Encephalography (EEG) Signals - Scientific Figure on ResearchGate. Available from: https://www.researchgate.net/figure/a-EEG-Signals-with-Artifacts-Caused-by-b-ECG-Signals-and-C-EMG-Signals-25_fig3_281887837 [accessed 23 Oct 2024]</a:t>
              </a:r>
              <a:endParaRPr lang="en-GB" sz="700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EE1F7B1D-E7BA-23E7-287A-D891069234AF}"/>
              </a:ext>
            </a:extLst>
          </p:cNvPr>
          <p:cNvSpPr txBox="1"/>
          <p:nvPr/>
        </p:nvSpPr>
        <p:spPr>
          <a:xfrm>
            <a:off x="192743" y="6619258"/>
            <a:ext cx="2907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https://pmc.ncbi.nlm.nih.gov/articles/PMC861531/</a:t>
            </a:r>
          </a:p>
          <a:p>
            <a:endParaRPr lang="en-GB" sz="8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62B30A00-C60D-CCB4-5792-E6B671ABC139}"/>
              </a:ext>
            </a:extLst>
          </p:cNvPr>
          <p:cNvGrpSpPr/>
          <p:nvPr/>
        </p:nvGrpSpPr>
        <p:grpSpPr>
          <a:xfrm>
            <a:off x="8495396" y="4005073"/>
            <a:ext cx="3222459" cy="2487803"/>
            <a:chOff x="6478293" y="3942405"/>
            <a:chExt cx="3962401" cy="2936898"/>
          </a:xfrm>
        </p:grpSpPr>
        <p:pic>
          <p:nvPicPr>
            <p:cNvPr id="10" name="Picture 9" descr="A diagram of a brain activity&#10;&#10;Description automatically generated">
              <a:extLst>
                <a:ext uri="{FF2B5EF4-FFF2-40B4-BE49-F238E27FC236}">
                  <a16:creationId xmlns:a16="http://schemas.microsoft.com/office/drawing/2014/main" xmlns="" id="{D8D80D5F-4355-EAC2-0C79-74B1CAF9FF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60" t="8208" r="4034" b="6221"/>
            <a:stretch/>
          </p:blipFill>
          <p:spPr>
            <a:xfrm>
              <a:off x="6478293" y="3942405"/>
              <a:ext cx="3786088" cy="2578949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73D34BE1-767B-21D0-F48F-8C11653663E5}"/>
                </a:ext>
              </a:extLst>
            </p:cNvPr>
            <p:cNvSpPr txBox="1"/>
            <p:nvPr/>
          </p:nvSpPr>
          <p:spPr>
            <a:xfrm>
              <a:off x="6478294" y="6463805"/>
              <a:ext cx="396240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Eye Blink Artifact Detection With Novel Optimized Multi-Dimensional Electroencephalogram Features - Scientific Figure on ResearchGate. Available from: https://www.researchgate.net/figure/Frontal-epileptiform-discharges-and-eye-blink-from-CHZU-database_fig1_353475354 [accessed 23 Oct 2024]</a:t>
              </a:r>
              <a:endParaRPr lang="en-GB" sz="7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07683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591B32-0E4D-DC76-5437-BF80A3182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792D97A-7426-C0B7-70C9-E91B25BBC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Done:</a:t>
            </a:r>
          </a:p>
          <a:p>
            <a:pPr lvl="1"/>
            <a:r>
              <a:rPr lang="en-GB" dirty="0"/>
              <a:t>Bandpass: 0,5-100 Hz</a:t>
            </a:r>
          </a:p>
          <a:p>
            <a:pPr lvl="1"/>
            <a:r>
              <a:rPr lang="en-GB" dirty="0"/>
              <a:t>Notch: 60 Hz</a:t>
            </a:r>
          </a:p>
          <a:p>
            <a:pPr lvl="1"/>
            <a:r>
              <a:rPr lang="en-GB" dirty="0"/>
              <a:t>Crop start + end of recording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Note done (but should be!)</a:t>
            </a:r>
          </a:p>
          <a:p>
            <a:pPr lvl="1"/>
            <a:r>
              <a:rPr lang="en-GB" dirty="0"/>
              <a:t>Remove EOG + ECG artefacts </a:t>
            </a:r>
          </a:p>
          <a:p>
            <a:pPr lvl="2"/>
            <a:r>
              <a:rPr lang="en-GB" dirty="0"/>
              <a:t>=&gt; regression / ICA + (NN) Model</a:t>
            </a:r>
          </a:p>
        </p:txBody>
      </p:sp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xmlns="" id="{38A915D1-858D-AAB8-BAA2-158FBDE65C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7880" y="1501938"/>
            <a:ext cx="2431296" cy="2351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859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0F13F4-55D0-3648-2FB4-7EF646CA9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EDA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B41CB12-B324-B8B7-A95B-BD67C46DC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Crucial info is missing: Source information + Meta data</a:t>
            </a:r>
          </a:p>
          <a:p>
            <a:pPr lvl="1"/>
            <a:r>
              <a:rPr lang="en-GB" dirty="0"/>
              <a:t>What is separating the groups? =&gt; can steer analysis + feature engineering</a:t>
            </a:r>
          </a:p>
          <a:p>
            <a:pPr lvl="1"/>
            <a:r>
              <a:rPr lang="en-GB" dirty="0"/>
              <a:t>Where/how/by whom is recorded?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Consequence:</a:t>
            </a:r>
          </a:p>
          <a:p>
            <a:r>
              <a:rPr lang="en-GB" dirty="0"/>
              <a:t>Unnecessary long puzzling</a:t>
            </a:r>
          </a:p>
          <a:p>
            <a:r>
              <a:rPr lang="en-GB" dirty="0"/>
              <a:t>Risk of false comparison/assumptions between groups</a:t>
            </a:r>
          </a:p>
          <a:p>
            <a:endParaRPr lang="en-GB" dirty="0"/>
          </a:p>
          <a:p>
            <a:r>
              <a:rPr lang="en-GB" u="sng" dirty="0"/>
              <a:t>No Source + Metadata == No (usable) Data</a:t>
            </a:r>
          </a:p>
        </p:txBody>
      </p:sp>
    </p:spTree>
    <p:extLst>
      <p:ext uri="{BB962C8B-B14F-4D97-AF65-F5344CB8AC3E}">
        <p14:creationId xmlns:p14="http://schemas.microsoft.com/office/powerpoint/2010/main" val="4221687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EDACA0-0066-EAB4-109C-6387AC9DD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Feature Engineering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F019681-513C-90BA-D479-BEB22008BA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69185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C2C443-6C50-E1B5-A808-DC7EC6851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Intermittend</a:t>
            </a:r>
            <a:r>
              <a:rPr lang="en-GB" dirty="0"/>
              <a:t> Photic Stimulation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36A5669-9DFD-F709-26D6-1E2D63E8D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Pulse train found in some recordings</a:t>
            </a:r>
          </a:p>
          <a:p>
            <a:pPr lvl="1"/>
            <a:r>
              <a:rPr lang="en-GB" dirty="0"/>
              <a:t>Unfortunately not all channels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DFD1997-0479-A4BA-A1DD-DB2731F941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704"/>
          <a:stretch/>
        </p:blipFill>
        <p:spPr>
          <a:xfrm>
            <a:off x="6965443" y="1825625"/>
            <a:ext cx="4678171" cy="2883124"/>
          </a:xfrm>
          <a:prstGeom prst="rect">
            <a:avLst/>
          </a:prstGeom>
        </p:spPr>
      </p:pic>
      <p:pic>
        <p:nvPicPr>
          <p:cNvPr id="7" name="Picture 6" descr="A warning sign with white text&#10;&#10;Description automatically generated">
            <a:extLst>
              <a:ext uri="{FF2B5EF4-FFF2-40B4-BE49-F238E27FC236}">
                <a16:creationId xmlns:a16="http://schemas.microsoft.com/office/drawing/2014/main" xmlns="" id="{44E0F90E-1152-9A34-85A4-EBC6F11C6D0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228" y="4001294"/>
            <a:ext cx="3414772" cy="1920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258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A38D8C-11D9-C1F7-46AC-D8A6E87E3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 consistent stim found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16869AF-07FD-7942-B8F8-6E3810FB4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Don’t know what is done</a:t>
            </a:r>
          </a:p>
          <a:p>
            <a:r>
              <a:rPr lang="en-GB" dirty="0"/>
              <a:t>If these recordings are comparable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AD3FA004-B429-8F5E-0D2D-03F94EAD22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108915"/>
              </p:ext>
            </p:extLst>
          </p:nvPr>
        </p:nvGraphicFramePr>
        <p:xfrm>
          <a:off x="7397496" y="190500"/>
          <a:ext cx="3370752" cy="6477000"/>
        </p:xfrm>
        <a:graphic>
          <a:graphicData uri="http://schemas.openxmlformats.org/drawingml/2006/table">
            <a:tbl>
              <a:tblPr firstRow="1" lastCol="1">
                <a:tableStyleId>{3B4B98B0-60AC-42C2-AFA5-B58CD77FA1E5}</a:tableStyleId>
              </a:tblPr>
              <a:tblGrid>
                <a:gridCol w="594360">
                  <a:extLst>
                    <a:ext uri="{9D8B030D-6E8A-4147-A177-3AD203B41FA5}">
                      <a16:colId xmlns:a16="http://schemas.microsoft.com/office/drawing/2014/main" xmlns="" val="111408566"/>
                    </a:ext>
                  </a:extLst>
                </a:gridCol>
                <a:gridCol w="841248">
                  <a:extLst>
                    <a:ext uri="{9D8B030D-6E8A-4147-A177-3AD203B41FA5}">
                      <a16:colId xmlns:a16="http://schemas.microsoft.com/office/drawing/2014/main" xmlns="" val="3783979508"/>
                    </a:ext>
                  </a:extLst>
                </a:gridCol>
                <a:gridCol w="988563">
                  <a:extLst>
                    <a:ext uri="{9D8B030D-6E8A-4147-A177-3AD203B41FA5}">
                      <a16:colId xmlns:a16="http://schemas.microsoft.com/office/drawing/2014/main" xmlns="" val="1715166266"/>
                    </a:ext>
                  </a:extLst>
                </a:gridCol>
                <a:gridCol w="946581">
                  <a:extLst>
                    <a:ext uri="{9D8B030D-6E8A-4147-A177-3AD203B41FA5}">
                      <a16:colId xmlns:a16="http://schemas.microsoft.com/office/drawing/2014/main" xmlns="" val="815064266"/>
                    </a:ext>
                  </a:extLst>
                </a:gridCol>
              </a:tblGrid>
              <a:tr h="154578">
                <a:tc>
                  <a:txBody>
                    <a:bodyPr/>
                    <a:lstStyle/>
                    <a:p>
                      <a:pPr algn="r" fontAlgn="ctr"/>
                      <a:r>
                        <a:rPr lang="en-GB" sz="1200" dirty="0">
                          <a:effectLst/>
                        </a:rPr>
                        <a:t>Group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200" dirty="0">
                          <a:effectLst/>
                        </a:rPr>
                        <a:t>Recording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200" dirty="0">
                          <a:effectLst/>
                        </a:rPr>
                        <a:t>Channel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200" dirty="0">
                          <a:effectLst/>
                        </a:rPr>
                        <a:t>Mean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xmlns="" val="2595477897"/>
                  </a:ext>
                </a:extLst>
              </a:tr>
              <a:tr h="154578"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1</a:t>
                      </a:r>
                    </a:p>
                  </a:txBody>
                  <a:tcPr marL="76200" marR="76200" marT="38100" marB="381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1</a:t>
                      </a:r>
                    </a:p>
                  </a:txBody>
                  <a:tcPr marL="76200" marR="76200" marT="38100" marB="381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BURSTS</a:t>
                      </a:r>
                    </a:p>
                  </a:txBody>
                  <a:tcPr marL="76200" marR="76200" marT="38100" marB="381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0.339228</a:t>
                      </a:r>
                    </a:p>
                  </a:txBody>
                  <a:tcPr marL="76200" marR="76200" marT="38100" marB="3810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93756374"/>
                  </a:ext>
                </a:extLst>
              </a:tr>
              <a:tr h="154578"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1</a:t>
                      </a:r>
                    </a:p>
                  </a:txBody>
                  <a:tcPr marL="76200" marR="76200" marT="38100" marB="381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2</a:t>
                      </a:r>
                    </a:p>
                  </a:txBody>
                  <a:tcPr marL="76200" marR="76200" marT="38100" marB="381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BURSTS</a:t>
                      </a:r>
                    </a:p>
                  </a:txBody>
                  <a:tcPr marL="76200" marR="76200" marT="38100" marB="381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0.0</a:t>
                      </a:r>
                    </a:p>
                  </a:txBody>
                  <a:tcPr marL="76200" marR="76200" marT="38100" marB="3810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17001553"/>
                  </a:ext>
                </a:extLst>
              </a:tr>
              <a:tr h="154578"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1</a:t>
                      </a:r>
                    </a:p>
                  </a:txBody>
                  <a:tcPr marL="76200" marR="76200" marT="38100" marB="381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3</a:t>
                      </a:r>
                    </a:p>
                  </a:txBody>
                  <a:tcPr marL="76200" marR="76200" marT="38100" marB="381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BURSTS</a:t>
                      </a:r>
                    </a:p>
                  </a:txBody>
                  <a:tcPr marL="76200" marR="76200" marT="38100" marB="381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0.0</a:t>
                      </a:r>
                    </a:p>
                  </a:txBody>
                  <a:tcPr marL="76200" marR="76200" marT="38100" marB="3810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2285892"/>
                  </a:ext>
                </a:extLst>
              </a:tr>
              <a:tr h="154578"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1</a:t>
                      </a:r>
                    </a:p>
                  </a:txBody>
                  <a:tcPr marL="76200" marR="76200" marT="38100" marB="381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4</a:t>
                      </a:r>
                    </a:p>
                  </a:txBody>
                  <a:tcPr marL="76200" marR="76200" marT="38100" marB="381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BURSTS</a:t>
                      </a:r>
                    </a:p>
                  </a:txBody>
                  <a:tcPr marL="76200" marR="76200" marT="38100" marB="381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0.392392</a:t>
                      </a:r>
                    </a:p>
                  </a:txBody>
                  <a:tcPr marL="76200" marR="76200" marT="38100" marB="3810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19397469"/>
                  </a:ext>
                </a:extLst>
              </a:tr>
              <a:tr h="154578"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2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1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BURSTS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0.237873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xmlns="" val="2453038063"/>
                  </a:ext>
                </a:extLst>
              </a:tr>
              <a:tr h="154578"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2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2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BURSTS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0.0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xmlns="" val="2395400633"/>
                  </a:ext>
                </a:extLst>
              </a:tr>
              <a:tr h="154578"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2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3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BURSTS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0.0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xmlns="" val="278446480"/>
                  </a:ext>
                </a:extLst>
              </a:tr>
              <a:tr h="154578"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2</a:t>
                      </a:r>
                    </a:p>
                  </a:txBody>
                  <a:tcPr marL="76200" marR="76200" marT="38100" marB="381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4</a:t>
                      </a:r>
                    </a:p>
                  </a:txBody>
                  <a:tcPr marL="76200" marR="76200" marT="38100" marB="381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BURSTS</a:t>
                      </a:r>
                    </a:p>
                  </a:txBody>
                  <a:tcPr marL="76200" marR="76200" marT="38100" marB="381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0.0</a:t>
                      </a:r>
                    </a:p>
                  </a:txBody>
                  <a:tcPr marL="76200" marR="76200" marT="38100" marB="381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95144103"/>
                  </a:ext>
                </a:extLst>
              </a:tr>
              <a:tr h="154578"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1</a:t>
                      </a:r>
                    </a:p>
                  </a:txBody>
                  <a:tcPr marL="76200" marR="76200" marT="38100" marB="381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1</a:t>
                      </a:r>
                    </a:p>
                  </a:txBody>
                  <a:tcPr marL="76200" marR="76200" marT="38100" marB="381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IBI</a:t>
                      </a:r>
                    </a:p>
                  </a:txBody>
                  <a:tcPr marL="76200" marR="76200" marT="38100" marB="381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22.108351</a:t>
                      </a:r>
                    </a:p>
                  </a:txBody>
                  <a:tcPr marL="76200" marR="76200" marT="38100" marB="381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628614"/>
                  </a:ext>
                </a:extLst>
              </a:tr>
              <a:tr h="154578"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1</a:t>
                      </a:r>
                    </a:p>
                  </a:txBody>
                  <a:tcPr marL="76200" marR="76200" marT="38100" marB="381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2</a:t>
                      </a:r>
                    </a:p>
                  </a:txBody>
                  <a:tcPr marL="76200" marR="76200" marT="38100" marB="381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IBI</a:t>
                      </a:r>
                    </a:p>
                  </a:txBody>
                  <a:tcPr marL="76200" marR="76200" marT="38100" marB="381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0.0</a:t>
                      </a:r>
                    </a:p>
                  </a:txBody>
                  <a:tcPr marL="76200" marR="76200" marT="38100" marB="3810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80402641"/>
                  </a:ext>
                </a:extLst>
              </a:tr>
              <a:tr h="154578"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1</a:t>
                      </a:r>
                    </a:p>
                  </a:txBody>
                  <a:tcPr marL="76200" marR="76200" marT="38100" marB="381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3</a:t>
                      </a:r>
                    </a:p>
                  </a:txBody>
                  <a:tcPr marL="76200" marR="76200" marT="38100" marB="381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IBI</a:t>
                      </a:r>
                    </a:p>
                  </a:txBody>
                  <a:tcPr marL="76200" marR="76200" marT="38100" marB="381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0.0</a:t>
                      </a:r>
                    </a:p>
                  </a:txBody>
                  <a:tcPr marL="76200" marR="76200" marT="38100" marB="3810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83268447"/>
                  </a:ext>
                </a:extLst>
              </a:tr>
              <a:tr h="154578"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1</a:t>
                      </a:r>
                    </a:p>
                  </a:txBody>
                  <a:tcPr marL="76200" marR="76200" marT="38100" marB="381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4</a:t>
                      </a:r>
                    </a:p>
                  </a:txBody>
                  <a:tcPr marL="76200" marR="76200" marT="38100" marB="381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IBI</a:t>
                      </a:r>
                    </a:p>
                  </a:txBody>
                  <a:tcPr marL="76200" marR="76200" marT="38100" marB="381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10.253176</a:t>
                      </a:r>
                    </a:p>
                  </a:txBody>
                  <a:tcPr marL="76200" marR="76200" marT="38100" marB="3810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35432972"/>
                  </a:ext>
                </a:extLst>
              </a:tr>
              <a:tr h="154578"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2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1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IBI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1.674255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xmlns="" val="118346155"/>
                  </a:ext>
                </a:extLst>
              </a:tr>
              <a:tr h="154578"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2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2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IBI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0.0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xmlns="" val="3432465217"/>
                  </a:ext>
                </a:extLst>
              </a:tr>
              <a:tr h="154578"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2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3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IBI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0.0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xmlns="" val="2446123427"/>
                  </a:ext>
                </a:extLst>
              </a:tr>
              <a:tr h="154578"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2</a:t>
                      </a:r>
                    </a:p>
                  </a:txBody>
                  <a:tcPr marL="76200" marR="76200" marT="38100" marB="381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4</a:t>
                      </a:r>
                    </a:p>
                  </a:txBody>
                  <a:tcPr marL="76200" marR="76200" marT="38100" marB="381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IBI</a:t>
                      </a:r>
                    </a:p>
                  </a:txBody>
                  <a:tcPr marL="76200" marR="76200" marT="38100" marB="381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0.0</a:t>
                      </a:r>
                    </a:p>
                  </a:txBody>
                  <a:tcPr marL="76200" marR="76200" marT="38100" marB="381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31126314"/>
                  </a:ext>
                </a:extLst>
              </a:tr>
              <a:tr h="199143"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1</a:t>
                      </a:r>
                    </a:p>
                  </a:txBody>
                  <a:tcPr marL="76200" marR="76200" marT="38100" marB="381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1</a:t>
                      </a:r>
                    </a:p>
                  </a:txBody>
                  <a:tcPr marL="76200" marR="76200" marT="38100" marB="381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PHOTIC-REF</a:t>
                      </a:r>
                    </a:p>
                  </a:txBody>
                  <a:tcPr marL="76200" marR="76200" marT="38100" marB="381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0.000003</a:t>
                      </a:r>
                    </a:p>
                  </a:txBody>
                  <a:tcPr marL="76200" marR="76200" marT="38100" marB="381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67548050"/>
                  </a:ext>
                </a:extLst>
              </a:tr>
              <a:tr h="199143"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1</a:t>
                      </a:r>
                    </a:p>
                  </a:txBody>
                  <a:tcPr marL="76200" marR="76200" marT="38100" marB="381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2</a:t>
                      </a:r>
                    </a:p>
                  </a:txBody>
                  <a:tcPr marL="76200" marR="76200" marT="38100" marB="381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PHOTIC-REF</a:t>
                      </a:r>
                    </a:p>
                  </a:txBody>
                  <a:tcPr marL="76200" marR="76200" marT="38100" marB="381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0.000002</a:t>
                      </a:r>
                    </a:p>
                  </a:txBody>
                  <a:tcPr marL="76200" marR="76200" marT="38100" marB="3810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57857313"/>
                  </a:ext>
                </a:extLst>
              </a:tr>
              <a:tr h="199143"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1</a:t>
                      </a:r>
                    </a:p>
                  </a:txBody>
                  <a:tcPr marL="76200" marR="76200" marT="38100" marB="381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3</a:t>
                      </a:r>
                    </a:p>
                  </a:txBody>
                  <a:tcPr marL="76200" marR="76200" marT="38100" marB="381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PHOTIC-REF</a:t>
                      </a:r>
                    </a:p>
                  </a:txBody>
                  <a:tcPr marL="76200" marR="76200" marT="38100" marB="381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0.0</a:t>
                      </a:r>
                    </a:p>
                  </a:txBody>
                  <a:tcPr marL="76200" marR="76200" marT="38100" marB="3810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8136624"/>
                  </a:ext>
                </a:extLst>
              </a:tr>
              <a:tr h="199143"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1</a:t>
                      </a:r>
                    </a:p>
                  </a:txBody>
                  <a:tcPr marL="76200" marR="76200" marT="38100" marB="381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4</a:t>
                      </a:r>
                    </a:p>
                  </a:txBody>
                  <a:tcPr marL="76200" marR="76200" marT="38100" marB="381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PHOTIC-REF</a:t>
                      </a:r>
                    </a:p>
                  </a:txBody>
                  <a:tcPr marL="76200" marR="76200" marT="38100" marB="381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0.000004</a:t>
                      </a:r>
                    </a:p>
                  </a:txBody>
                  <a:tcPr marL="76200" marR="76200" marT="38100" marB="3810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7376096"/>
                  </a:ext>
                </a:extLst>
              </a:tr>
              <a:tr h="199143"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2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1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PHOTIC-REF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0.000003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xmlns="" val="1876731788"/>
                  </a:ext>
                </a:extLst>
              </a:tr>
              <a:tr h="199143"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2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2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PHOTIC-REF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0.0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xmlns="" val="1419056787"/>
                  </a:ext>
                </a:extLst>
              </a:tr>
              <a:tr h="199143"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2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3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PHOTIC-REF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0.0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xmlns="" val="2659290613"/>
                  </a:ext>
                </a:extLst>
              </a:tr>
              <a:tr h="199143"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2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4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PHOTIC-REF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0.0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xmlns="" val="1646393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0593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0A4763E-B127-FF1E-4188-8A50201C2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Spectogram</a:t>
            </a:r>
            <a:r>
              <a:rPr lang="en-GB" dirty="0"/>
              <a:t> (time-</a:t>
            </a:r>
            <a:r>
              <a:rPr lang="en-GB" dirty="0" err="1"/>
              <a:t>freq</a:t>
            </a:r>
            <a:r>
              <a:rPr lang="en-GB" dirty="0"/>
              <a:t> analysis)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DC6794B-2BB3-30DB-E98B-491136572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4536" y="1825625"/>
            <a:ext cx="5272024" cy="4351338"/>
          </a:xfrm>
        </p:spPr>
        <p:txBody>
          <a:bodyPr/>
          <a:lstStyle/>
          <a:p>
            <a:r>
              <a:rPr lang="en-GB" dirty="0"/>
              <a:t>Many windows = many samples!</a:t>
            </a:r>
          </a:p>
          <a:p>
            <a:r>
              <a:rPr lang="en-GB" dirty="0"/>
              <a:t>(not as good as more subjects)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7448442-D46E-4C4F-6850-039EDC509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543" y="1825624"/>
            <a:ext cx="4827933" cy="3701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7512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23BABE6-B522-A9C4-6766-98F15B8CB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Where to take window?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A7019F4-8C77-B129-10DF-745DD1EC4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Ideally: </a:t>
            </a:r>
          </a:p>
          <a:p>
            <a:pPr lvl="1"/>
            <a:r>
              <a:rPr lang="en-GB" dirty="0"/>
              <a:t>Events that subjects are in same mental state </a:t>
            </a:r>
          </a:p>
          <a:p>
            <a:pPr lvl="1"/>
            <a:r>
              <a:rPr lang="en-GB" dirty="0"/>
              <a:t>Same (lack of) ext. triggers / all in resting</a:t>
            </a:r>
          </a:p>
          <a:p>
            <a:pPr lvl="1"/>
            <a:r>
              <a:rPr lang="en-GB" dirty="0"/>
              <a:t>HOWEVER: No epochs/annotation/description </a:t>
            </a:r>
          </a:p>
          <a:p>
            <a:endParaRPr lang="en-GB" dirty="0"/>
          </a:p>
          <a:p>
            <a:r>
              <a:rPr lang="en-GB" b="1" dirty="0"/>
              <a:t>Assumption</a:t>
            </a:r>
            <a:r>
              <a:rPr lang="en-GB" dirty="0"/>
              <a:t>: all subjects same mental state + physical state + same procedure</a:t>
            </a:r>
          </a:p>
          <a:p>
            <a:endParaRPr lang="en-GB" dirty="0"/>
          </a:p>
          <a:p>
            <a:r>
              <a:rPr lang="en-GB" dirty="0"/>
              <a:t>This is clearly not the case, but limited time =&gt; cutting corners</a:t>
            </a:r>
          </a:p>
          <a:p>
            <a:endParaRPr lang="en-GB" dirty="0"/>
          </a:p>
          <a:p>
            <a:r>
              <a:rPr lang="en-GB" dirty="0"/>
              <a:t>10s windows + 5 sec overlap </a:t>
            </a:r>
          </a:p>
          <a:p>
            <a:pPr lvl="1"/>
            <a:r>
              <a:rPr lang="en-GB" dirty="0" err="1"/>
              <a:t>Nyquest</a:t>
            </a:r>
            <a:r>
              <a:rPr lang="en-GB" dirty="0"/>
              <a:t>: 0.5-100 Hz =&gt; &gt;= 4 sec window</a:t>
            </a:r>
          </a:p>
        </p:txBody>
      </p:sp>
    </p:spTree>
    <p:extLst>
      <p:ext uri="{BB962C8B-B14F-4D97-AF65-F5344CB8AC3E}">
        <p14:creationId xmlns:p14="http://schemas.microsoft.com/office/powerpoint/2010/main" val="13574447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9A2698-5AD5-8764-3EC0-6761F889A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Build model + Model Evaluation + Explainability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9E2AE85-8F51-0FFA-230A-3010F378FC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68600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AA6658-01EC-238A-F162-35AF88FC6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ML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60D0F02-B4AE-B1AA-315F-B3F2223E7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Unsupervised</a:t>
            </a:r>
          </a:p>
          <a:p>
            <a:pPr lvl="1"/>
            <a:r>
              <a:rPr lang="en-GB" dirty="0"/>
              <a:t>+ fast, no pre knowledge, unbiased</a:t>
            </a:r>
          </a:p>
          <a:p>
            <a:pPr lvl="1"/>
            <a:r>
              <a:rPr lang="en-GB" dirty="0"/>
              <a:t>- less info to train</a:t>
            </a:r>
          </a:p>
          <a:p>
            <a:pPr lvl="1"/>
            <a:endParaRPr lang="en-GB" dirty="0"/>
          </a:p>
          <a:p>
            <a:endParaRPr lang="en-GB" dirty="0"/>
          </a:p>
          <a:p>
            <a:r>
              <a:rPr lang="en-GB" dirty="0"/>
              <a:t>Supervised</a:t>
            </a:r>
          </a:p>
          <a:p>
            <a:pPr lvl="1"/>
            <a:r>
              <a:rPr lang="en-GB" dirty="0"/>
              <a:t>+ use class info to your advantage</a:t>
            </a:r>
          </a:p>
          <a:p>
            <a:pPr lvl="1"/>
            <a:endParaRPr lang="en-GB" dirty="0"/>
          </a:p>
          <a:p>
            <a:endParaRPr lang="en-GB" dirty="0"/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xmlns="" id="{57188DEF-2F4D-C1E4-0EB4-BB86A02D3CA4}"/>
              </a:ext>
            </a:extLst>
          </p:cNvPr>
          <p:cNvSpPr/>
          <p:nvPr/>
        </p:nvSpPr>
        <p:spPr>
          <a:xfrm>
            <a:off x="6510528" y="2423160"/>
            <a:ext cx="786384" cy="55778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xmlns="" id="{9A0DB99A-51D0-A3B7-2EED-F6DA180F8D10}"/>
              </a:ext>
            </a:extLst>
          </p:cNvPr>
          <p:cNvSpPr/>
          <p:nvPr/>
        </p:nvSpPr>
        <p:spPr>
          <a:xfrm>
            <a:off x="6510528" y="4255788"/>
            <a:ext cx="786384" cy="55778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74C63E1-5780-3665-A094-18D8A3005D7D}"/>
              </a:ext>
            </a:extLst>
          </p:cNvPr>
          <p:cNvSpPr txBox="1"/>
          <p:nvPr/>
        </p:nvSpPr>
        <p:spPr>
          <a:xfrm>
            <a:off x="7519416" y="2378886"/>
            <a:ext cx="1418895" cy="74168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tSNE</a:t>
            </a:r>
            <a:endParaRPr lang="en-GB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xmlns="" id="{330691FF-2C87-3366-F47F-DF633AED3A86}"/>
              </a:ext>
            </a:extLst>
          </p:cNvPr>
          <p:cNvSpPr/>
          <p:nvPr/>
        </p:nvSpPr>
        <p:spPr>
          <a:xfrm>
            <a:off x="9262872" y="2423160"/>
            <a:ext cx="786384" cy="55778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C0BB9F8-6324-AE04-2724-A866B9AF8BEF}"/>
              </a:ext>
            </a:extLst>
          </p:cNvPr>
          <p:cNvSpPr txBox="1"/>
          <p:nvPr/>
        </p:nvSpPr>
        <p:spPr>
          <a:xfrm>
            <a:off x="7584109" y="4143083"/>
            <a:ext cx="1418895" cy="78319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err="1"/>
              <a:t>XGBoost</a:t>
            </a: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CNN?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42EE1119-5257-2B71-6857-E875D9647C2D}"/>
              </a:ext>
            </a:extLst>
          </p:cNvPr>
          <p:cNvGrpSpPr/>
          <p:nvPr/>
        </p:nvGrpSpPr>
        <p:grpSpPr>
          <a:xfrm>
            <a:off x="721360" y="3708400"/>
            <a:ext cx="5374640" cy="1852692"/>
            <a:chOff x="721360" y="3708400"/>
            <a:chExt cx="5374640" cy="1852692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xmlns="" id="{01C6637A-2243-02B1-D39D-792E2C7EDCD9}"/>
                </a:ext>
              </a:extLst>
            </p:cNvPr>
            <p:cNvSpPr/>
            <p:nvPr/>
          </p:nvSpPr>
          <p:spPr>
            <a:xfrm>
              <a:off x="721360" y="3708400"/>
              <a:ext cx="5374640" cy="1483360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52B0D9B1-6137-2FAB-2807-0E81E65DF743}"/>
                </a:ext>
              </a:extLst>
            </p:cNvPr>
            <p:cNvSpPr txBox="1"/>
            <p:nvPr/>
          </p:nvSpPr>
          <p:spPr>
            <a:xfrm>
              <a:off x="2784439" y="5191760"/>
              <a:ext cx="10859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solidFill>
                    <a:schemeClr val="accent6">
                      <a:lumMod val="75000"/>
                    </a:schemeClr>
                  </a:solidFill>
                </a:rPr>
                <a:t>Preferred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B1C33B2E-9113-96FA-6E0F-63A0628BE612}"/>
              </a:ext>
            </a:extLst>
          </p:cNvPr>
          <p:cNvGrpSpPr/>
          <p:nvPr/>
        </p:nvGrpSpPr>
        <p:grpSpPr>
          <a:xfrm>
            <a:off x="754837" y="1637206"/>
            <a:ext cx="5374640" cy="1852692"/>
            <a:chOff x="754837" y="1637206"/>
            <a:chExt cx="5374640" cy="1852692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xmlns="" id="{11D1D7C7-D542-DBDC-1364-D62D0EE66BD7}"/>
                </a:ext>
              </a:extLst>
            </p:cNvPr>
            <p:cNvSpPr/>
            <p:nvPr/>
          </p:nvSpPr>
          <p:spPr>
            <a:xfrm>
              <a:off x="754837" y="1637206"/>
              <a:ext cx="5374640" cy="1483360"/>
            </a:xfrm>
            <a:prstGeom prst="roundRect">
              <a:avLst/>
            </a:prstGeom>
            <a:noFill/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B2C24613-49C5-5493-3BEC-84DCA9AD376B}"/>
                </a:ext>
              </a:extLst>
            </p:cNvPr>
            <p:cNvSpPr txBox="1"/>
            <p:nvPr/>
          </p:nvSpPr>
          <p:spPr>
            <a:xfrm>
              <a:off x="2330089" y="3120566"/>
              <a:ext cx="22241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solidFill>
                    <a:schemeClr val="accent4">
                      <a:lumMod val="75000"/>
                    </a:schemeClr>
                  </a:solidFill>
                </a:rPr>
                <a:t>Further exploration!?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004453C8-222D-5DE3-B7C9-478D851B8AC1}"/>
              </a:ext>
            </a:extLst>
          </p:cNvPr>
          <p:cNvSpPr txBox="1"/>
          <p:nvPr/>
        </p:nvSpPr>
        <p:spPr>
          <a:xfrm>
            <a:off x="10259466" y="2497740"/>
            <a:ext cx="1600302" cy="40862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Clustering</a:t>
            </a:r>
          </a:p>
        </p:txBody>
      </p:sp>
    </p:spTree>
    <p:extLst>
      <p:ext uri="{BB962C8B-B14F-4D97-AF65-F5344CB8AC3E}">
        <p14:creationId xmlns:p14="http://schemas.microsoft.com/office/powerpoint/2010/main" val="3208508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CAB9CF-68C6-C82C-4144-B60783FE8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+ Deliverables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186AABB-F026-942D-2158-CED7DD4A6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Exploratory Data Analysis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Feature Engineering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Build Model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Hyperparameter Tuning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Model Evaluation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Explainability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1C77FDF4-C966-A92D-3ACD-09F38EFDD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635" y="2054542"/>
            <a:ext cx="596265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9401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971CD4B-B0B4-F657-5D82-75973D369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Unsupervised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DCD5789-5C4B-5228-CF2C-299879FD1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 like it: can help give indication of what happens in data</a:t>
            </a:r>
          </a:p>
          <a:p>
            <a:endParaRPr lang="en-GB" dirty="0"/>
          </a:p>
          <a:p>
            <a:r>
              <a:rPr lang="en-GB" dirty="0"/>
              <a:t>PCA =&gt; linear technique</a:t>
            </a:r>
          </a:p>
        </p:txBody>
      </p:sp>
    </p:spTree>
    <p:extLst>
      <p:ext uri="{BB962C8B-B14F-4D97-AF65-F5344CB8AC3E}">
        <p14:creationId xmlns:p14="http://schemas.microsoft.com/office/powerpoint/2010/main" val="14424058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147F0D-A683-C98D-CE4E-CCF9DF4F3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XGBoost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B383055-E497-C2B5-F61A-2329690F4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Gradient boosted decision tree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When in doubt =&gt; Use </a:t>
            </a:r>
            <a:r>
              <a:rPr lang="en-GB" dirty="0" err="1"/>
              <a:t>XGBoost</a:t>
            </a:r>
            <a:r>
              <a:rPr lang="en-GB" dirty="0"/>
              <a:t>!</a:t>
            </a:r>
          </a:p>
          <a:p>
            <a:endParaRPr lang="en-GB" dirty="0"/>
          </a:p>
          <a:p>
            <a:pPr lvl="1"/>
            <a:r>
              <a:rPr lang="en-GB" dirty="0"/>
              <a:t>+ Not sensitive to scaling</a:t>
            </a:r>
          </a:p>
          <a:p>
            <a:pPr lvl="1"/>
            <a:r>
              <a:rPr lang="en-GB" dirty="0"/>
              <a:t>+ High performance</a:t>
            </a:r>
          </a:p>
          <a:p>
            <a:pPr lvl="1"/>
            <a:r>
              <a:rPr lang="en-GB" dirty="0"/>
              <a:t>+ Easy feature importance tools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81284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939C9AD-5D40-FCD1-BD03-0F9789725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does it do?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xmlns="" id="{4A5F046E-B199-CAA5-CCB1-D71B6C0FA0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80237" y="1800860"/>
            <a:ext cx="3819525" cy="35814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E6C8316A-B626-3DC9-EA1E-4EF58DCB2B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1775" y="1800860"/>
            <a:ext cx="4210050" cy="3886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98627FE2-7541-D079-97C6-555E6034E284}"/>
              </a:ext>
            </a:extLst>
          </p:cNvPr>
          <p:cNvSpPr txBox="1"/>
          <p:nvPr/>
        </p:nvSpPr>
        <p:spPr>
          <a:xfrm>
            <a:off x="7123175" y="5687060"/>
            <a:ext cx="3819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Needs translation to back to </a:t>
            </a:r>
            <a:r>
              <a:rPr lang="en-GB" dirty="0" err="1"/>
              <a:t>freq</a:t>
            </a:r>
            <a:r>
              <a:rPr lang="en-GB" dirty="0"/>
              <a:t> + bin </a:t>
            </a:r>
          </a:p>
        </p:txBody>
      </p:sp>
    </p:spTree>
    <p:extLst>
      <p:ext uri="{BB962C8B-B14F-4D97-AF65-F5344CB8AC3E}">
        <p14:creationId xmlns:p14="http://schemas.microsoft.com/office/powerpoint/2010/main" val="7679085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A7C6E17-8422-45AF-8EF9-901F7968E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E934A46-52E3-4FA7-E3EB-75A3352EC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xmlns="" id="{B6BB7602-D30D-529B-55B8-5B9C5C07B0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399" y="2103958"/>
            <a:ext cx="6688985" cy="4632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0119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E914FC1-246C-F19E-BB9E-38BA3EAC5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2A175D7-940D-3325-F000-4D0F1F5F5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Why CNN =&gt; </a:t>
            </a:r>
          </a:p>
          <a:p>
            <a:pPr lvl="1"/>
            <a:r>
              <a:rPr lang="en-GB" dirty="0"/>
              <a:t>Lend themselves well for images</a:t>
            </a:r>
          </a:p>
          <a:p>
            <a:pPr lvl="1"/>
            <a:r>
              <a:rPr lang="en-GB" dirty="0"/>
              <a:t>Used in literature for similar problems (REFERENCES)</a:t>
            </a:r>
          </a:p>
          <a:p>
            <a:pPr lvl="1"/>
            <a:r>
              <a:rPr lang="en-GB" dirty="0"/>
              <a:t>Mentioned in last interview that </a:t>
            </a:r>
            <a:r>
              <a:rPr lang="en-GB" dirty="0" err="1"/>
              <a:t>dEEGtal</a:t>
            </a:r>
            <a:r>
              <a:rPr lang="en-GB" dirty="0"/>
              <a:t> using these</a:t>
            </a:r>
          </a:p>
          <a:p>
            <a:pPr lvl="1"/>
            <a:r>
              <a:rPr lang="en-GB" dirty="0"/>
              <a:t>Easy to train</a:t>
            </a:r>
          </a:p>
          <a:p>
            <a:pPr lvl="1"/>
            <a:r>
              <a:rPr lang="en-GB" dirty="0"/>
              <a:t>Relatively easy to XAI</a:t>
            </a:r>
          </a:p>
          <a:p>
            <a:endParaRPr lang="en-GB" dirty="0"/>
          </a:p>
          <a:p>
            <a:r>
              <a:rPr lang="en-GB" dirty="0"/>
              <a:t>RNN would lend themselves better for temporal signals</a:t>
            </a:r>
          </a:p>
          <a:p>
            <a:r>
              <a:rPr lang="en-GB" dirty="0"/>
              <a:t>=&gt; use electrode channel input instead of spectrogram!</a:t>
            </a:r>
          </a:p>
        </p:txBody>
      </p:sp>
    </p:spTree>
    <p:extLst>
      <p:ext uri="{BB962C8B-B14F-4D97-AF65-F5344CB8AC3E}">
        <p14:creationId xmlns:p14="http://schemas.microsoft.com/office/powerpoint/2010/main" val="27512443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B1F0B2-C727-BC62-BC58-5F1DFFBC2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Spectograms</a:t>
            </a:r>
            <a:r>
              <a:rPr lang="en-GB" dirty="0"/>
              <a:t> = image =&gt; NN is the solution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xmlns="" id="{5C926287-609A-A817-FF52-9D85349354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51519" y="1815465"/>
            <a:ext cx="3613213" cy="413745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558F7566-AAA5-23A4-A61C-2C80711EE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2415" y="2098253"/>
            <a:ext cx="4572000" cy="35718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00F9C12-0392-90F8-A5DF-6EE07A938C12}"/>
              </a:ext>
            </a:extLst>
          </p:cNvPr>
          <p:cNvSpPr txBox="1"/>
          <p:nvPr/>
        </p:nvSpPr>
        <p:spPr>
          <a:xfrm>
            <a:off x="617567" y="1996653"/>
            <a:ext cx="2954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highlight>
                  <a:srgbClr val="FFFF00"/>
                </a:highlight>
              </a:rPr>
              <a:t>Write down CNN architecture</a:t>
            </a:r>
          </a:p>
        </p:txBody>
      </p:sp>
    </p:spTree>
    <p:extLst>
      <p:ext uri="{BB962C8B-B14F-4D97-AF65-F5344CB8AC3E}">
        <p14:creationId xmlns:p14="http://schemas.microsoft.com/office/powerpoint/2010/main" val="23715169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54A56CB-A70F-C359-0779-27F5B9DAB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Heat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1AB0F93-B639-3EC0-E584-1302B916E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Picture 4" descr="A black text on a white background&#10;&#10;Description automatically generated">
            <a:extLst>
              <a:ext uri="{FF2B5EF4-FFF2-40B4-BE49-F238E27FC236}">
                <a16:creationId xmlns:a16="http://schemas.microsoft.com/office/drawing/2014/main" xmlns="" id="{7C9B2215-3E07-C0D2-F4EF-A1F9EE3E1F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6184" y="1027906"/>
            <a:ext cx="42672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2790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A4501E-5F16-FBCD-9B1E-2F5A0CE41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Hyperparameter tuning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4F6EC1F-54FF-E9D2-3C8A-9A494DC2C8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8019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F1FDE157-BD5A-CE93-CC57-3803388AC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Stuff that affects performance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6728A368-CAD2-7A35-F615-FDF35DCC2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GB" dirty="0"/>
              <a:t>Filtering</a:t>
            </a:r>
          </a:p>
          <a:p>
            <a:r>
              <a:rPr lang="en-GB" dirty="0"/>
              <a:t>Window length</a:t>
            </a:r>
          </a:p>
          <a:p>
            <a:r>
              <a:rPr lang="en-GB" dirty="0"/>
              <a:t>Nr of windows</a:t>
            </a:r>
          </a:p>
          <a:p>
            <a:r>
              <a:rPr lang="en-GB" dirty="0" err="1"/>
              <a:t>Spectogram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Resolution</a:t>
            </a:r>
          </a:p>
          <a:p>
            <a:pPr lvl="1"/>
            <a:r>
              <a:rPr lang="en-GB" dirty="0"/>
              <a:t>Freq Range</a:t>
            </a:r>
          </a:p>
          <a:p>
            <a:r>
              <a:rPr lang="en-GB" dirty="0" err="1"/>
              <a:t>XGBoost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Feature selection</a:t>
            </a:r>
          </a:p>
          <a:p>
            <a:pPr lvl="1"/>
            <a:r>
              <a:rPr lang="en-GB" dirty="0"/>
              <a:t>Depth</a:t>
            </a:r>
          </a:p>
          <a:p>
            <a:pPr lvl="1"/>
            <a:r>
              <a:rPr lang="en-GB" dirty="0"/>
              <a:t>N-times</a:t>
            </a:r>
          </a:p>
          <a:p>
            <a:pPr lvl="1"/>
            <a:r>
              <a:rPr lang="en-GB" dirty="0" err="1"/>
              <a:t>CrossValidation</a:t>
            </a:r>
            <a:endParaRPr lang="en-GB" dirty="0"/>
          </a:p>
          <a:p>
            <a:r>
              <a:rPr lang="en-GB" dirty="0"/>
              <a:t>CNN:</a:t>
            </a:r>
          </a:p>
          <a:p>
            <a:pPr lvl="1"/>
            <a:r>
              <a:rPr lang="en-GB" dirty="0"/>
              <a:t>Image transform </a:t>
            </a:r>
          </a:p>
          <a:p>
            <a:pPr lvl="1"/>
            <a:r>
              <a:rPr lang="en-GB" dirty="0"/>
              <a:t>Architecture</a:t>
            </a:r>
          </a:p>
          <a:p>
            <a:pPr lvl="2"/>
            <a:r>
              <a:rPr lang="en-GB" dirty="0"/>
              <a:t>Layers</a:t>
            </a:r>
          </a:p>
          <a:p>
            <a:pPr lvl="2"/>
            <a:r>
              <a:rPr lang="en-GB" dirty="0"/>
              <a:t>Nodes</a:t>
            </a:r>
          </a:p>
          <a:p>
            <a:pPr lvl="1"/>
            <a:r>
              <a:rPr lang="en-GB" dirty="0"/>
              <a:t>Training</a:t>
            </a:r>
          </a:p>
          <a:p>
            <a:pPr lvl="2"/>
            <a:r>
              <a:rPr lang="en-GB" dirty="0"/>
              <a:t>Time (epochs)</a:t>
            </a:r>
          </a:p>
          <a:p>
            <a:pPr lvl="2"/>
            <a:r>
              <a:rPr lang="en-GB" dirty="0"/>
              <a:t> Learning rate</a:t>
            </a:r>
          </a:p>
          <a:p>
            <a:pPr lvl="1"/>
            <a:r>
              <a:rPr lang="en-GB" dirty="0"/>
              <a:t>Loss function</a:t>
            </a:r>
          </a:p>
          <a:p>
            <a:pPr lvl="1"/>
            <a:r>
              <a:rPr lang="en-GB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891692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8A0A50-5B9E-1A9A-04D3-AF1707146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 steps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7AC7DF4-FAB1-C6C5-15E2-053A6934F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More real life solution </a:t>
            </a:r>
          </a:p>
          <a:p>
            <a:endParaRPr lang="en-GB" dirty="0"/>
          </a:p>
          <a:p>
            <a:r>
              <a:rPr lang="en-GB" dirty="0"/>
              <a:t>CNN =&gt; LSTM to enable real time decoding </a:t>
            </a:r>
          </a:p>
          <a:p>
            <a:pPr lvl="1"/>
            <a:r>
              <a:rPr lang="en-GB" dirty="0"/>
              <a:t>=&gt; just feed in each window and find long and short term patterns</a:t>
            </a:r>
          </a:p>
        </p:txBody>
      </p:sp>
    </p:spTree>
    <p:extLst>
      <p:ext uri="{BB962C8B-B14F-4D97-AF65-F5344CB8AC3E}">
        <p14:creationId xmlns:p14="http://schemas.microsoft.com/office/powerpoint/2010/main" val="523623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501616F-6084-10C4-0290-487EF33AF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 allocation – 80/20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FCA331A-D667-84C5-7B4D-4DE18D6E9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3369" y="2301486"/>
            <a:ext cx="5190744" cy="4351338"/>
          </a:xfrm>
        </p:spPr>
        <p:txBody>
          <a:bodyPr>
            <a:normAutofit/>
          </a:bodyPr>
          <a:lstStyle/>
          <a:p>
            <a:r>
              <a:rPr lang="en-GB" dirty="0"/>
              <a:t>Effort spend:</a:t>
            </a:r>
          </a:p>
          <a:p>
            <a:pPr lvl="1"/>
            <a:r>
              <a:rPr lang="en-GB" dirty="0"/>
              <a:t>~2 days</a:t>
            </a:r>
          </a:p>
          <a:p>
            <a:pPr lvl="1"/>
            <a:r>
              <a:rPr lang="en-GB" dirty="0"/>
              <a:t>Not all steps done (to the needed extend)</a:t>
            </a:r>
          </a:p>
          <a:p>
            <a:endParaRPr lang="en-GB" dirty="0"/>
          </a:p>
          <a:p>
            <a:r>
              <a:rPr lang="en-GB" dirty="0"/>
              <a:t>Aim: </a:t>
            </a:r>
          </a:p>
          <a:p>
            <a:pPr lvl="1"/>
            <a:r>
              <a:rPr lang="en-GB" dirty="0"/>
              <a:t>Give idea on how I approach</a:t>
            </a:r>
          </a:p>
          <a:p>
            <a:pPr lvl="1"/>
            <a:r>
              <a:rPr lang="en-GB" dirty="0"/>
              <a:t>Questions that came up along the way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223EFA90-8ECC-E6E8-9459-1099994AD0F7}"/>
              </a:ext>
            </a:extLst>
          </p:cNvPr>
          <p:cNvGrpSpPr/>
          <p:nvPr/>
        </p:nvGrpSpPr>
        <p:grpSpPr>
          <a:xfrm>
            <a:off x="443159" y="1690688"/>
            <a:ext cx="5839454" cy="3933189"/>
            <a:chOff x="443159" y="1464858"/>
            <a:chExt cx="5839454" cy="3933189"/>
          </a:xfrm>
        </p:grpSpPr>
        <p:pic>
          <p:nvPicPr>
            <p:cNvPr id="5" name="Picture 4" descr="A pie chart with numbers and text&#10;&#10;Description automatically generated">
              <a:extLst>
                <a:ext uri="{FF2B5EF4-FFF2-40B4-BE49-F238E27FC236}">
                  <a16:creationId xmlns:a16="http://schemas.microsoft.com/office/drawing/2014/main" xmlns="" id="{5638B23E-9E08-FC62-62FE-1B12E096AE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46" r="4029" b="6031"/>
            <a:stretch/>
          </p:blipFill>
          <p:spPr>
            <a:xfrm>
              <a:off x="443159" y="1464858"/>
              <a:ext cx="5839454" cy="3471524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A57457AB-8114-C81C-CDB6-A3917E53D03B}"/>
                </a:ext>
              </a:extLst>
            </p:cNvPr>
            <p:cNvSpPr txBox="1"/>
            <p:nvPr/>
          </p:nvSpPr>
          <p:spPr>
            <a:xfrm>
              <a:off x="1053053" y="4936382"/>
              <a:ext cx="43493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"Playing the whole game": A data collection and analysis exercise with Google Calendar - Scientific Figure on ResearchGate. Available from: https://www.researchgate.net/figure/The-80-20-rule-of-data-wrangling_fig2_339550606 [accessed 25 Oct 2024]</a:t>
              </a:r>
              <a:endParaRPr lang="en-GB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767334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966F3B-2096-09EB-832E-A8F2F237B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46BE2F6-FA3D-F9F3-C2B5-4B5A8CAF6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main standard about software in medical devices are:</a:t>
            </a:r>
          </a:p>
          <a:p>
            <a:r>
              <a:rPr lang="en-US" sz="1800" u="sng" dirty="0"/>
              <a:t>IEC 62304</a:t>
            </a:r>
            <a:r>
              <a:rPr lang="en-US" sz="1800" dirty="0"/>
              <a:t>. It deals with the software lifecycle, i.e. almost everything about what software engineers do.</a:t>
            </a:r>
          </a:p>
          <a:p>
            <a:r>
              <a:rPr lang="en-US" sz="1800" strike="sngStrike" dirty="0"/>
              <a:t>IEC 60601-1 is applicable to embedded software in a hardware medical device,</a:t>
            </a:r>
          </a:p>
          <a:p>
            <a:r>
              <a:rPr lang="en-US" sz="1800" dirty="0"/>
              <a:t>IEC 82304-1 is applicable to standalone software, also known as Software as a Medical Device (</a:t>
            </a:r>
            <a:r>
              <a:rPr lang="en-US" sz="1800" dirty="0" err="1"/>
              <a:t>SaMD</a:t>
            </a:r>
            <a:r>
              <a:rPr lang="en-US" sz="1800" dirty="0"/>
              <a:t>),</a:t>
            </a:r>
          </a:p>
          <a:p>
            <a:r>
              <a:rPr lang="en-US" sz="1800" dirty="0"/>
              <a:t>IEC 81001-5-1 adds requirements about cybersecurity,</a:t>
            </a:r>
          </a:p>
          <a:p>
            <a:r>
              <a:rPr lang="en-US" sz="1800" strike="sngStrike" dirty="0"/>
              <a:t>IEC 62366-1 adds requirements about man-machine interface ergonomics.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50094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87B8CEC8-E73C-05CA-E8AA-82D63FEBF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D934F8F-78AA-563B-9701-F7530A227F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1712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87ADE2-5DCE-908C-6F6E-53991A4DC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429667C-2662-29D9-1386-FB7C5D6A2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Data info crucial for design</a:t>
            </a:r>
          </a:p>
          <a:p>
            <a:r>
              <a:rPr lang="en-GB" dirty="0"/>
              <a:t>Design is crucial for data choice</a:t>
            </a:r>
          </a:p>
          <a:p>
            <a:endParaRPr lang="en-GB" dirty="0"/>
          </a:p>
          <a:p>
            <a:r>
              <a:rPr lang="en-GB" dirty="0"/>
              <a:t>NN lend themselves good for images</a:t>
            </a:r>
          </a:p>
          <a:p>
            <a:r>
              <a:rPr lang="en-GB" dirty="0"/>
              <a:t>Training more challenging</a:t>
            </a:r>
          </a:p>
          <a:p>
            <a:r>
              <a:rPr lang="en-GB" dirty="0"/>
              <a:t>Explainability more challenging =&gt; heat map could help identify patterns</a:t>
            </a:r>
          </a:p>
        </p:txBody>
      </p:sp>
    </p:spTree>
    <p:extLst>
      <p:ext uri="{BB962C8B-B14F-4D97-AF65-F5344CB8AC3E}">
        <p14:creationId xmlns:p14="http://schemas.microsoft.com/office/powerpoint/2010/main" val="3185058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E18E1D-F639-DFB9-2832-ED67065D8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Git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FC2F601-01DC-0B29-0634-D390033D9A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9310" y="1749798"/>
            <a:ext cx="3060442" cy="1458751"/>
          </a:xfrm>
        </p:spPr>
        <p:txBody>
          <a:bodyPr/>
          <a:lstStyle/>
          <a:p>
            <a:r>
              <a:rPr lang="en-GB" sz="1600" dirty="0">
                <a:hlinkClick r:id="rId2"/>
              </a:rPr>
              <a:t>https://github.com/JeroenBuil/deegtal_coding_task</a:t>
            </a:r>
            <a:endParaRPr lang="en-GB" sz="1600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257D97C-5159-407C-947F-00F85F186E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9423" y="1616756"/>
            <a:ext cx="6089887" cy="2047462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EFBDD6A1-C74B-1483-B9D9-81A803D16614}"/>
              </a:ext>
            </a:extLst>
          </p:cNvPr>
          <p:cNvSpPr txBox="1">
            <a:spLocks/>
          </p:cNvSpPr>
          <p:nvPr/>
        </p:nvSpPr>
        <p:spPr>
          <a:xfrm>
            <a:off x="1399423" y="4229749"/>
            <a:ext cx="2906593" cy="15582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u="sng" dirty="0"/>
              <a:t>For this project</a:t>
            </a:r>
          </a:p>
          <a:p>
            <a:r>
              <a:rPr lang="en-GB" dirty="0"/>
              <a:t>Stack:</a:t>
            </a:r>
          </a:p>
          <a:p>
            <a:pPr lvl="1"/>
            <a:r>
              <a:rPr lang="en-GB" dirty="0"/>
              <a:t>Python</a:t>
            </a:r>
          </a:p>
          <a:p>
            <a:pPr lvl="1"/>
            <a:r>
              <a:rPr lang="en-GB" dirty="0"/>
              <a:t>VSC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2E8BA57A-0EDC-C162-D85C-D8F8FEE641CC}"/>
              </a:ext>
            </a:extLst>
          </p:cNvPr>
          <p:cNvSpPr txBox="1">
            <a:spLocks/>
          </p:cNvSpPr>
          <p:nvPr/>
        </p:nvSpPr>
        <p:spPr>
          <a:xfrm>
            <a:off x="3644797" y="4714939"/>
            <a:ext cx="3652103" cy="177793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Packages:</a:t>
            </a:r>
          </a:p>
          <a:p>
            <a:pPr lvl="1"/>
            <a:r>
              <a:rPr lang="en-GB" dirty="0"/>
              <a:t>MNE</a:t>
            </a:r>
          </a:p>
          <a:p>
            <a:pPr lvl="1"/>
            <a:r>
              <a:rPr lang="en-GB" dirty="0" err="1"/>
              <a:t>SKLearn</a:t>
            </a:r>
            <a:endParaRPr lang="en-GB" dirty="0"/>
          </a:p>
          <a:p>
            <a:pPr lvl="1"/>
            <a:r>
              <a:rPr lang="en-GB" dirty="0"/>
              <a:t>Matplotlib</a:t>
            </a:r>
          </a:p>
          <a:p>
            <a:pPr lvl="1"/>
            <a:r>
              <a:rPr lang="en-GB" dirty="0"/>
              <a:t>DIY</a:t>
            </a:r>
          </a:p>
          <a:p>
            <a:endParaRPr lang="en-GB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956E975E-8D26-D907-6FCC-9778A745826D}"/>
              </a:ext>
            </a:extLst>
          </p:cNvPr>
          <p:cNvSpPr txBox="1">
            <a:spLocks/>
          </p:cNvSpPr>
          <p:nvPr/>
        </p:nvSpPr>
        <p:spPr>
          <a:xfrm>
            <a:off x="6848414" y="4229749"/>
            <a:ext cx="4505386" cy="1777936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u="sng" dirty="0"/>
              <a:t>In reserve</a:t>
            </a:r>
          </a:p>
          <a:p>
            <a:r>
              <a:rPr lang="en-GB" sz="2400" dirty="0"/>
              <a:t>Stack:</a:t>
            </a:r>
          </a:p>
          <a:p>
            <a:pPr lvl="1"/>
            <a:r>
              <a:rPr lang="en-GB" sz="2000" dirty="0"/>
              <a:t>MS Azure</a:t>
            </a:r>
          </a:p>
          <a:p>
            <a:pPr lvl="1"/>
            <a:r>
              <a:rPr lang="en-GB" sz="2000" dirty="0"/>
              <a:t>Databricks</a:t>
            </a:r>
          </a:p>
          <a:p>
            <a:pPr lvl="1"/>
            <a:endParaRPr lang="en-GB" sz="2000" dirty="0"/>
          </a:p>
          <a:p>
            <a:pPr lvl="1"/>
            <a:endParaRPr lang="en-GB" sz="2000" dirty="0"/>
          </a:p>
          <a:p>
            <a:pPr lvl="1"/>
            <a:r>
              <a:rPr lang="en-GB" sz="2000" dirty="0"/>
              <a:t>SQL</a:t>
            </a:r>
          </a:p>
          <a:p>
            <a:pPr lvl="1"/>
            <a:r>
              <a:rPr lang="en-GB" sz="2000" dirty="0"/>
              <a:t>Power BI</a:t>
            </a:r>
          </a:p>
          <a:p>
            <a:pPr lvl="1"/>
            <a:r>
              <a:rPr lang="en-GB" sz="20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929235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3C9868-6BC2-4CEC-4EF3-DBFDAB77A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FF8DD75-FB12-B0DE-5701-8F1346A8D1B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What are we dealing with?</a:t>
            </a:r>
          </a:p>
          <a:p>
            <a:pPr lvl="1"/>
            <a:r>
              <a:rPr lang="en-GB" dirty="0"/>
              <a:t>Data quality?</a:t>
            </a:r>
          </a:p>
          <a:p>
            <a:pPr lvl="1"/>
            <a:r>
              <a:rPr lang="en-GB" dirty="0"/>
              <a:t>Preprocessing?</a:t>
            </a:r>
          </a:p>
          <a:p>
            <a:pPr lvl="1"/>
            <a:r>
              <a:rPr lang="en-GB" dirty="0" err="1"/>
              <a:t>Patterns?e</a:t>
            </a:r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95D0C53B-F812-3E56-6197-E5FC63B002E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400" dirty="0"/>
              <a:t>Quick Stats:</a:t>
            </a:r>
          </a:p>
          <a:p>
            <a:r>
              <a:rPr lang="en-GB" sz="2400" dirty="0"/>
              <a:t>2 Groups</a:t>
            </a:r>
            <a:endParaRPr lang="en-GB" dirty="0"/>
          </a:p>
          <a:p>
            <a:pPr lvl="1"/>
            <a:r>
              <a:rPr lang="en-GB" sz="2000" dirty="0"/>
              <a:t>Unknown conditions</a:t>
            </a:r>
          </a:p>
          <a:p>
            <a:pPr lvl="1"/>
            <a:r>
              <a:rPr lang="en-GB" sz="2000" dirty="0"/>
              <a:t>Unknown stimuli</a:t>
            </a:r>
          </a:p>
          <a:p>
            <a:r>
              <a:rPr lang="en-GB" sz="2400" dirty="0"/>
              <a:t>5 recordings each </a:t>
            </a:r>
          </a:p>
          <a:p>
            <a:pPr lvl="1"/>
            <a:r>
              <a:rPr lang="en-GB" sz="2000" dirty="0"/>
              <a:t>Recording time: ~20-25min</a:t>
            </a:r>
          </a:p>
          <a:p>
            <a:pPr lvl="1"/>
            <a:r>
              <a:rPr lang="en-GB" sz="2000" dirty="0"/>
              <a:t>Fs: 250 Hz</a:t>
            </a:r>
          </a:p>
          <a:p>
            <a:pPr lvl="1"/>
            <a:r>
              <a:rPr lang="en-GB" sz="2000" dirty="0"/>
              <a:t>Filtering: 125 Hz lowpass</a:t>
            </a:r>
          </a:p>
          <a:p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15E85D6C-29C2-0243-8BF9-BA6BE6CF64E4}"/>
              </a:ext>
            </a:extLst>
          </p:cNvPr>
          <p:cNvSpPr txBox="1">
            <a:spLocks/>
          </p:cNvSpPr>
          <p:nvPr/>
        </p:nvSpPr>
        <p:spPr>
          <a:xfrm>
            <a:off x="990600" y="2990087"/>
            <a:ext cx="9131808" cy="3339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4068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D80D1A-A594-5669-E416-C9642DF22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Quality - Consistency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773AD86-58E4-7558-084E-5CB2AC5F0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Different recording methods (30ch vs 36ch)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Different experimental procedure (photic stim vs ?)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16F0068-3783-5A99-5992-CB3DAA88E7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r="21620" b="30740"/>
          <a:stretch/>
        </p:blipFill>
        <p:spPr>
          <a:xfrm>
            <a:off x="357315" y="2299828"/>
            <a:ext cx="4125277" cy="19089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87720C6-82EF-7554-B437-F2CE3AEC8D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6117" b="27981"/>
          <a:stretch/>
        </p:blipFill>
        <p:spPr>
          <a:xfrm>
            <a:off x="5047215" y="2299828"/>
            <a:ext cx="4125277" cy="1908989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xmlns="" id="{F449B456-9D34-A0BB-B9DE-C0917DAA7286}"/>
              </a:ext>
            </a:extLst>
          </p:cNvPr>
          <p:cNvSpPr/>
          <p:nvPr/>
        </p:nvSpPr>
        <p:spPr>
          <a:xfrm>
            <a:off x="430467" y="3746278"/>
            <a:ext cx="1160589" cy="359378"/>
          </a:xfrm>
          <a:prstGeom prst="round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xmlns="" id="{D13021AC-EE1E-884D-D7D9-6C256A2645AE}"/>
              </a:ext>
            </a:extLst>
          </p:cNvPr>
          <p:cNvSpPr/>
          <p:nvPr/>
        </p:nvSpPr>
        <p:spPr>
          <a:xfrm>
            <a:off x="5047215" y="3623628"/>
            <a:ext cx="1160589" cy="359378"/>
          </a:xfrm>
          <a:prstGeom prst="round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132EE006-40E4-9878-0146-98BE23FB4C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2359" y="1250609"/>
            <a:ext cx="1152058" cy="339423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9BA1B477-24F3-E5DF-12C2-6F791C1381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61968" y="1250609"/>
            <a:ext cx="1356455" cy="400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55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FBD9DB-14C6-32F0-A8F6-789E2A36B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Quality – Ch names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B6AF3C-5D56-2FFD-0306-1499AF960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87160" cy="4351338"/>
          </a:xfrm>
        </p:spPr>
        <p:txBody>
          <a:bodyPr/>
          <a:lstStyle/>
          <a:p>
            <a:r>
              <a:rPr lang="en-GB" dirty="0"/>
              <a:t>Channels not in 10-20 montage naming</a:t>
            </a:r>
          </a:p>
          <a:p>
            <a:pPr lvl="1"/>
            <a:r>
              <a:rPr lang="en-GB" dirty="0"/>
              <a:t>=&gt; Fix + </a:t>
            </a:r>
            <a:r>
              <a:rPr lang="en-GB" dirty="0" err="1"/>
              <a:t>set_montage</a:t>
            </a:r>
            <a:r>
              <a:rPr lang="en-GB" dirty="0"/>
              <a:t>()</a:t>
            </a:r>
          </a:p>
          <a:p>
            <a:pPr lvl="1"/>
            <a:r>
              <a:rPr lang="en-GB" dirty="0"/>
              <a:t>=&gt; Simplifies working with MNE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F40E2AA-2D4D-DBA9-2F8C-0569FA5F83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85" r="4076"/>
          <a:stretch/>
        </p:blipFill>
        <p:spPr>
          <a:xfrm>
            <a:off x="8159657" y="14837"/>
            <a:ext cx="4022576" cy="419927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FDF5CAD4-58B9-E7F7-1622-602A5B730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1083" y="4387478"/>
            <a:ext cx="5072223" cy="17894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C2308212-CCDD-6463-E0ED-61D392B84C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5873" y="4814016"/>
            <a:ext cx="4773295" cy="1708816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1BB03DFC-38C8-C8D5-3F52-E9369FA3CD42}"/>
              </a:ext>
            </a:extLst>
          </p:cNvPr>
          <p:cNvGrpSpPr/>
          <p:nvPr/>
        </p:nvGrpSpPr>
        <p:grpSpPr>
          <a:xfrm>
            <a:off x="168257" y="3789680"/>
            <a:ext cx="4172895" cy="2518088"/>
            <a:chOff x="168257" y="3789680"/>
            <a:chExt cx="4172895" cy="2518088"/>
          </a:xfrm>
        </p:grpSpPr>
        <p:pic>
          <p:nvPicPr>
            <p:cNvPr id="15" name="Picture 14" descr="A diagram of the brain&#10;&#10;Description automatically generated">
              <a:extLst>
                <a:ext uri="{FF2B5EF4-FFF2-40B4-BE49-F238E27FC236}">
                  <a16:creationId xmlns:a16="http://schemas.microsoft.com/office/drawing/2014/main" xmlns="" id="{B79EAAAF-AE28-60DA-2134-B6B1D3A8C85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8257" y="3789680"/>
              <a:ext cx="4172895" cy="2199034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05DEAEE7-9316-AD21-E136-46FB80692082}"/>
                </a:ext>
              </a:extLst>
            </p:cNvPr>
            <p:cNvSpPr txBox="1"/>
            <p:nvPr/>
          </p:nvSpPr>
          <p:spPr>
            <a:xfrm>
              <a:off x="713302" y="6046158"/>
              <a:ext cx="323678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/>
                <a:t>https://info.tmsi.com/blog/the-10-20-system-for-eeg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5293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32BD3F-A14B-37DB-561C-E3DF44882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Referenced?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xmlns="" id="{200314EF-3253-C2B0-2677-993BF1A2F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262" y="1440712"/>
            <a:ext cx="5372100" cy="5198297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6FBF83D1-92E9-4862-B011-3ED331534BA4}"/>
              </a:ext>
            </a:extLst>
          </p:cNvPr>
          <p:cNvGrpSpPr/>
          <p:nvPr/>
        </p:nvGrpSpPr>
        <p:grpSpPr>
          <a:xfrm>
            <a:off x="6448528" y="2523744"/>
            <a:ext cx="5524130" cy="1810512"/>
            <a:chOff x="3234205" y="2622626"/>
            <a:chExt cx="5723589" cy="1875884"/>
          </a:xfrm>
        </p:grpSpPr>
        <p:pic>
          <p:nvPicPr>
            <p:cNvPr id="5" name="Picture 4" descr="A graph of a graph of a graph&#10;&#10;Description automatically generated with medium confidence">
              <a:extLst>
                <a:ext uri="{FF2B5EF4-FFF2-40B4-BE49-F238E27FC236}">
                  <a16:creationId xmlns:a16="http://schemas.microsoft.com/office/drawing/2014/main" xmlns="" id="{6ADF9FBD-1701-AD5F-812B-8AB07728C2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4205" y="2622626"/>
              <a:ext cx="5723589" cy="1612747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C7AD888C-2472-D0BC-059B-C36A484E71D0}"/>
                </a:ext>
              </a:extLst>
            </p:cNvPr>
            <p:cNvSpPr txBox="1"/>
            <p:nvPr/>
          </p:nvSpPr>
          <p:spPr>
            <a:xfrm>
              <a:off x="4416634" y="4236900"/>
              <a:ext cx="32303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/>
                <a:t>https://pressrelease.brainproducts.com/referencing/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30752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1E46EB-F59D-1048-7DA2-08030DFB5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Re-referencing?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FAA6BFF-2ADC-C751-65E9-EA5EC84CC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DC42B70B-F9AE-7780-00BA-A4365EC3C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2182" y="4211636"/>
            <a:ext cx="5333334" cy="1886101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C3B7C8EE-0590-D5E8-F60C-AAF4B239CB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0574" y="1684424"/>
            <a:ext cx="4598895" cy="4449889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xmlns="" id="{45168ED9-6528-EA09-F3C7-EF24700FEA2C}"/>
              </a:ext>
            </a:extLst>
          </p:cNvPr>
          <p:cNvGrpSpPr/>
          <p:nvPr/>
        </p:nvGrpSpPr>
        <p:grpSpPr>
          <a:xfrm>
            <a:off x="9491472" y="515519"/>
            <a:ext cx="2374387" cy="5661444"/>
            <a:chOff x="9491472" y="515519"/>
            <a:chExt cx="2374387" cy="566144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xmlns="" id="{78E5A823-CF91-898D-E7BF-397D7EA52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944273" y="515519"/>
              <a:ext cx="1921586" cy="5661444"/>
            </a:xfrm>
            <a:prstGeom prst="rect">
              <a:avLst/>
            </a:prstGeom>
          </p:spPr>
        </p:pic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xmlns="" id="{322235E3-0F16-56AA-51D3-BB93E0E7D352}"/>
                </a:ext>
              </a:extLst>
            </p:cNvPr>
            <p:cNvGrpSpPr/>
            <p:nvPr/>
          </p:nvGrpSpPr>
          <p:grpSpPr>
            <a:xfrm>
              <a:off x="9491472" y="4211636"/>
              <a:ext cx="1632992" cy="424372"/>
              <a:chOff x="9491472" y="4211636"/>
              <a:chExt cx="1632992" cy="424372"/>
            </a:xfrm>
          </p:grpSpPr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xmlns="" id="{49B357E7-D380-056A-30E0-1CCFACAA3B78}"/>
                  </a:ext>
                </a:extLst>
              </p:cNvPr>
              <p:cNvSpPr/>
              <p:nvPr/>
            </p:nvSpPr>
            <p:spPr>
              <a:xfrm>
                <a:off x="10090322" y="4211636"/>
                <a:ext cx="1034142" cy="203043"/>
              </a:xfrm>
              <a:prstGeom prst="roundRect">
                <a:avLst/>
              </a:prstGeom>
              <a:noFill/>
              <a:ln w="3810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xmlns="" id="{11537CA5-AC73-8B95-920B-83ABD4FAA490}"/>
                  </a:ext>
                </a:extLst>
              </p:cNvPr>
              <p:cNvCxnSpPr>
                <a:cxnSpLocks/>
                <a:stCxn id="20" idx="1"/>
              </p:cNvCxnSpPr>
              <p:nvPr/>
            </p:nvCxnSpPr>
            <p:spPr>
              <a:xfrm flipH="1">
                <a:off x="9491472" y="4313158"/>
                <a:ext cx="598850" cy="32285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D579C0A4-9309-9663-6253-81ED8DE8B242}"/>
              </a:ext>
            </a:extLst>
          </p:cNvPr>
          <p:cNvGrpSpPr/>
          <p:nvPr/>
        </p:nvGrpSpPr>
        <p:grpSpPr>
          <a:xfrm>
            <a:off x="5003236" y="1073625"/>
            <a:ext cx="4434177" cy="2663210"/>
            <a:chOff x="5003236" y="1073625"/>
            <a:chExt cx="4434177" cy="2663210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xmlns="" id="{D8CAB7C4-04DB-FE76-7161-8A06B29F1201}"/>
                </a:ext>
              </a:extLst>
            </p:cNvPr>
            <p:cNvGrpSpPr/>
            <p:nvPr/>
          </p:nvGrpSpPr>
          <p:grpSpPr>
            <a:xfrm>
              <a:off x="5003236" y="1073625"/>
              <a:ext cx="4434177" cy="2663210"/>
              <a:chOff x="5166065" y="3902607"/>
              <a:chExt cx="4434177" cy="2663210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xmlns="" id="{FD234A33-A4D4-954A-DA0E-9B4F0A89A932}"/>
                  </a:ext>
                </a:extLst>
              </p:cNvPr>
              <p:cNvGrpSpPr/>
              <p:nvPr/>
            </p:nvGrpSpPr>
            <p:grpSpPr>
              <a:xfrm>
                <a:off x="5166065" y="3902607"/>
                <a:ext cx="4434177" cy="2590268"/>
                <a:chOff x="5148073" y="3721633"/>
                <a:chExt cx="4434177" cy="2590268"/>
              </a:xfrm>
            </p:grpSpPr>
            <p:pic>
              <p:nvPicPr>
                <p:cNvPr id="12" name="Picture 11" descr="A drawing of a lemon&#10;&#10;Description automatically generated">
                  <a:extLst>
                    <a:ext uri="{FF2B5EF4-FFF2-40B4-BE49-F238E27FC236}">
                      <a16:creationId xmlns:a16="http://schemas.microsoft.com/office/drawing/2014/main" xmlns="" id="{5CEA78EA-3941-6B38-1D1D-D77A44E0297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48073" y="3721633"/>
                  <a:ext cx="2590268" cy="2590268"/>
                </a:xfrm>
                <a:prstGeom prst="rect">
                  <a:avLst/>
                </a:prstGeom>
              </p:spPr>
            </p:pic>
            <p:pic>
              <p:nvPicPr>
                <p:cNvPr id="14" name="Picture 13">
                  <a:extLst>
                    <a:ext uri="{FF2B5EF4-FFF2-40B4-BE49-F238E27FC236}">
                      <a16:creationId xmlns:a16="http://schemas.microsoft.com/office/drawing/2014/main" xmlns="" id="{229949F5-9B07-0506-4A1A-E744EF330E3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660664" y="3956366"/>
                  <a:ext cx="1921586" cy="2220597"/>
                </a:xfrm>
                <a:prstGeom prst="rect">
                  <a:avLst/>
                </a:prstGeom>
              </p:spPr>
            </p:pic>
          </p:grp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xmlns="" id="{640931C8-F655-5023-850C-29F1A52E466D}"/>
                  </a:ext>
                </a:extLst>
              </p:cNvPr>
              <p:cNvSpPr txBox="1"/>
              <p:nvPr/>
            </p:nvSpPr>
            <p:spPr>
              <a:xfrm>
                <a:off x="5422392" y="6311901"/>
                <a:ext cx="405079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dirty="0"/>
                  <a:t>https://www.learningeeg.com/montages-and-technical-components</a:t>
                </a:r>
              </a:p>
            </p:txBody>
          </p:sp>
        </p:grp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xmlns="" id="{C3B8B2EF-E0DB-CCD4-8109-14A45F7B97FD}"/>
                </a:ext>
              </a:extLst>
            </p:cNvPr>
            <p:cNvSpPr/>
            <p:nvPr/>
          </p:nvSpPr>
          <p:spPr>
            <a:xfrm>
              <a:off x="6006202" y="2202354"/>
              <a:ext cx="476894" cy="449406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xmlns="" id="{FD231946-5464-7C50-5784-0AF5BDCFFA34}"/>
              </a:ext>
            </a:extLst>
          </p:cNvPr>
          <p:cNvCxnSpPr>
            <a:cxnSpLocks/>
            <a:stCxn id="20" idx="1"/>
            <a:endCxn id="41" idx="3"/>
          </p:cNvCxnSpPr>
          <p:nvPr/>
        </p:nvCxnSpPr>
        <p:spPr>
          <a:xfrm flipH="1" flipV="1">
            <a:off x="6483096" y="2427057"/>
            <a:ext cx="3607226" cy="18861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xmlns="" id="{9EE46402-329E-AAEC-7D29-311025721A2C}"/>
              </a:ext>
            </a:extLst>
          </p:cNvPr>
          <p:cNvCxnSpPr>
            <a:cxnSpLocks/>
            <a:stCxn id="41" idx="1"/>
          </p:cNvCxnSpPr>
          <p:nvPr/>
        </p:nvCxnSpPr>
        <p:spPr>
          <a:xfrm flipH="1">
            <a:off x="4172224" y="2427057"/>
            <a:ext cx="1833978" cy="17791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xmlns="" id="{0CF8C890-7DCE-E09E-A3D8-2B7F0865B74E}"/>
              </a:ext>
            </a:extLst>
          </p:cNvPr>
          <p:cNvGrpSpPr/>
          <p:nvPr/>
        </p:nvGrpSpPr>
        <p:grpSpPr>
          <a:xfrm>
            <a:off x="1371600" y="1528057"/>
            <a:ext cx="1612504" cy="3645519"/>
            <a:chOff x="1371600" y="1528057"/>
            <a:chExt cx="1612504" cy="3645519"/>
          </a:xfrm>
        </p:grpSpPr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xmlns="" id="{49B7FCA9-F1F0-CCA4-7793-C33B500BACE5}"/>
                </a:ext>
              </a:extLst>
            </p:cNvPr>
            <p:cNvSpPr/>
            <p:nvPr/>
          </p:nvSpPr>
          <p:spPr>
            <a:xfrm>
              <a:off x="1371600" y="1572768"/>
              <a:ext cx="137160" cy="3600808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xmlns="" id="{3D86254B-7409-0937-590D-6DA5C98E8ADE}"/>
                </a:ext>
              </a:extLst>
            </p:cNvPr>
            <p:cNvSpPr/>
            <p:nvPr/>
          </p:nvSpPr>
          <p:spPr>
            <a:xfrm>
              <a:off x="2846944" y="1528057"/>
              <a:ext cx="137160" cy="3600808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415046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1010</TotalTime>
  <Words>967</Words>
  <Application>Microsoft Office PowerPoint</Application>
  <PresentationFormat>Custom</PresentationFormat>
  <Paragraphs>320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PowerPoint Presentation</vt:lpstr>
      <vt:lpstr>Assignment + Deliverables</vt:lpstr>
      <vt:lpstr>Time allocation – 80/20 rule</vt:lpstr>
      <vt:lpstr>Git Repository</vt:lpstr>
      <vt:lpstr>Exploratory Data Analysis</vt:lpstr>
      <vt:lpstr>Data Quality - Consistency</vt:lpstr>
      <vt:lpstr>Data Quality – Ch names </vt:lpstr>
      <vt:lpstr>Referenced?</vt:lpstr>
      <vt:lpstr>Re-referencing?</vt:lpstr>
      <vt:lpstr>Artifacts in EEG Signals and Preprocessing</vt:lpstr>
      <vt:lpstr>Filtering</vt:lpstr>
      <vt:lpstr>EDA conclusion</vt:lpstr>
      <vt:lpstr>Feature Engineering</vt:lpstr>
      <vt:lpstr>Intermittend Photic Stimulation</vt:lpstr>
      <vt:lpstr>No consistent stim found</vt:lpstr>
      <vt:lpstr>Spectogram (time-freq analysis)</vt:lpstr>
      <vt:lpstr>Where to take window?</vt:lpstr>
      <vt:lpstr>Build model + Model Evaluation + Explainability</vt:lpstr>
      <vt:lpstr>ML Models</vt:lpstr>
      <vt:lpstr>Unsupervised</vt:lpstr>
      <vt:lpstr>XGBoost</vt:lpstr>
      <vt:lpstr>How does it do?</vt:lpstr>
      <vt:lpstr>PowerPoint Presentation</vt:lpstr>
      <vt:lpstr>CNN</vt:lpstr>
      <vt:lpstr>Spectograms = image =&gt; NN is the solution</vt:lpstr>
      <vt:lpstr>Heat Map</vt:lpstr>
      <vt:lpstr>Hyperparameter tuning</vt:lpstr>
      <vt:lpstr>Stuff that affects performance</vt:lpstr>
      <vt:lpstr>Next steps </vt:lpstr>
      <vt:lpstr>Next steps</vt:lpstr>
      <vt:lpstr>Conclusions</vt:lpstr>
      <vt:lpstr>Conclusions</vt:lpstr>
    </vt:vector>
  </TitlesOfParts>
  <Company>Wageningen University and Research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Buil, Jeroen</dc:creator>
  <cp:lastModifiedBy>Jeroen Buil</cp:lastModifiedBy>
  <cp:revision>19</cp:revision>
  <dcterms:created xsi:type="dcterms:W3CDTF">2024-10-22T09:28:34Z</dcterms:created>
  <dcterms:modified xsi:type="dcterms:W3CDTF">2024-10-27T18:44:48Z</dcterms:modified>
</cp:coreProperties>
</file>