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615531/#B46-brainsci-11-01525" TargetMode="External"/><Relationship Id="rId2" Type="http://schemas.openxmlformats.org/officeDocument/2006/relationships/hyperlink" Target="https://pmc.ncbi.nlm.nih.gov/articles/PMC8615531/#B45-brainsci-11-015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c.ncbi.nlm.nih.gov/articles/PMC8615531/#B49-brainsci-11-01525" TargetMode="External"/><Relationship Id="rId5" Type="http://schemas.openxmlformats.org/officeDocument/2006/relationships/hyperlink" Target="https://pmc.ncbi.nlm.nih.gov/articles/PMC8615531/#B48-brainsci-11-01525" TargetMode="External"/><Relationship Id="rId4" Type="http://schemas.openxmlformats.org/officeDocument/2006/relationships/hyperlink" Target="https://pmc.ncbi.nlm.nih.gov/articles/PMC8615531/#B47-brainsci-11-01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977-2520-C092-E0B8-6C1A617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recorded equally?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07B-4C8A-3888-E14F-DEF5CC60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No! nr of channels differs between subjects</a:t>
            </a:r>
          </a:p>
          <a:p>
            <a:r>
              <a:rPr lang="en-GB" dirty="0"/>
              <a:t>Sampling </a:t>
            </a:r>
            <a:r>
              <a:rPr lang="en-GB" dirty="0" err="1"/>
              <a:t>freq</a:t>
            </a:r>
            <a:r>
              <a:rPr lang="en-GB" dirty="0"/>
              <a:t> + filtering =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7D851-D147-5FB3-B5A0-815AD30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" y="2930207"/>
            <a:ext cx="70389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71FB-B497-1B6B-03CF-F7B7FC67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2895600"/>
            <a:ext cx="69627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3FFD4-175D-784F-9AF7-8E62ED6F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-784225"/>
            <a:ext cx="1771650" cy="521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A5427-7A73-0ED6-8380-BC93D3AB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065" y="-401003"/>
            <a:ext cx="2085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D4DF-9025-ADC9-ECC6-30396FC4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4975-1B5A-AF80-B86A-3FC01ED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Recording time: ~20-25min</a:t>
            </a:r>
          </a:p>
        </p:txBody>
      </p:sp>
    </p:spTree>
    <p:extLst>
      <p:ext uri="{BB962C8B-B14F-4D97-AF65-F5344CB8AC3E}">
        <p14:creationId xmlns:p14="http://schemas.microsoft.com/office/powerpoint/2010/main" val="32914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Artifacts in EEG Signals and Preprocessing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70B-CC70-8725-A6CF-020B3668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preprocessing step facilitates the removal of low-quality data without altering the clean data. This process also fragments the continuous raw signals without changing the data [</a:t>
            </a:r>
            <a:r>
              <a:rPr lang="en-US" dirty="0">
                <a:hlinkClick r:id="rId2"/>
              </a:rPr>
              <a:t>45</a:t>
            </a:r>
            <a:r>
              <a:rPr lang="en-US" dirty="0"/>
              <a:t>]. Artifact removal is an essential preprocessing step in the analysis of EEG signals, because the recordings usually include a significant number of extrinsic artifacts associated with environmental noise and experimental error, as well as intrinsic biological artifacts associated with body function (e.g., eye blinking, movement, respiration, and heartbeat)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]. Various simple methods can be used to eliminate non-biological artifacts from EEG signals. Because environmental artifacts do not have the same frequency as the EEG signals of interest, they can be eliminated through application of a band filter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]. Alternatively, standard operating procedures provide proper operational guidance for the data acquisition step and decreasing experimental artifacts [</a:t>
            </a:r>
            <a:r>
              <a:rPr lang="en-US" dirty="0">
                <a:hlinkClick r:id="rId4"/>
              </a:rPr>
              <a:t>47</a:t>
            </a:r>
            <a:r>
              <a:rPr lang="en-US" dirty="0"/>
              <a:t>]. However, the main types of biological noise include ocular artifacts, muscle artifacts, cardiac artifacts, and instrument artifacts, which require the use of filtering and/or computational methods to be removed from EEG data. More in-depth descriptions of these types of artifacts can be found in references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,</a:t>
            </a:r>
            <a:r>
              <a:rPr lang="en-US" dirty="0">
                <a:hlinkClick r:id="rId5"/>
              </a:rPr>
              <a:t>48</a:t>
            </a:r>
            <a:r>
              <a:rPr lang="en-US" dirty="0"/>
              <a:t>]. According to the literature, extensive research has been conducted in the past decades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,</a:t>
            </a:r>
            <a:r>
              <a:rPr lang="en-US" dirty="0">
                <a:hlinkClick r:id="rId6"/>
              </a:rPr>
              <a:t>49</a:t>
            </a:r>
            <a:r>
              <a:rPr lang="en-US" dirty="0"/>
              <a:t>] to identify and define efficient methods for both automatic and manual artifact removal.</a:t>
            </a:r>
          </a:p>
          <a:p>
            <a:endParaRPr lang="en-US" dirty="0"/>
          </a:p>
          <a:p>
            <a:r>
              <a:rPr lang="en-US"/>
              <a:t>https://pmc.ncbi.nlm.nih.gov/articles/PMC8615531/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CA4-B7D4-54FB-EE06-146BD69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84C6-668A-1922-8BE6-FE1D280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1F0A-206A-2A76-F7B4-ABA79C06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486525" cy="632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7946-064B-3193-095E-8768D044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25"/>
            <a:ext cx="6496050" cy="633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1A17C-7F71-784B-27CB-53461489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7" y="371475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7A68-805B-BC74-03A7-5654AFA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33"/>
            <a:ext cx="9045563" cy="114025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graph of a graph showing a curve&#10;&#10;Description automatically generated">
            <a:extLst>
              <a:ext uri="{FF2B5EF4-FFF2-40B4-BE49-F238E27FC236}">
                <a16:creationId xmlns:a16="http://schemas.microsoft.com/office/drawing/2014/main" id="{7D031BD2-5DD6-4F1F-F581-E0E3D500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9" y="97372"/>
            <a:ext cx="3748891" cy="1338625"/>
          </a:xfrm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6E9E56F-323A-FF67-A0B4-7C9296E9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1576207"/>
            <a:ext cx="3827548" cy="1366711"/>
          </a:xfrm>
          <a:prstGeom prst="rect">
            <a:avLst/>
          </a:prstGeom>
        </p:spPr>
      </p:pic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4B0C54DE-EA89-4898-3ACC-8A4B5787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3050478"/>
            <a:ext cx="3827548" cy="1366711"/>
          </a:xfrm>
          <a:prstGeom prst="rect">
            <a:avLst/>
          </a:prstGeom>
        </p:spPr>
      </p:pic>
      <p:pic>
        <p:nvPicPr>
          <p:cNvPr id="11" name="Picture 10" descr="A graph of a waveform&#10;&#10;Description automatically generated">
            <a:extLst>
              <a:ext uri="{FF2B5EF4-FFF2-40B4-BE49-F238E27FC236}">
                <a16:creationId xmlns:a16="http://schemas.microsoft.com/office/drawing/2014/main" id="{B6157AF6-ADD1-8DA6-AE68-A733E6853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" y="4519069"/>
            <a:ext cx="3889155" cy="1388709"/>
          </a:xfrm>
          <a:prstGeom prst="rect">
            <a:avLst/>
          </a:prstGeom>
        </p:spPr>
      </p:pic>
      <p:pic>
        <p:nvPicPr>
          <p:cNvPr id="13" name="Picture 12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37EE1D9-8AB5-F373-869F-804E94E0B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9" y="5989764"/>
            <a:ext cx="3827548" cy="1366711"/>
          </a:xfrm>
          <a:prstGeom prst="rect">
            <a:avLst/>
          </a:prstGeom>
        </p:spPr>
      </p:pic>
      <p:pic>
        <p:nvPicPr>
          <p:cNvPr id="37" name="Picture 36" descr="A graph of a wave&#10;&#10;Description automatically generated">
            <a:extLst>
              <a:ext uri="{FF2B5EF4-FFF2-40B4-BE49-F238E27FC236}">
                <a16:creationId xmlns:a16="http://schemas.microsoft.com/office/drawing/2014/main" id="{79CA0905-11F8-E7F0-EA1A-AABCA4333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59" y="5617877"/>
            <a:ext cx="3850200" cy="1374799"/>
          </a:xfrm>
          <a:prstGeom prst="rect">
            <a:avLst/>
          </a:prstGeom>
        </p:spPr>
      </p:pic>
      <p:pic>
        <p:nvPicPr>
          <p:cNvPr id="38" name="Picture 37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9C0126-73D8-4A5D-DFE1-39EE80BD9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86" y="242858"/>
            <a:ext cx="3850200" cy="1374799"/>
          </a:xfrm>
          <a:prstGeom prst="rect">
            <a:avLst/>
          </a:prstGeom>
        </p:spPr>
      </p:pic>
      <p:pic>
        <p:nvPicPr>
          <p:cNvPr id="39" name="Picture 38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AE4E40E-3FF0-D82D-4B00-32F53CC8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1624952"/>
            <a:ext cx="3850200" cy="1374799"/>
          </a:xfrm>
          <a:prstGeom prst="rect">
            <a:avLst/>
          </a:prstGeom>
        </p:spPr>
      </p:pic>
      <p:pic>
        <p:nvPicPr>
          <p:cNvPr id="40" name="Picture 39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2BAAA85F-0315-01BD-9F2C-CFA895196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2999751"/>
            <a:ext cx="3850200" cy="1374799"/>
          </a:xfrm>
          <a:prstGeom prst="rect">
            <a:avLst/>
          </a:prstGeom>
        </p:spPr>
      </p:pic>
      <p:pic>
        <p:nvPicPr>
          <p:cNvPr id="41" name="Picture 40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732A502-8F56-7C1E-52DC-D291B996C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4308814"/>
            <a:ext cx="3850200" cy="1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E69D-A4D5-039B-59C0-A15D534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C23DFE7-F4C6-05E7-E383-2DD2038E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51" y="3553767"/>
            <a:ext cx="3336963" cy="3227087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4AB0A13-D092-A193-322D-E15F6D5F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" y="2023419"/>
            <a:ext cx="3336962" cy="322708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AD1D0F15-2A20-A847-9B08-8F43C84A5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84" y="1420110"/>
            <a:ext cx="3724487" cy="36018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28" y="3008129"/>
            <a:ext cx="3980951" cy="38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290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Data recorded equally?</vt:lpstr>
      <vt:lpstr>Stats</vt:lpstr>
      <vt:lpstr>Artifacts in EEG Signals and Preprocessing </vt:lpstr>
      <vt:lpstr>PowerPoint Presentation</vt:lpstr>
      <vt:lpstr>PowerPoint Presentation</vt:lpstr>
      <vt:lpstr>Crop 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2</cp:revision>
  <dcterms:created xsi:type="dcterms:W3CDTF">2024-10-22T09:28:34Z</dcterms:created>
  <dcterms:modified xsi:type="dcterms:W3CDTF">2024-10-22T15:09:28Z</dcterms:modified>
</cp:coreProperties>
</file>