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BF06-F02D-E522-538F-87D0C055B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F16F4-25D2-3214-5873-CEEBDEE6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9284-054B-9A61-9535-ECDC5304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4571-CB52-1928-AE6D-61AC1DFF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5504F-9C41-0F99-54C5-22E6AE4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3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6AEA-7919-5D35-FD68-903DD814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0DA63-E80D-4505-2F2B-9A06E9A77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7C4BA-F111-3DEF-9818-BD01EB86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B961-A2D3-CA48-08D9-0AB0A2A8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FFA6-AF31-0EF3-B954-CB3152D5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5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91ED4-329B-D730-5FD9-647C7D11B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B696A-A7D6-E98A-3E69-FCA44E5B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23366-7F5A-EA10-7F6C-A42FD479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BDEBF-F607-200C-6FB7-89FD7135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1D86-C725-AFA5-C232-B7210927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F31C-278F-4D8D-751A-4FE378E8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4B90-C0C2-B400-8E27-CE3BAC1C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DE7C0-A012-CD96-AFF1-3B1B2892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8DF7-A6DD-E61D-6470-742BBA73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EC29-8E70-EB54-CEDC-6DBEBC1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00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ECAC-CEE7-E6F3-FA1B-C3698F11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F7E1F-8965-5B53-DAE6-6E0DFD2AD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2A05-40F7-58AE-2015-4DD28A1B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2D701-34BA-91B5-962B-5F9C8E8F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77B4-BE2F-FEB1-AD87-BAC3D965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71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4F4B-CAB3-2BB4-DA72-B1B7E82F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AE28-D9D7-75DD-33CC-8BFF1F77D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D38F0-40A8-C688-0B34-C7F664C0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C6003-F067-4CB2-4E78-3CADC7D8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81AAF-C995-7728-8220-3C83236D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0EF17-DC03-E824-0F65-EF2C167C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A7C6-225F-BA00-1E9C-11337BA6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1B76F-9BE5-7C0C-C14D-626E855E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616AE-197F-9419-70B6-8B9C96E55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C8644-BD24-7499-4B70-285FDBFF3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1B1E6-BBCD-8C90-4A44-422791AB0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DD8C4-EABA-A263-0C4E-433BE0F1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F29DA-1ED7-93D1-B5C2-3864A2D9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57150-B9E8-2182-405D-1D71F543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2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A327-79E5-1EA9-6C51-B50200C1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63CC8-A713-3934-44F0-0B52A550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53E2B-DECB-243F-9CAF-81578DD3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7A29E-1325-7E46-8912-E4389F33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83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95579-2CAE-25A7-D3D6-43E7FCCF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4F7E4-52B0-E698-02D2-A8F92387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1E27C-E165-EC80-50E7-78CA803C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1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C267-25D4-F08B-5C3B-DA7646CC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D0FC-95B8-14E3-069C-5025D67E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C94D7-029F-2E4A-28B8-AB4179D71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7C5B1-5F8D-3B40-8383-4443ADF1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2ED55-7ED5-C54C-D980-56B2F61B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E0857-A316-E976-B34F-4BE63219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3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493B-A5D2-0FB0-53A4-1609E5FA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1E883-3767-E138-4F01-4FD155CEA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8BC49-E8EA-1A40-F63D-C0195F3D8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85DB9-A42C-569B-B43E-05762242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B0940-EDC2-A219-42BE-EC70D8F2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F3FA8-F661-123E-1E24-670CF0BB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25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C42BC-04F2-159E-BAFB-28984F54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8F91-FE28-E3BB-6064-67A79E34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75B8C-8CC0-9CED-3FE4-1492A7D30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005A-E747-4717-87FA-A0566728574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A025-7879-6A62-F853-21EE5ED6E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C9E1-6EBC-CB01-9B9B-00128DC31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17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8615531/#B46-brainsci-11-01525" TargetMode="External"/><Relationship Id="rId2" Type="http://schemas.openxmlformats.org/officeDocument/2006/relationships/hyperlink" Target="https://pmc.ncbi.nlm.nih.gov/articles/PMC8615531/#B45-brainsci-11-015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mc.ncbi.nlm.nih.gov/articles/PMC8615531/#B49-brainsci-11-01525" TargetMode="External"/><Relationship Id="rId5" Type="http://schemas.openxmlformats.org/officeDocument/2006/relationships/hyperlink" Target="https://pmc.ncbi.nlm.nih.gov/articles/PMC8615531/#B48-brainsci-11-01525" TargetMode="External"/><Relationship Id="rId4" Type="http://schemas.openxmlformats.org/officeDocument/2006/relationships/hyperlink" Target="https://pmc.ncbi.nlm.nih.gov/articles/PMC8615531/#B47-brainsci-11-0152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2F7C-EBA5-A067-D7EB-9EDE30B45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443BC-B6BE-8DA1-10A3-F82CB2A90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86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A977-2520-C092-E0B8-6C1A617E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recorded equally?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207B-4C8A-3888-E14F-DEF5CC60B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No! nr of channels differs between subjects</a:t>
            </a:r>
          </a:p>
          <a:p>
            <a:r>
              <a:rPr lang="en-GB" dirty="0"/>
              <a:t>Sampling </a:t>
            </a:r>
            <a:r>
              <a:rPr lang="en-GB" dirty="0" err="1"/>
              <a:t>freq</a:t>
            </a:r>
            <a:r>
              <a:rPr lang="en-GB" dirty="0"/>
              <a:t> + filtering = equal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7D851-D147-5FB3-B5A0-815AD30F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" y="2930207"/>
            <a:ext cx="7038975" cy="3686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F71FB-B497-1B6B-03CF-F7B7FC678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825" y="2895600"/>
            <a:ext cx="6962775" cy="3752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23FFD4-175D-784F-9AF7-8E62ED6F9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680" y="-316706"/>
            <a:ext cx="1771650" cy="5219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7A5427-7A73-0ED6-8380-BC93D3ABA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0402" y="-316706"/>
            <a:ext cx="20859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1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D4DF-9025-ADC9-ECC6-30396FC4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4975-1B5A-AF80-B86A-3FC01ED6E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Recording time: ~20-25min</a:t>
            </a:r>
          </a:p>
        </p:txBody>
      </p:sp>
    </p:spTree>
    <p:extLst>
      <p:ext uri="{BB962C8B-B14F-4D97-AF65-F5344CB8AC3E}">
        <p14:creationId xmlns:p14="http://schemas.microsoft.com/office/powerpoint/2010/main" val="329143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91C0-3AE9-7DD8-2529-34DCB9C5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Artifacts in EEG Signals and Preprocessing</a:t>
            </a:r>
            <a:br>
              <a:rPr lang="en-US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770B-CC70-8725-A6CF-020B3668A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preprocessing step facilitates the removal of low-quality data without altering the clean data. This process also fragments the continuous raw signals without changing the data [</a:t>
            </a:r>
            <a:r>
              <a:rPr lang="en-US" dirty="0">
                <a:hlinkClick r:id="rId2"/>
              </a:rPr>
              <a:t>45</a:t>
            </a:r>
            <a:r>
              <a:rPr lang="en-US" dirty="0"/>
              <a:t>]. Artifact removal is an essential preprocessing step in the analysis of EEG signals, because the recordings usually include a significant number of extrinsic artifacts associated with environmental noise and experimental error, as well as intrinsic biological artifacts associated with body function (e.g., eye blinking, movement, respiration, and heartbeat) [</a:t>
            </a:r>
            <a:r>
              <a:rPr lang="en-US" dirty="0">
                <a:hlinkClick r:id="rId3"/>
              </a:rPr>
              <a:t>46</a:t>
            </a:r>
            <a:r>
              <a:rPr lang="en-US" dirty="0"/>
              <a:t>]. Various simple methods can be used to eliminate non-biological artifacts from EEG signals. Because environmental artifacts do not have the same frequency as the EEG signals of interest, they can be eliminated through application of a band filter [</a:t>
            </a:r>
            <a:r>
              <a:rPr lang="en-US" dirty="0">
                <a:hlinkClick r:id="rId3"/>
              </a:rPr>
              <a:t>46</a:t>
            </a:r>
            <a:r>
              <a:rPr lang="en-US" dirty="0"/>
              <a:t>]. Alternatively, standard operating procedures provide proper operational guidance for the data acquisition step and decreasing experimental artifacts [</a:t>
            </a:r>
            <a:r>
              <a:rPr lang="en-US" dirty="0">
                <a:hlinkClick r:id="rId4"/>
              </a:rPr>
              <a:t>47</a:t>
            </a:r>
            <a:r>
              <a:rPr lang="en-US" dirty="0"/>
              <a:t>]. However, the main types of biological noise include ocular artifacts, muscle artifacts, cardiac artifacts, and instrument artifacts, which require the use of filtering and/or computational methods to be removed from EEG data. More in-depth descriptions of these types of artifacts can be found in references [</a:t>
            </a:r>
            <a:r>
              <a:rPr lang="en-US" dirty="0">
                <a:hlinkClick r:id="rId3"/>
              </a:rPr>
              <a:t>46</a:t>
            </a:r>
            <a:r>
              <a:rPr lang="en-US" dirty="0"/>
              <a:t>,</a:t>
            </a:r>
            <a:r>
              <a:rPr lang="en-US" dirty="0">
                <a:hlinkClick r:id="rId5"/>
              </a:rPr>
              <a:t>48</a:t>
            </a:r>
            <a:r>
              <a:rPr lang="en-US" dirty="0"/>
              <a:t>]. According to the literature, extensive research has been conducted in the past decades [</a:t>
            </a:r>
            <a:r>
              <a:rPr lang="en-US" dirty="0">
                <a:hlinkClick r:id="rId3"/>
              </a:rPr>
              <a:t>46</a:t>
            </a:r>
            <a:r>
              <a:rPr lang="en-US" dirty="0"/>
              <a:t>,</a:t>
            </a:r>
            <a:r>
              <a:rPr lang="en-US" dirty="0">
                <a:hlinkClick r:id="rId6"/>
              </a:rPr>
              <a:t>49</a:t>
            </a:r>
            <a:r>
              <a:rPr lang="en-US" dirty="0"/>
              <a:t>] to identify and define efficient methods for both automatic and manual artifact removal.</a:t>
            </a:r>
          </a:p>
          <a:p>
            <a:endParaRPr lang="en-US" dirty="0"/>
          </a:p>
          <a:p>
            <a:r>
              <a:rPr lang="en-US"/>
              <a:t>https://pmc.ncbi.nlm.nih.gov/articles/PMC8615531/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68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4CA4-B7D4-54FB-EE06-146BD694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84C6-668A-1922-8BE6-FE1D2804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41F0A-206A-2A76-F7B4-ABA79C06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225"/>
            <a:ext cx="6486525" cy="632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C7946-064B-3193-095E-8768D044D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6225"/>
            <a:ext cx="6496050" cy="6334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1A17C-7F71-784B-27CB-53461489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47" y="371475"/>
            <a:ext cx="6448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2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7A68-805B-BC74-03A7-5654AFA6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433"/>
            <a:ext cx="9045563" cy="114025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graph of a graph showing a curve&#10;&#10;Description automatically generated">
            <a:extLst>
              <a:ext uri="{FF2B5EF4-FFF2-40B4-BE49-F238E27FC236}">
                <a16:creationId xmlns:a16="http://schemas.microsoft.com/office/drawing/2014/main" id="{7D031BD2-5DD6-4F1F-F581-E0E3D5008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19" y="97372"/>
            <a:ext cx="3748891" cy="1338625"/>
          </a:xfrm>
        </p:spPr>
      </p:pic>
      <p:pic>
        <p:nvPicPr>
          <p:cNvPr id="7" name="Picture 6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A6E9E56F-323A-FF67-A0B4-7C9296E9E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0" y="1576207"/>
            <a:ext cx="3827548" cy="1366711"/>
          </a:xfrm>
          <a:prstGeom prst="rect">
            <a:avLst/>
          </a:prstGeom>
        </p:spPr>
      </p:pic>
      <p:pic>
        <p:nvPicPr>
          <p:cNvPr id="9" name="Picture 8" descr="A graph of a graph showing a number of waves&#10;&#10;Description automatically generated with medium confidence">
            <a:extLst>
              <a:ext uri="{FF2B5EF4-FFF2-40B4-BE49-F238E27FC236}">
                <a16:creationId xmlns:a16="http://schemas.microsoft.com/office/drawing/2014/main" id="{4B0C54DE-EA89-4898-3ACC-8A4B57878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0" y="3050478"/>
            <a:ext cx="3827548" cy="1366711"/>
          </a:xfrm>
          <a:prstGeom prst="rect">
            <a:avLst/>
          </a:prstGeom>
        </p:spPr>
      </p:pic>
      <p:pic>
        <p:nvPicPr>
          <p:cNvPr id="11" name="Picture 10" descr="A graph of a waveform&#10;&#10;Description automatically generated">
            <a:extLst>
              <a:ext uri="{FF2B5EF4-FFF2-40B4-BE49-F238E27FC236}">
                <a16:creationId xmlns:a16="http://schemas.microsoft.com/office/drawing/2014/main" id="{B6157AF6-ADD1-8DA6-AE68-A733E6853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" y="4519069"/>
            <a:ext cx="3889155" cy="1388709"/>
          </a:xfrm>
          <a:prstGeom prst="rect">
            <a:avLst/>
          </a:prstGeom>
        </p:spPr>
      </p:pic>
      <p:pic>
        <p:nvPicPr>
          <p:cNvPr id="13" name="Picture 12" descr="A graph of a graph showing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B37EE1D9-8AB5-F373-869F-804E94E0B8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9" y="5989764"/>
            <a:ext cx="3827548" cy="1366711"/>
          </a:xfrm>
          <a:prstGeom prst="rect">
            <a:avLst/>
          </a:prstGeom>
        </p:spPr>
      </p:pic>
      <p:pic>
        <p:nvPicPr>
          <p:cNvPr id="37" name="Picture 36" descr="A graph of a wave&#10;&#10;Description automatically generated">
            <a:extLst>
              <a:ext uri="{FF2B5EF4-FFF2-40B4-BE49-F238E27FC236}">
                <a16:creationId xmlns:a16="http://schemas.microsoft.com/office/drawing/2014/main" id="{79CA0905-11F8-E7F0-EA1A-AABCA43338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59" y="5617877"/>
            <a:ext cx="3850200" cy="1374799"/>
          </a:xfrm>
          <a:prstGeom prst="rect">
            <a:avLst/>
          </a:prstGeom>
        </p:spPr>
      </p:pic>
      <p:pic>
        <p:nvPicPr>
          <p:cNvPr id="38" name="Picture 37" descr="A graph of a graph showing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419C0126-73D8-4A5D-DFE1-39EE80BD9B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86" y="242858"/>
            <a:ext cx="3850200" cy="1374799"/>
          </a:xfrm>
          <a:prstGeom prst="rect">
            <a:avLst/>
          </a:prstGeom>
        </p:spPr>
      </p:pic>
      <p:pic>
        <p:nvPicPr>
          <p:cNvPr id="39" name="Picture 38" descr="A graph of a graph showing a number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AAE4E40E-3FF0-D82D-4B00-32F53CC8AA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050" y="1624952"/>
            <a:ext cx="3850200" cy="1374799"/>
          </a:xfrm>
          <a:prstGeom prst="rect">
            <a:avLst/>
          </a:prstGeom>
        </p:spPr>
      </p:pic>
      <p:pic>
        <p:nvPicPr>
          <p:cNvPr id="40" name="Picture 39" descr="A graph of a graph showing a number of waves&#10;&#10;Description automatically generated with medium confidence">
            <a:extLst>
              <a:ext uri="{FF2B5EF4-FFF2-40B4-BE49-F238E27FC236}">
                <a16:creationId xmlns:a16="http://schemas.microsoft.com/office/drawing/2014/main" id="{2BAAA85F-0315-01BD-9F2C-CFA895196C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050" y="2999751"/>
            <a:ext cx="3850200" cy="1374799"/>
          </a:xfrm>
          <a:prstGeom prst="rect">
            <a:avLst/>
          </a:prstGeom>
        </p:spPr>
      </p:pic>
      <p:pic>
        <p:nvPicPr>
          <p:cNvPr id="41" name="Picture 40" descr="A graph of a graph showing a number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3732A502-8F56-7C1E-52DC-D291B996C5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050" y="4308814"/>
            <a:ext cx="3850200" cy="13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E69D-A4D5-039B-59C0-A15D534E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Crop start + end of recording (5min-20min) 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2C23DFE7-F4C6-05E7-E383-2DD2038EB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51" y="3553767"/>
            <a:ext cx="3336963" cy="3227087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44AB0A13-D092-A193-322D-E15F6D5FA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0" y="2023419"/>
            <a:ext cx="3336962" cy="3227086"/>
          </a:xfrm>
          <a:prstGeom prst="rect">
            <a:avLst/>
          </a:prstGeom>
        </p:spPr>
      </p:pic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AD1D0F15-2A20-A847-9B08-8F43C84A5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84" y="1420110"/>
            <a:ext cx="3724487" cy="360185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8A915D1-858D-AAB8-BAA2-158FBDE65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28" y="3008129"/>
            <a:ext cx="3980951" cy="38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5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298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Data recorded equally?</vt:lpstr>
      <vt:lpstr>Stats</vt:lpstr>
      <vt:lpstr>Artifacts in EEG Signals and Preprocessing </vt:lpstr>
      <vt:lpstr>PowerPoint Presentation</vt:lpstr>
      <vt:lpstr>PowerPoint Presentation</vt:lpstr>
      <vt:lpstr>Crop start + end of recording (5min-20min) </vt:lpstr>
    </vt:vector>
  </TitlesOfParts>
  <Company>Wageningen University and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Buil, Jeroen</dc:creator>
  <cp:lastModifiedBy>Buil, Jeroen</cp:lastModifiedBy>
  <cp:revision>4</cp:revision>
  <dcterms:created xsi:type="dcterms:W3CDTF">2024-10-22T09:28:34Z</dcterms:created>
  <dcterms:modified xsi:type="dcterms:W3CDTF">2024-10-22T19:53:34Z</dcterms:modified>
</cp:coreProperties>
</file>