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68" r:id="rId6"/>
    <p:sldId id="263" r:id="rId7"/>
    <p:sldId id="264" r:id="rId8"/>
    <p:sldId id="262" r:id="rId9"/>
    <p:sldId id="258" r:id="rId10"/>
    <p:sldId id="259" r:id="rId11"/>
    <p:sldId id="26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BF06-F02D-E522-538F-87D0C055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F16F4-25D2-3214-5873-CEEBDEE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9284-054B-9A61-9535-ECDC530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4571-CB52-1928-AE6D-61AC1DF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04F-9C41-0F99-54C5-22E6AE4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6AEA-7919-5D35-FD68-903DD81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0DA63-E80D-4505-2F2B-9A06E9A7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C4BA-F111-3DEF-9818-BD01EB8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B961-A2D3-CA48-08D9-0AB0A2A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FFA6-AF31-0EF3-B954-CB3152D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1ED4-329B-D730-5FD9-647C7D11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696A-A7D6-E98A-3E69-FCA44E5B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3366-7F5A-EA10-7F6C-A42FD479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DEBF-F607-200C-6FB7-89FD7135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D86-C725-AFA5-C232-B721092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F31C-278F-4D8D-751A-4FE378E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B90-C0C2-B400-8E27-CE3BAC1C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E7C0-A012-CD96-AFF1-3B1B289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8DF7-A6DD-E61D-6470-742BBA73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EC29-8E70-EB54-CEDC-6DBEBC1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CAC-CEE7-E6F3-FA1B-C3698F11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7E1F-8965-5B53-DAE6-6E0DFD2A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2A05-40F7-58AE-2015-4DD28A1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D701-34BA-91B5-962B-5F9C8E8F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77B4-BE2F-FEB1-AD87-BAC3D96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4F4B-CAB3-2BB4-DA72-B1B7E82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AE28-D9D7-75DD-33CC-8BFF1F77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38F0-40A8-C688-0B34-C7F664C0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6003-F067-4CB2-4E78-3CADC7D8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1AAF-C995-7728-8220-3C83236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0EF17-DC03-E824-0F65-EF2C167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A7C6-225F-BA00-1E9C-11337BA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B76F-9BE5-7C0C-C14D-626E855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616AE-197F-9419-70B6-8B9C96E5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C8644-BD24-7499-4B70-285FDBFF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1B1E6-BBCD-8C90-4A44-422791AB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DD8C4-EABA-A263-0C4E-433BE0F1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F29DA-1ED7-93D1-B5C2-3864A2D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57150-B9E8-2182-405D-1D71F54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A327-79E5-1EA9-6C51-B50200C1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3CC8-A713-3934-44F0-0B52A55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53E2B-DECB-243F-9CAF-81578DD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7A29E-1325-7E46-8912-E4389F3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95579-2CAE-25A7-D3D6-43E7FCC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4F7E4-52B0-E698-02D2-A8F9238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1E27C-E165-EC80-50E7-78CA803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267-25D4-F08B-5C3B-DA7646CC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0FC-95B8-14E3-069C-5025D67E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94D7-029F-2E4A-28B8-AB4179D7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C5B1-5F8D-3B40-8383-4443ADF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ED55-7ED5-C54C-D980-56B2F61B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E0857-A316-E976-B34F-4BE6321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493B-A5D2-0FB0-53A4-1609E5F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1E883-3767-E138-4F01-4FD155CE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BC49-E8EA-1A40-F63D-C0195F3D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5DB9-A42C-569B-B43E-0576224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0940-EDC2-A219-42BE-EC70D8F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3FA8-F661-123E-1E24-670CF0BB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C42BC-04F2-159E-BAFB-28984F5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8F91-FE28-E3BB-6064-67A79E3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5B8C-8CC0-9CED-3FE4-1492A7D30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005A-E747-4717-87FA-A0566728574C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A025-7879-6A62-F853-21EE5ED6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C9E1-6EBC-CB01-9B9B-00128DC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F7C-EBA5-A067-D7EB-9EDE30B45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443BC-B6BE-8DA1-10A3-F82CB2A90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6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7A68-805B-BC74-03A7-5654AFA6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433"/>
            <a:ext cx="9045563" cy="114025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graph of a graph showing a curve&#10;&#10;Description automatically generated">
            <a:extLst>
              <a:ext uri="{FF2B5EF4-FFF2-40B4-BE49-F238E27FC236}">
                <a16:creationId xmlns:a16="http://schemas.microsoft.com/office/drawing/2014/main" id="{7D031BD2-5DD6-4F1F-F581-E0E3D5008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9" y="97372"/>
            <a:ext cx="3748891" cy="1338625"/>
          </a:xfrm>
        </p:spPr>
      </p:pic>
      <p:pic>
        <p:nvPicPr>
          <p:cNvPr id="7" name="Picture 6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A6E9E56F-323A-FF67-A0B4-7C9296E9E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0" y="1576207"/>
            <a:ext cx="3827548" cy="1366711"/>
          </a:xfrm>
          <a:prstGeom prst="rect">
            <a:avLst/>
          </a:prstGeom>
        </p:spPr>
      </p:pic>
      <p:pic>
        <p:nvPicPr>
          <p:cNvPr id="9" name="Picture 8" descr="A graph of a graph showing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4B0C54DE-EA89-4898-3ACC-8A4B5787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0" y="3050478"/>
            <a:ext cx="3827548" cy="1366711"/>
          </a:xfrm>
          <a:prstGeom prst="rect">
            <a:avLst/>
          </a:prstGeom>
        </p:spPr>
      </p:pic>
      <p:pic>
        <p:nvPicPr>
          <p:cNvPr id="11" name="Picture 10" descr="A graph of a waveform&#10;&#10;Description automatically generated">
            <a:extLst>
              <a:ext uri="{FF2B5EF4-FFF2-40B4-BE49-F238E27FC236}">
                <a16:creationId xmlns:a16="http://schemas.microsoft.com/office/drawing/2014/main" id="{B6157AF6-ADD1-8DA6-AE68-A733E6853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" y="4519069"/>
            <a:ext cx="3889155" cy="1388709"/>
          </a:xfrm>
          <a:prstGeom prst="rect">
            <a:avLst/>
          </a:prstGeom>
        </p:spPr>
      </p:pic>
      <p:pic>
        <p:nvPicPr>
          <p:cNvPr id="13" name="Picture 12" descr="A graph of 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B37EE1D9-8AB5-F373-869F-804E94E0B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9" y="5989764"/>
            <a:ext cx="3827548" cy="1366711"/>
          </a:xfrm>
          <a:prstGeom prst="rect">
            <a:avLst/>
          </a:prstGeom>
        </p:spPr>
      </p:pic>
      <p:pic>
        <p:nvPicPr>
          <p:cNvPr id="37" name="Picture 36" descr="A graph of a wave&#10;&#10;Description automatically generated">
            <a:extLst>
              <a:ext uri="{FF2B5EF4-FFF2-40B4-BE49-F238E27FC236}">
                <a16:creationId xmlns:a16="http://schemas.microsoft.com/office/drawing/2014/main" id="{79CA0905-11F8-E7F0-EA1A-AABCA4333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59" y="5617877"/>
            <a:ext cx="3850200" cy="1374799"/>
          </a:xfrm>
          <a:prstGeom prst="rect">
            <a:avLst/>
          </a:prstGeom>
        </p:spPr>
      </p:pic>
      <p:pic>
        <p:nvPicPr>
          <p:cNvPr id="38" name="Picture 37" descr="A graph of 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19C0126-73D8-4A5D-DFE1-39EE80BD9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86" y="242858"/>
            <a:ext cx="3850200" cy="1374799"/>
          </a:xfrm>
          <a:prstGeom prst="rect">
            <a:avLst/>
          </a:prstGeom>
        </p:spPr>
      </p:pic>
      <p:pic>
        <p:nvPicPr>
          <p:cNvPr id="39" name="Picture 38" descr="A graph of a graph showing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AAE4E40E-3FF0-D82D-4B00-32F53CC8AA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1624952"/>
            <a:ext cx="3850200" cy="1374799"/>
          </a:xfrm>
          <a:prstGeom prst="rect">
            <a:avLst/>
          </a:prstGeom>
        </p:spPr>
      </p:pic>
      <p:pic>
        <p:nvPicPr>
          <p:cNvPr id="40" name="Picture 39" descr="A graph of a graph showing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2BAAA85F-0315-01BD-9F2C-CFA895196C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2999751"/>
            <a:ext cx="3850200" cy="1374799"/>
          </a:xfrm>
          <a:prstGeom prst="rect">
            <a:avLst/>
          </a:prstGeom>
        </p:spPr>
      </p:pic>
      <p:pic>
        <p:nvPicPr>
          <p:cNvPr id="41" name="Picture 40" descr="A graph of a graph showing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3732A502-8F56-7C1E-52DC-D291B996C5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0" y="4308814"/>
            <a:ext cx="3850200" cy="13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E69D-A4D5-039B-59C0-A15D534E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Crop start + end of recording (5min-20min) 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2C23DFE7-F4C6-05E7-E383-2DD2038EB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51" y="3553767"/>
            <a:ext cx="3336963" cy="3227087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44AB0A13-D092-A193-322D-E15F6D5FA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0" y="2023419"/>
            <a:ext cx="3336962" cy="3227086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AD1D0F15-2A20-A847-9B08-8F43C84A5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84" y="1420110"/>
            <a:ext cx="3724487" cy="360185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8A915D1-858D-AAB8-BAA2-158FBDE65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28" y="3008129"/>
            <a:ext cx="3980951" cy="38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6658-01EC-238A-F162-35AF88FC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F02-B4AE-B1AA-315F-B3F2223E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  <a:p>
            <a:pPr lvl="1"/>
            <a:r>
              <a:rPr lang="en-GB" dirty="0"/>
              <a:t>+ fast, no pre knowledge, unbiased</a:t>
            </a:r>
          </a:p>
          <a:p>
            <a:pPr lvl="1"/>
            <a:r>
              <a:rPr lang="en-GB" dirty="0"/>
              <a:t>- less info to train</a:t>
            </a:r>
          </a:p>
          <a:p>
            <a:r>
              <a:rPr lang="en-GB" dirty="0"/>
              <a:t>Supervised</a:t>
            </a:r>
          </a:p>
          <a:p>
            <a:pPr lvl="1"/>
            <a:r>
              <a:rPr lang="en-GB" dirty="0"/>
              <a:t>+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50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8E46-9149-EEA8-51CF-4BCC0E23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4F8F-78AA-563B-9701-F7530A22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Ideal case:</a:t>
            </a:r>
          </a:p>
          <a:p>
            <a:pPr lvl="1"/>
            <a:r>
              <a:rPr lang="en-GB" dirty="0"/>
              <a:t>Events that subjects are in same mental state + same (lack of) ext. triggers</a:t>
            </a:r>
          </a:p>
          <a:p>
            <a:pPr lvl="1"/>
            <a:endParaRPr lang="en-GB" dirty="0"/>
          </a:p>
          <a:p>
            <a:r>
              <a:rPr lang="en-GB" dirty="0"/>
              <a:t>EEG waves: 0,5-100Hz =&gt; Nyquist </a:t>
            </a:r>
            <a:r>
              <a:rPr lang="en-GB" dirty="0" err="1"/>
              <a:t>freq</a:t>
            </a:r>
            <a:r>
              <a:rPr lang="en-GB" dirty="0"/>
              <a:t> =&gt; window of at least 4s</a:t>
            </a:r>
          </a:p>
          <a:p>
            <a:endParaRPr lang="en-GB" dirty="0"/>
          </a:p>
          <a:p>
            <a:r>
              <a:rPr lang="en-GB" dirty="0"/>
              <a:t>Calc spectral density plot (spectrogram) =&gt; feature space</a:t>
            </a:r>
          </a:p>
        </p:txBody>
      </p:sp>
    </p:spTree>
    <p:extLst>
      <p:ext uri="{BB962C8B-B14F-4D97-AF65-F5344CB8AC3E}">
        <p14:creationId xmlns:p14="http://schemas.microsoft.com/office/powerpoint/2010/main" val="10017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B9CF-68C6-C82C-4144-B60783FE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+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AABB-F026-942D-2158-CED7DD4A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https://github.com/JeroenBuil/deegtal_coding_task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7D97C-5159-407C-947F-00F85F18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152" y="2515394"/>
            <a:ext cx="8839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4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A977-2520-C092-E0B8-6C1A617E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recorded equally?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207B-4C8A-3888-E14F-DEF5CC60B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No! </a:t>
            </a:r>
          </a:p>
          <a:p>
            <a:pPr lvl="1"/>
            <a:r>
              <a:rPr lang="en-GB" dirty="0"/>
              <a:t>nr of channels differs between subjects</a:t>
            </a:r>
          </a:p>
          <a:p>
            <a:pPr lvl="1"/>
            <a:r>
              <a:rPr lang="en-GB" dirty="0"/>
              <a:t>Stimuli is different</a:t>
            </a:r>
          </a:p>
          <a:p>
            <a:r>
              <a:rPr lang="en-GB" dirty="0"/>
              <a:t>Sampling </a:t>
            </a:r>
            <a:r>
              <a:rPr lang="en-GB" dirty="0" err="1"/>
              <a:t>freq</a:t>
            </a:r>
            <a:r>
              <a:rPr lang="en-GB" dirty="0"/>
              <a:t> + filtering = equal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7D851-D147-5FB3-B5A0-815AD30F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" y="3332957"/>
            <a:ext cx="7038975" cy="368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F71FB-B497-1B6B-03CF-F7B7FC67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05" y="3377407"/>
            <a:ext cx="6962775" cy="3752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23FFD4-175D-784F-9AF7-8E62ED6F9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80" y="-316706"/>
            <a:ext cx="1771650" cy="521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7A5427-7A73-0ED6-8380-BC93D3ABA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402" y="-316706"/>
            <a:ext cx="20859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1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D4DF-9025-ADC9-ECC6-30396FC4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4975-1B5A-AF80-B86A-3FC01ED6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Recording time: ~20-25min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3FA004-B429-8F5E-0D2D-03F94EAD2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6149"/>
              </p:ext>
            </p:extLst>
          </p:nvPr>
        </p:nvGraphicFramePr>
        <p:xfrm>
          <a:off x="7397496" y="190500"/>
          <a:ext cx="3370752" cy="6477000"/>
        </p:xfrm>
        <a:graphic>
          <a:graphicData uri="http://schemas.openxmlformats.org/drawingml/2006/table">
            <a:tbl>
              <a:tblPr firstRow="1" lastCol="1">
                <a:tableStyleId>{3B4B98B0-60AC-42C2-AFA5-B58CD77FA1E5}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11140856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3783979508"/>
                    </a:ext>
                  </a:extLst>
                </a:gridCol>
                <a:gridCol w="988563">
                  <a:extLst>
                    <a:ext uri="{9D8B030D-6E8A-4147-A177-3AD203B41FA5}">
                      <a16:colId xmlns:a16="http://schemas.microsoft.com/office/drawing/2014/main" val="1715166266"/>
                    </a:ext>
                  </a:extLst>
                </a:gridCol>
                <a:gridCol w="946581">
                  <a:extLst>
                    <a:ext uri="{9D8B030D-6E8A-4147-A177-3AD203B41FA5}">
                      <a16:colId xmlns:a16="http://schemas.microsoft.com/office/drawing/2014/main" val="815064266"/>
                    </a:ext>
                  </a:extLst>
                </a:gridCol>
              </a:tblGrid>
              <a:tr h="15457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Group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Recording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Channel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Mean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59547789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0.339228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75637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0155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589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0.392392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7469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0.237873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5303806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9540063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78446480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4410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22.108351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61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02641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6844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10.253176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3297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1.674255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8346155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3246521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4612342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12631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48050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573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662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6096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76731788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056787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592906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64639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4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D9DB-14C6-32F0-A8F6-789E2A36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 </a:t>
            </a:r>
            <a:r>
              <a:rPr lang="en-GB"/>
              <a:t>channel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AF3C-5D56-2FFD-0306-1499AF96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9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C443-6C50-E1B5-A808-DC7EC685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Intermittend</a:t>
            </a:r>
            <a:r>
              <a:rPr lang="en-GB" dirty="0"/>
              <a:t> Photic Stimulation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5669-9DFD-F709-26D6-1E2D63E8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Pulse train</a:t>
            </a:r>
          </a:p>
          <a:p>
            <a:endParaRPr lang="en-GB" dirty="0"/>
          </a:p>
          <a:p>
            <a:r>
              <a:rPr lang="en-GB" dirty="0"/>
              <a:t>Different response epileptic vs 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D1997-0479-A4BA-A1DD-DB2731F94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4"/>
          <a:stretch/>
        </p:blipFill>
        <p:spPr>
          <a:xfrm>
            <a:off x="6675629" y="1690688"/>
            <a:ext cx="5259957" cy="3241675"/>
          </a:xfrm>
          <a:prstGeom prst="rect">
            <a:avLst/>
          </a:prstGeom>
        </p:spPr>
      </p:pic>
      <p:pic>
        <p:nvPicPr>
          <p:cNvPr id="7" name="Picture 6" descr="A warning sign with white text&#10;&#10;Description automatically generated">
            <a:extLst>
              <a:ext uri="{FF2B5EF4-FFF2-40B4-BE49-F238E27FC236}">
                <a16:creationId xmlns:a16="http://schemas.microsoft.com/office/drawing/2014/main" id="{44E0F90E-1152-9A34-85A4-EBC6F11C6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29" y="4699318"/>
            <a:ext cx="3188546" cy="1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5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13F4-55D0-3648-2FB4-7EF646CA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CB12-B324-B8B7-A95B-BD67C46D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Source information + Meta data crucial for proper data analysis</a:t>
            </a:r>
          </a:p>
          <a:p>
            <a:pPr lvl="1"/>
            <a:r>
              <a:rPr lang="en-GB" dirty="0"/>
              <a:t>Don’t know what I am looking at</a:t>
            </a:r>
          </a:p>
          <a:p>
            <a:pPr lvl="1"/>
            <a:r>
              <a:rPr lang="en-GB" dirty="0"/>
              <a:t>Unnecessary long puzzling</a:t>
            </a:r>
          </a:p>
          <a:p>
            <a:pPr lvl="1"/>
            <a:r>
              <a:rPr lang="en-GB" dirty="0"/>
              <a:t>Risk of false comparison between groups</a:t>
            </a:r>
          </a:p>
          <a:p>
            <a:endParaRPr lang="en-GB" dirty="0"/>
          </a:p>
          <a:p>
            <a:r>
              <a:rPr lang="en-GB" u="sng" dirty="0"/>
              <a:t>No Source + Metadata == No (usable) Data</a:t>
            </a:r>
          </a:p>
        </p:txBody>
      </p:sp>
    </p:spTree>
    <p:extLst>
      <p:ext uri="{BB962C8B-B14F-4D97-AF65-F5344CB8AC3E}">
        <p14:creationId xmlns:p14="http://schemas.microsoft.com/office/powerpoint/2010/main" val="422168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91C0-3AE9-7DD8-2529-34DCB9C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Artifacts in EEG Signals and Preprocessing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70B-CC70-8725-A6CF-020B3668A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983480"/>
          </a:xfrm>
        </p:spPr>
        <p:txBody>
          <a:bodyPr>
            <a:normAutofit/>
          </a:bodyPr>
          <a:lstStyle/>
          <a:p>
            <a:r>
              <a:rPr lang="en-US" dirty="0"/>
              <a:t>Non-biological Environment </a:t>
            </a:r>
          </a:p>
          <a:p>
            <a:pPr lvl="1"/>
            <a:r>
              <a:rPr lang="en-US" dirty="0"/>
              <a:t>Powerline noise, traffic</a:t>
            </a:r>
          </a:p>
          <a:p>
            <a:pPr lvl="2"/>
            <a:r>
              <a:rPr lang="en-US" dirty="0"/>
              <a:t>=&gt; bandpass + </a:t>
            </a:r>
            <a:r>
              <a:rPr lang="en-US" dirty="0" err="1"/>
              <a:t>bandstop</a:t>
            </a:r>
            <a:r>
              <a:rPr lang="en-US" dirty="0"/>
              <a:t> filtering</a:t>
            </a:r>
          </a:p>
          <a:p>
            <a:r>
              <a:rPr lang="en-US" dirty="0"/>
              <a:t>Biological</a:t>
            </a:r>
          </a:p>
          <a:p>
            <a:pPr lvl="1"/>
            <a:r>
              <a:rPr lang="en-US" dirty="0"/>
              <a:t>eye blinking, movement, respiration, and heartbeat</a:t>
            </a:r>
          </a:p>
          <a:p>
            <a:pPr lvl="2"/>
            <a:r>
              <a:rPr lang="en-US" dirty="0"/>
              <a:t>Often same </a:t>
            </a:r>
            <a:r>
              <a:rPr lang="en-US" dirty="0" err="1"/>
              <a:t>freq</a:t>
            </a:r>
            <a:r>
              <a:rPr lang="en-US" dirty="0"/>
              <a:t> range =&gt; grounding, linear regression methods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72A41B-CBB0-94B6-4D9B-B1AB93ECC5DF}"/>
              </a:ext>
            </a:extLst>
          </p:cNvPr>
          <p:cNvGrpSpPr/>
          <p:nvPr/>
        </p:nvGrpSpPr>
        <p:grpSpPr>
          <a:xfrm>
            <a:off x="7059014" y="1027906"/>
            <a:ext cx="4407226" cy="3002784"/>
            <a:chOff x="6778387" y="0"/>
            <a:chExt cx="4407226" cy="3002784"/>
          </a:xfrm>
        </p:grpSpPr>
        <p:pic>
          <p:nvPicPr>
            <p:cNvPr id="5" name="Picture 4" descr="A graph with blue lines and green lines&#10;&#10;Description automatically generated">
              <a:extLst>
                <a:ext uri="{FF2B5EF4-FFF2-40B4-BE49-F238E27FC236}">
                  <a16:creationId xmlns:a16="http://schemas.microsoft.com/office/drawing/2014/main" id="{130C3B8E-B6D8-4766-279F-8411E281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387" y="0"/>
              <a:ext cx="4407226" cy="27370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700BA6-CF89-565A-2F0A-B9887456B48C}"/>
                </a:ext>
              </a:extLst>
            </p:cNvPr>
            <p:cNvSpPr txBox="1"/>
            <p:nvPr/>
          </p:nvSpPr>
          <p:spPr>
            <a:xfrm>
              <a:off x="7671816" y="2741174"/>
              <a:ext cx="3324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https://otc-cta.gc.ca/eng/railway_noise_measurement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6F617A-EE6A-043C-FC5A-CAFB0826E3D8}"/>
              </a:ext>
            </a:extLst>
          </p:cNvPr>
          <p:cNvGrpSpPr/>
          <p:nvPr/>
        </p:nvGrpSpPr>
        <p:grpSpPr>
          <a:xfrm>
            <a:off x="1403374" y="4172638"/>
            <a:ext cx="4413006" cy="2428367"/>
            <a:chOff x="1385086" y="4064508"/>
            <a:chExt cx="4413006" cy="2428367"/>
          </a:xfrm>
        </p:grpSpPr>
        <p:pic>
          <p:nvPicPr>
            <p:cNvPr id="12" name="Picture 11" descr="A graph of ecg and ecg&#10;&#10;Description automatically generated">
              <a:extLst>
                <a:ext uri="{FF2B5EF4-FFF2-40B4-BE49-F238E27FC236}">
                  <a16:creationId xmlns:a16="http://schemas.microsoft.com/office/drawing/2014/main" id="{21746E25-AB8E-3823-7C60-68C626D9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086" y="4064508"/>
              <a:ext cx="4413006" cy="21496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C1B52-A4B6-B018-0CFB-5C2E41F5995C}"/>
                </a:ext>
              </a:extLst>
            </p:cNvPr>
            <p:cNvSpPr txBox="1"/>
            <p:nvPr/>
          </p:nvSpPr>
          <p:spPr>
            <a:xfrm>
              <a:off x="1628428" y="6077377"/>
              <a:ext cx="416966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A Survey on Artifacts Detection Techniques for Electro-Encephalography (EEG) Signals - Scientific Figure on ResearchGate. Available from: https://www.researchgate.net/figure/a-EEG-Signals-with-Artifacts-Caused-by-b-ECG-Signals-and-C-EMG-Signals-25_fig3_281887837 [accessed 23 Oct 2024]</a:t>
              </a:r>
              <a:endParaRPr lang="en-GB" sz="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E1F7B1D-E7BA-23E7-287A-D891069234AF}"/>
              </a:ext>
            </a:extLst>
          </p:cNvPr>
          <p:cNvSpPr txBox="1"/>
          <p:nvPr/>
        </p:nvSpPr>
        <p:spPr>
          <a:xfrm>
            <a:off x="7055848" y="0"/>
            <a:ext cx="511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https://pmc.ncbi.nlm.nih.gov/articles/PMC861531/</a:t>
            </a:r>
          </a:p>
          <a:p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B30A00-C60D-CCB4-5792-E6B671ABC139}"/>
              </a:ext>
            </a:extLst>
          </p:cNvPr>
          <p:cNvGrpSpPr/>
          <p:nvPr/>
        </p:nvGrpSpPr>
        <p:grpSpPr>
          <a:xfrm>
            <a:off x="6198674" y="4030690"/>
            <a:ext cx="4242020" cy="2848613"/>
            <a:chOff x="6198674" y="4030690"/>
            <a:chExt cx="4242020" cy="2848613"/>
          </a:xfrm>
        </p:grpSpPr>
        <p:pic>
          <p:nvPicPr>
            <p:cNvPr id="10" name="Picture 9" descr="A diagram of a brain activity&#10;&#10;Description automatically generated">
              <a:extLst>
                <a:ext uri="{FF2B5EF4-FFF2-40B4-BE49-F238E27FC236}">
                  <a16:creationId xmlns:a16="http://schemas.microsoft.com/office/drawing/2014/main" id="{D8D80D5F-4355-EAC2-0C79-74B1CAF9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674" y="4030690"/>
              <a:ext cx="3934173" cy="271226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34BE1-767B-21D0-F48F-8C11653663E5}"/>
                </a:ext>
              </a:extLst>
            </p:cNvPr>
            <p:cNvSpPr txBox="1"/>
            <p:nvPr/>
          </p:nvSpPr>
          <p:spPr>
            <a:xfrm>
              <a:off x="6478294" y="6463805"/>
              <a:ext cx="3962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Eye Blink Artifact Detection With Novel Optimized Multi-Dimensional Electroencephalogram Features - Scientific Figure on ResearchGate. Available from: https://www.researchgate.net/figure/Frontal-epileptiform-discharges-and-eye-blink-from-CHZU-database_fig1_353475354 [accessed 23 Oct 2024]</a:t>
              </a:r>
              <a:endParaRPr lang="en-GB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68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4CA4-B7D4-54FB-EE06-146BD694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84C6-668A-1922-8BE6-FE1D2804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41F0A-206A-2A76-F7B4-ABA79C06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5"/>
            <a:ext cx="6486525" cy="632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C7946-064B-3193-095E-8768D044D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225"/>
            <a:ext cx="6496050" cy="633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1A17C-7F71-784B-27CB-53461489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47" y="371475"/>
            <a:ext cx="6448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2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410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Assignment + Deliverables</vt:lpstr>
      <vt:lpstr>Data recorded equally?</vt:lpstr>
      <vt:lpstr>Stats</vt:lpstr>
      <vt:lpstr>Fix channel names</vt:lpstr>
      <vt:lpstr>Intermittend Photic Stimulation</vt:lpstr>
      <vt:lpstr>Data conclusion</vt:lpstr>
      <vt:lpstr>Artifacts in EEG Signals and Preprocessing </vt:lpstr>
      <vt:lpstr>PowerPoint Presentation</vt:lpstr>
      <vt:lpstr>PowerPoint Presentation</vt:lpstr>
      <vt:lpstr>Crop start + end of recording (5min-20min) </vt:lpstr>
      <vt:lpstr>Decoding</vt:lpstr>
      <vt:lpstr>PowerPoint Presentation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Buil, Jeroen</dc:creator>
  <cp:lastModifiedBy>Buil, Jeroen</cp:lastModifiedBy>
  <cp:revision>9</cp:revision>
  <dcterms:created xsi:type="dcterms:W3CDTF">2024-10-22T09:28:34Z</dcterms:created>
  <dcterms:modified xsi:type="dcterms:W3CDTF">2024-10-23T20:19:35Z</dcterms:modified>
</cp:coreProperties>
</file>