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Default Extension="svg" ContentType="image/svg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970723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7791267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59346499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1735553210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38338378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83638068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69503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664464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17847924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CD9C4C5-6619-8E9B-C04B-FFDE20A3F9F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C10273-E9BA-45D4-40A1-9EEE8659682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27F86C-F183-E649-FA2D-479730421CD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4FB7CC-392F-559F-7663-040E931E317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51640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07544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71965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8CEE30-4AD7-0C6A-8200-4F846AE5E26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588ED2-1A8C-7863-10E1-29089B8E26D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D72413-62EA-0E53-1A3F-DA7B5BDBF6D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7730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40879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43204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FBC93-EF3F-9EEC-21AB-ED2880A4FF8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89C93D-2716-B1EF-AE0F-8F2E5A1BDB0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D048B2-30BB-00B4-9F9E-A2412885E1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2E93BD-A8A4-E10F-2BD5-380F7787185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0E4D26-438E-0B6E-2100-BCCB6D716FE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447854-0E1C-E146-F99B-2DE15F45B06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CA94E5-61C6-28EE-B322-A47B279A03C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257157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896747816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82148989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04032621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9963158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91510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735972001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5562959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40278128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321611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14717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75139894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74783435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92973519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2815016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1864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15707618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92614253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63392503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07771921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39441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0933466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0659009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8703362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8240384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1388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64990161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4687074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33276699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2480929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66537849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372340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76912540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95755794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37113827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951096522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22223258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39036354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76879098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70670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35700302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12262627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52242089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01043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37979115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133425217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088258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1349753560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112557788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158688802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04100938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9369072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7135520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201047570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GB"/>
              <a:t>Click icon to add picture</a:t>
            </a:r>
            <a:endParaRPr lang="en-GB"/>
          </a:p>
        </p:txBody>
      </p:sp>
      <p:sp>
        <p:nvSpPr>
          <p:cNvPr id="57912414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811390353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99906082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32044289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9285619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5714813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77717141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158665236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3581465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media1.svg"/><Relationship Id="rId7" Type="http://schemas.openxmlformats.org/officeDocument/2006/relationships/image" Target="../media/image5.png"/><Relationship Id="rId8" Type="http://schemas.openxmlformats.org/officeDocument/2006/relationships/image" Target="../media/media2.svg"/><Relationship Id="rId9" Type="http://schemas.openxmlformats.org/officeDocument/2006/relationships/image" Target="../media/image6.png"/><Relationship Id="rId10" Type="http://schemas.openxmlformats.org/officeDocument/2006/relationships/image" Target="../media/media3.svg"/><Relationship Id="rId11" Type="http://schemas.openxmlformats.org/officeDocument/2006/relationships/image" Target="../media/image7.png"/><Relationship Id="rId12" Type="http://schemas.openxmlformats.org/officeDocument/2006/relationships/image" Target="../media/image8.png"/><Relationship Id="rId13" Type="http://schemas.openxmlformats.org/officeDocument/2006/relationships/image" Target="../media/image9.png"/><Relationship Id="rId14" Type="http://schemas.openxmlformats.org/officeDocument/2006/relationships/image" Target="../media/image10.png"/><Relationship Id="rId15" Type="http://schemas.openxmlformats.org/officeDocument/2006/relationships/image" Target="../media/image11.png"/><Relationship Id="rId16" Type="http://schemas.openxmlformats.org/officeDocument/2006/relationships/image" Target="../media/image12.png"/><Relationship Id="rId17" Type="http://schemas.openxmlformats.org/officeDocument/2006/relationships/image" Target="../media/image1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0777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Natural Cycles</a:t>
            </a:r>
            <a:endParaRPr lang="en-GB"/>
          </a:p>
        </p:txBody>
      </p:sp>
      <p:sp>
        <p:nvSpPr>
          <p:cNvPr id="1488309491" name="Subtitle 2"/>
          <p:cNvSpPr>
            <a:spLocks noGrp="1"/>
          </p:cNvSpPr>
          <p:nvPr>
            <p:ph type="subTitle"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GB"/>
              <a:t>Assignment</a:t>
            </a:r>
            <a:r>
              <a:rPr lang="en-GB"/>
              <a:t> Report for </a:t>
            </a:r>
            <a:r>
              <a:rPr lang="en-GB"/>
              <a:t>Senior Data Scientist position</a:t>
            </a:r>
            <a:endParaRPr lang="en-GB"/>
          </a:p>
          <a:p>
            <a:pPr>
              <a:defRPr/>
            </a:pPr>
            <a:r>
              <a:rPr lang="en-GB"/>
              <a:t>-</a:t>
            </a:r>
            <a:endParaRPr lang="en-GB"/>
          </a:p>
          <a:p>
            <a:pPr>
              <a:defRPr/>
            </a:pPr>
            <a:r>
              <a:rPr lang="en-GB"/>
              <a:t>Jeroen Buil</a:t>
            </a:r>
            <a:endParaRPr lang="en-GB"/>
          </a:p>
        </p:txBody>
      </p:sp>
      <p:pic>
        <p:nvPicPr>
          <p:cNvPr id="21150476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19074" y="107462"/>
            <a:ext cx="2029799" cy="2029799"/>
          </a:xfrm>
          <a:prstGeom prst="flowChartAlternateProcess">
            <a:avLst/>
          </a:prstGeom>
        </p:spPr>
      </p:pic>
      <p:sp>
        <p:nvSpPr>
          <p:cNvPr id="15340239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B9D9740-B25B-BF5B-87C8-B0C2890EAF80}" type="slidenum">
              <a:rPr lang="en-GB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704634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 b="1"/>
              <a:t>Q1:</a:t>
            </a:r>
            <a:r>
              <a:rPr sz="2800"/>
              <a:t>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chance of getting pregnant within 13 cycles?</a:t>
            </a:r>
            <a:endParaRPr/>
          </a:p>
        </p:txBody>
      </p:sp>
      <p:graphicFrame>
        <p:nvGraphicFramePr>
          <p:cNvPr id="1582094519" name=""/>
          <p:cNvGraphicFramePr>
            <a:graphicFrameLocks xmlns:a="http://schemas.openxmlformats.org/drawingml/2006/main"/>
          </p:cNvGraphicFramePr>
          <p:nvPr/>
        </p:nvGraphicFramePr>
        <p:xfrm>
          <a:off x="550333" y="1415521"/>
          <a:ext cx="11091333" cy="1268533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5670807"/>
                <a:gridCol w="1308647"/>
                <a:gridCol w="4099177"/>
              </a:tblGrid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Group: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1" i="0" u="none" strike="noStrike" cap="none" spc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Chance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Participants</a:t>
                      </a:r>
                      <a:endParaRPr sz="1400"/>
                    </a:p>
                  </a:txBody>
                  <a:tcPr/>
                </a:tc>
              </a:tr>
              <a:tr h="341433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Got pregnant within the study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57.5%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sz="1400"/>
                        <a:t>/ 1995participants</a:t>
                      </a:r>
                      <a:endParaRPr sz="1400"/>
                    </a:p>
                  </a:txBody>
                  <a:tcPr/>
                </a:tc>
              </a:tr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/>
                        <a:t>Got pregnant within the study within 13 cycles</a:t>
                      </a:r>
                      <a:endParaRPr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/>
                        <a:t>57.5%</a:t>
                      </a:r>
                      <a:endParaRPr sz="1400" b="1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</a:t>
                      </a:r>
                      <a:r>
                        <a:rPr sz="1400" b="1"/>
                        <a:t> / </a:t>
                      </a:r>
                      <a:r>
                        <a:rPr lang="en-GB" sz="1400" b="1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1995 </a:t>
                      </a:r>
                      <a:r>
                        <a:rPr sz="1400" b="1"/>
                        <a:t>participants</a:t>
                      </a:r>
                      <a:endParaRPr sz="1400" b="1"/>
                    </a:p>
                  </a:txBody>
                  <a:tcPr/>
                </a:tc>
              </a:tr>
              <a:tr h="299821"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Got pregnant within 13 cycles out of all </a:t>
                      </a:r>
                      <a:r>
                        <a:rPr sz="1400" u="sng"/>
                        <a:t>pregnant </a:t>
                      </a:r>
                      <a:r>
                        <a:rPr sz="1400"/>
                        <a:t>participants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/>
                        <a:t>100%</a:t>
                      </a:r>
                      <a:endParaRPr sz="1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/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1148 </a:t>
                      </a:r>
                      <a:r>
                        <a:rPr lang="en-GB" sz="1400" b="0" i="0" u="sng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pregnant </a:t>
                      </a:r>
                      <a:r>
                        <a:rPr lang="en-GB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participants</a:t>
                      </a:r>
                      <a:endParaRPr sz="14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931062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621808" y="2741773"/>
            <a:ext cx="6851358" cy="4075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27635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2800" b="1"/>
              <a:t>Q2:</a:t>
            </a:r>
            <a:r>
              <a:rPr sz="2800"/>
              <a:t>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3600"/>
          </a:p>
        </p:txBody>
      </p:sp>
      <p:sp>
        <p:nvSpPr>
          <p:cNvPr id="16788991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1999" y="1654958"/>
            <a:ext cx="4062966" cy="1198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1400">
                <a:solidFill>
                  <a:schemeClr val="bg1">
                    <a:lumMod val="50000"/>
                  </a:schemeClr>
                </a:solidFill>
              </a:rPr>
              <a:t>What is “usually”? =&gt; </a:t>
            </a:r>
            <a:r>
              <a:rPr sz="1400">
                <a:solidFill>
                  <a:schemeClr val="bg1">
                    <a:lumMod val="50000"/>
                  </a:schemeClr>
                </a:solidFill>
              </a:rPr>
              <a:t>50%? 90%?</a:t>
            </a:r>
            <a:endParaRPr sz="1400">
              <a:solidFill>
                <a:schemeClr val="bg1">
                  <a:lumMod val="50000"/>
                </a:schemeClr>
              </a:solidFill>
            </a:endParaRPr>
          </a:p>
          <a:p>
            <a:pPr lvl="0">
              <a:defRPr/>
            </a:pP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Answer expressed in Days/Cycles?</a:t>
            </a:r>
            <a:endParaRPr sz="1400" b="0" i="0" u="none" strike="noStrike" cap="none" spc="0">
              <a:solidFill>
                <a:schemeClr val="bg1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Note: </a:t>
            </a:r>
            <a:r>
              <a:rPr lang="en-GB" sz="1400" b="0" i="0" u="sng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only pregnant participants </a:t>
            </a:r>
            <a:r>
              <a:rPr lang="en-GB" sz="1400" b="0" i="0" u="none" strike="noStrike" cap="none" spc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are included</a:t>
            </a:r>
            <a:endParaRPr sz="1400"/>
          </a:p>
        </p:txBody>
      </p:sp>
      <p:sp>
        <p:nvSpPr>
          <p:cNvPr id="9957682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824966" y="1514220"/>
            <a:ext cx="7186083" cy="121310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457200" lvl="1" indent="0" algn="l">
              <a:buFont typeface="Arial"/>
              <a:buNone/>
              <a:defRPr/>
            </a:pPr>
            <a:r>
              <a:rPr b="1" u="sng"/>
              <a:t>Answer:</a:t>
            </a:r>
            <a:endParaRPr/>
          </a:p>
          <a:p>
            <a:pPr lvl="1" algn="l">
              <a:defRPr/>
            </a:pPr>
            <a:r>
              <a:rPr/>
              <a:t>Majority of participants (&gt;50%) got pregnant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≤</a:t>
            </a:r>
            <a:r>
              <a:rPr/>
              <a:t> 2 cycles</a:t>
            </a:r>
            <a:endParaRPr/>
          </a:p>
          <a:p>
            <a:pPr lvl="1" algn="l">
              <a:defRPr/>
            </a:pPr>
            <a:r>
              <a:rPr/>
              <a:t>90% did so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≤ </a:t>
            </a:r>
            <a:r>
              <a:rPr/>
              <a:t>7 cycles</a:t>
            </a:r>
            <a:endParaRPr/>
          </a:p>
        </p:txBody>
      </p:sp>
      <p:pic>
        <p:nvPicPr>
          <p:cNvPr id="16615349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2853520"/>
            <a:ext cx="12191999" cy="40039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6819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8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Q2: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2800"/>
          </a:p>
        </p:txBody>
      </p:sp>
      <p:sp>
        <p:nvSpPr>
          <p:cNvPr id="75983458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b="1" u="sng"/>
              <a:t>Additional remarks:</a:t>
            </a:r>
            <a:endParaRPr/>
          </a:p>
          <a:p>
            <a:pPr>
              <a:defRPr/>
            </a:pPr>
            <a:r>
              <a:rPr sz="2400"/>
              <a:t>Not all participants got pregnant during the study</a:t>
            </a:r>
            <a:endParaRPr sz="2400"/>
          </a:p>
          <a:p>
            <a:pPr lvl="1">
              <a:defRPr/>
            </a:pPr>
            <a:r>
              <a:rPr sz="2000"/>
              <a:t>Only </a:t>
            </a:r>
            <a:r>
              <a:rPr lang="en-GB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1139</a:t>
            </a:r>
            <a:r>
              <a:rPr sz="2000"/>
              <a:t>/1975 participants (57,8%)</a:t>
            </a:r>
            <a:endParaRPr sz="2000"/>
          </a:p>
          <a:p>
            <a:pPr lvl="0">
              <a:defRPr/>
            </a:pPr>
            <a:r>
              <a:rPr sz="2400"/>
              <a:t>Longer study time might show longer ‘average’ conceptions times</a:t>
            </a:r>
            <a:endParaRPr/>
          </a:p>
          <a:p>
            <a:pPr lvl="1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85950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2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Q3:</a:t>
            </a: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2800"/>
          </a:p>
        </p:txBody>
      </p:sp>
      <p:sp>
        <p:nvSpPr>
          <p:cNvPr id="97008132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Two approaches: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 b="1"/>
              <a:t>Non-ML </a:t>
            </a:r>
            <a:r>
              <a:rPr/>
              <a:t>    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ML: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r>
              <a:rPr b="1"/>
              <a:t>Why?</a:t>
            </a:r>
            <a:endParaRPr/>
          </a:p>
          <a:p>
            <a:pPr lvl="1">
              <a:defRPr/>
            </a:pPr>
            <a:r>
              <a:rPr/>
              <a:t>(Relatively) Low amount of variables</a:t>
            </a:r>
            <a:endParaRPr/>
          </a:p>
          <a:p>
            <a:pPr lvl="1">
              <a:defRPr/>
            </a:pPr>
            <a:r>
              <a:rPr/>
              <a:t>Many categorical variables are unbalanced =&gt; limits sample size</a:t>
            </a:r>
            <a:endParaRPr/>
          </a:p>
          <a:p>
            <a:pPr lvl="1">
              <a:defRPr/>
            </a:pPr>
            <a:r>
              <a:rPr/>
              <a:t>Helps greatly with explainability!</a:t>
            </a:r>
            <a:endParaRPr/>
          </a:p>
        </p:txBody>
      </p:sp>
      <p:pic>
        <p:nvPicPr>
          <p:cNvPr id="18012783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29324" y="2105334"/>
            <a:ext cx="4694850" cy="1226168"/>
          </a:xfrm>
          <a:prstGeom prst="rect">
            <a:avLst/>
          </a:prstGeom>
        </p:spPr>
      </p:pic>
      <p:sp>
        <p:nvSpPr>
          <p:cNvPr id="2069584553" name=""/>
          <p:cNvSpPr/>
          <p:nvPr/>
        </p:nvSpPr>
        <p:spPr bwMode="auto">
          <a:xfrm rot="0" flipH="0" flipV="0">
            <a:off x="3001349" y="2646981"/>
            <a:ext cx="2543175" cy="333374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835734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marL="0" marR="0" lvl="0" indent="0" algn="l" defTabSz="9144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lang="en-GB" sz="4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GB" sz="2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Q3:</a:t>
            </a: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2800"/>
          </a:p>
        </p:txBody>
      </p:sp>
      <p:sp>
        <p:nvSpPr>
          <p:cNvPr id="2548858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Exclude country: while country/cultural effects are interesting, but collected data does not cater towards this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15402227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49225" y="2577976"/>
            <a:ext cx="6908985" cy="41284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00920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600" b="1"/>
              <a:t>Q4:</a:t>
            </a:r>
            <a:r>
              <a:rPr sz="2600" b="0"/>
              <a:t> 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would your approach change if you were to use different techniques (e.g., ML or non-ML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2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methods)?</a:t>
            </a:r>
            <a:endParaRPr lang="en-GB" sz="2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673885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Two approaches:</a:t>
            </a:r>
            <a:endParaRPr sz="2800"/>
          </a:p>
          <a:p>
            <a:pPr lvl="1">
              <a:defRPr/>
            </a:pPr>
            <a:r>
              <a:rPr lang="en-GB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Non-ML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en-GB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800"/>
          </a:p>
          <a:p>
            <a:pPr lvl="1">
              <a:defRPr/>
            </a:pPr>
            <a:endParaRPr sz="2800"/>
          </a:p>
          <a:p>
            <a:pPr lvl="0"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ML:</a:t>
            </a:r>
            <a:endParaRPr lang="en-GB" sz="2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endParaRPr sz="2400"/>
          </a:p>
          <a:p>
            <a:pPr lvl="0">
              <a:defRPr/>
            </a:pPr>
            <a:endParaRPr lang="en-GB" sz="2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en-GB" sz="2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Why?</a:t>
            </a:r>
            <a:endParaRPr lang="en-GB" sz="2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Possible to discover complex patterns</a:t>
            </a:r>
            <a:endParaRPr lang="en-GB" sz="2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Gives possibility for (more) accurate predictions</a:t>
            </a:r>
            <a:endParaRPr sz="2400"/>
          </a:p>
          <a:p>
            <a:pPr lvl="1">
              <a:defRPr/>
            </a:pPr>
            <a:endParaRPr/>
          </a:p>
        </p:txBody>
      </p:sp>
      <p:pic>
        <p:nvPicPr>
          <p:cNvPr id="976206814" name=""/>
          <p:cNvPicPr>
            <a:picLocks noChangeAspect="1"/>
          </p:cNvPicPr>
          <p:nvPr/>
        </p:nvPicPr>
        <p:blipFill>
          <a:blip r:embed="rId3"/>
          <a:srcRect l="0" t="0" r="38250" b="0"/>
          <a:stretch/>
        </p:blipFill>
        <p:spPr bwMode="auto">
          <a:xfrm flipH="0" flipV="0">
            <a:off x="6018290" y="1924049"/>
            <a:ext cx="2278959" cy="2515716"/>
          </a:xfrm>
          <a:prstGeom prst="rect">
            <a:avLst/>
          </a:prstGeom>
        </p:spPr>
      </p:pic>
      <p:sp>
        <p:nvSpPr>
          <p:cNvPr id="2130268052" name=""/>
          <p:cNvSpPr/>
          <p:nvPr/>
        </p:nvSpPr>
        <p:spPr bwMode="auto">
          <a:xfrm rot="0" flipH="0" flipV="0">
            <a:off x="3001349" y="3262312"/>
            <a:ext cx="2543175" cy="33337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44474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Contents</a:t>
            </a:r>
            <a:endParaRPr/>
          </a:p>
        </p:txBody>
      </p:sp>
      <p:sp>
        <p:nvSpPr>
          <p:cNvPr id="177831271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2200"/>
              <a:t>Introduction</a:t>
            </a:r>
            <a:endParaRPr sz="2200"/>
          </a:p>
          <a:p>
            <a:pPr>
              <a:defRPr/>
            </a:pPr>
            <a:r>
              <a:rPr sz="2200"/>
              <a:t>Exploratory Data Analysis</a:t>
            </a:r>
            <a:endParaRPr sz="2200"/>
          </a:p>
          <a:p>
            <a:pPr>
              <a:defRPr/>
            </a:pPr>
            <a:r>
              <a:rPr sz="2200"/>
              <a:t>Questions:</a:t>
            </a:r>
            <a:endParaRPr sz="2200"/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is the chance of getting pregnant within 13 cycles?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How long does it usually take to get pregnant?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What factors impact the time it takes to get pregnant?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27986" lvl="1" indent="-327936">
              <a:buFont typeface="Arial"/>
              <a:buAutoNum type="arabicPeriod"/>
              <a:defRPr/>
            </a:pP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ML vs non-ML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lang="en-GB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methods approach? </a:t>
            </a:r>
            <a:endParaRPr lang="en-GB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29367" name="Text Placeholder 1"/>
          <p:cNvSpPr>
            <a:spLocks noGrp="1"/>
          </p:cNvSpPr>
          <p:nvPr>
            <p:ph type="body" sz="quarter" idx="10"/>
          </p:nvPr>
        </p:nvSpPr>
        <p:spPr bwMode="auto">
          <a:xfrm>
            <a:off x="561600" y="1256520"/>
            <a:ext cx="11361584" cy="4668327"/>
          </a:xfrm>
        </p:spPr>
        <p:txBody>
          <a:bodyPr/>
          <a:lstStyle/>
          <a:p>
            <a:pPr>
              <a:defRPr/>
            </a:pPr>
            <a:r>
              <a:rPr lang="en-US" b="1"/>
              <a:t>Jeroen Buil</a:t>
            </a:r>
            <a:endParaRPr/>
          </a:p>
          <a:p>
            <a:pPr lvl="1">
              <a:defRPr/>
            </a:pPr>
            <a:r>
              <a:rPr lang="en-US" sz="2150"/>
              <a:t>Senior </a:t>
            </a:r>
            <a:r>
              <a:rPr lang="en-GB" sz="2150"/>
              <a:t>Data Scientist </a:t>
            </a:r>
            <a:r>
              <a:rPr lang="en-US" sz="2150"/>
              <a:t>/ Project Lead</a:t>
            </a:r>
            <a:endParaRPr/>
          </a:p>
        </p:txBody>
      </p:sp>
      <p:sp>
        <p:nvSpPr>
          <p:cNvPr id="234809991" name="Title 2"/>
          <p:cNvSpPr>
            <a:spLocks noGrp="1"/>
          </p:cNvSpPr>
          <p:nvPr>
            <p:ph type="title"/>
          </p:nvPr>
        </p:nvSpPr>
        <p:spPr bwMode="auto">
          <a:xfrm>
            <a:off x="748800" y="225613"/>
            <a:ext cx="11107199" cy="769108"/>
          </a:xfrm>
        </p:spPr>
        <p:txBody>
          <a:bodyPr/>
          <a:lstStyle/>
          <a:p>
            <a:pPr>
              <a:defRPr/>
            </a:pPr>
            <a:r>
              <a:rPr lang="en-GB"/>
              <a:t>Quick </a:t>
            </a:r>
            <a:r>
              <a:rPr lang="en-US"/>
              <a:t>introduction</a:t>
            </a:r>
            <a:endParaRPr/>
          </a:p>
        </p:txBody>
      </p:sp>
      <p:sp>
        <p:nvSpPr>
          <p:cNvPr id="261599644" name="Slide Number Placeholder 3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 algn="r">
              <a:defRPr/>
            </a:pPr>
            <a:fld id="{19B6E5FB-3CE6-5B4A-4B98-94AFC4079A60}" type="slidenum">
              <a:rPr lang="nl-NL"/>
              <a:t/>
            </a:fld>
            <a:endParaRPr lang="nl-NL"/>
          </a:p>
        </p:txBody>
      </p:sp>
      <p:pic>
        <p:nvPicPr>
          <p:cNvPr id="140992887" name="Picture 53" descr="A person in a suit smiling&#10;&#10;Description automatically generated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060463" y="155792"/>
            <a:ext cx="1970254" cy="19702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106917238" name="Group 7"/>
          <p:cNvGrpSpPr/>
          <p:nvPr/>
        </p:nvGrpSpPr>
        <p:grpSpPr bwMode="auto">
          <a:xfrm>
            <a:off x="1571204" y="2391931"/>
            <a:ext cx="8502257" cy="2730506"/>
            <a:chOff x="0" y="0"/>
            <a:chExt cx="8502257" cy="2730506"/>
          </a:xfrm>
        </p:grpSpPr>
        <p:grpSp>
          <p:nvGrpSpPr>
            <p:cNvPr id="1252794189" name="Group 55"/>
            <p:cNvGrpSpPr/>
            <p:nvPr/>
          </p:nvGrpSpPr>
          <p:grpSpPr bwMode="auto">
            <a:xfrm>
              <a:off x="0" y="0"/>
              <a:ext cx="8502257" cy="2730506"/>
              <a:chOff x="0" y="0"/>
              <a:chExt cx="8502257" cy="2730506"/>
            </a:xfrm>
          </p:grpSpPr>
          <p:grpSp>
            <p:nvGrpSpPr>
              <p:cNvPr id="785484415" name="Group 36"/>
              <p:cNvGrpSpPr/>
              <p:nvPr/>
            </p:nvGrpSpPr>
            <p:grpSpPr bwMode="auto">
              <a:xfrm>
                <a:off x="0" y="0"/>
                <a:ext cx="8502257" cy="2714595"/>
                <a:chOff x="0" y="0"/>
                <a:chExt cx="8502257" cy="2714595"/>
              </a:xfrm>
            </p:grpSpPr>
            <p:grpSp>
              <p:nvGrpSpPr>
                <p:cNvPr id="1683317080" name="Group 37"/>
                <p:cNvGrpSpPr/>
                <p:nvPr/>
              </p:nvGrpSpPr>
              <p:grpSpPr bwMode="auto">
                <a:xfrm>
                  <a:off x="6826084" y="1210586"/>
                  <a:ext cx="1633842" cy="1343914"/>
                  <a:chOff x="0" y="0"/>
                  <a:chExt cx="1633842" cy="1343914"/>
                </a:xfrm>
              </p:grpSpPr>
              <p:pic>
                <p:nvPicPr>
                  <p:cNvPr id="512041541" name="Picture 44" descr="A picture containing black, darkness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4">
                    <a:duotone>
                      <a:schemeClr val="accent3">
                        <a:shade val="45000"/>
                        <a:satMod val="135000"/>
                      </a:schemeClr>
                      <a:prstClr val="white"/>
                    </a:duotone>
                  </a:blip>
                  <a:stretch/>
                </p:blipFill>
                <p:spPr bwMode="auto">
                  <a:xfrm>
                    <a:off x="0" y="0"/>
                    <a:ext cx="1633842" cy="1343914"/>
                  </a:xfrm>
                  <a:prstGeom prst="rect">
                    <a:avLst/>
                  </a:prstGeom>
                </p:spPr>
              </p:pic>
              <p:grpSp>
                <p:nvGrpSpPr>
                  <p:cNvPr id="612295846" name="Group 45"/>
                  <p:cNvGrpSpPr/>
                  <p:nvPr/>
                </p:nvGrpSpPr>
                <p:grpSpPr bwMode="auto">
                  <a:xfrm>
                    <a:off x="399804" y="256876"/>
                    <a:ext cx="818024" cy="640952"/>
                    <a:chOff x="0" y="0"/>
                    <a:chExt cx="818024" cy="640952"/>
                  </a:xfrm>
                </p:grpSpPr>
                <p:pic>
                  <p:nvPicPr>
                    <p:cNvPr id="125735081" name="Graphic 46" descr="Avocado"/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/>
                  </p:blipFill>
                  <p:spPr bwMode="auto">
                    <a:xfrm>
                      <a:off x="587935" y="49946"/>
                      <a:ext cx="230088" cy="18926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752880990" name="Graphic 47" descr="Apple"/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96DAC541-7B7A-43D3-8B79-37D633B846F1}">
                          <asvg:svgBlip xmlns:asvg="http://schemas.microsoft.com/office/drawing/2016/SVG/main" r:embed="rId8"/>
                        </a:ext>
                      </a:extLst>
                    </a:blip>
                    <a:stretch/>
                  </p:blipFill>
                  <p:spPr bwMode="auto">
                    <a:xfrm>
                      <a:off x="63626" y="349111"/>
                      <a:ext cx="168157" cy="13831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810079664" name="Freeform: Shape 48"/>
                    <p:cNvSpPr/>
                    <p:nvPr/>
                  </p:nvSpPr>
                  <p:spPr bwMode="auto">
                    <a:xfrm flipH="1">
                      <a:off x="147705" y="250162"/>
                      <a:ext cx="538687" cy="283133"/>
                    </a:xfrm>
                    <a:custGeom>
                      <a:avLst/>
                      <a:gdLst>
                        <a:gd name="connsiteX0" fmla="*/ 352520 w 791527"/>
                        <a:gd name="connsiteY0" fmla="*/ 392430 h 505777"/>
                        <a:gd name="connsiteX1" fmla="*/ 495395 w 791527"/>
                        <a:gd name="connsiteY1" fmla="*/ 249555 h 505777"/>
                        <a:gd name="connsiteX2" fmla="*/ 751618 w 791527"/>
                        <a:gd name="connsiteY2" fmla="*/ 505778 h 505777"/>
                        <a:gd name="connsiteX3" fmla="*/ 791528 w 791527"/>
                        <a:gd name="connsiteY3" fmla="*/ 465773 h 505777"/>
                        <a:gd name="connsiteX4" fmla="*/ 495395 w 791527"/>
                        <a:gd name="connsiteY4" fmla="*/ 169545 h 505777"/>
                        <a:gd name="connsiteX5" fmla="*/ 352520 w 791527"/>
                        <a:gd name="connsiteY5" fmla="*/ 312420 h 505777"/>
                        <a:gd name="connsiteX6" fmla="*/ 190595 w 791527"/>
                        <a:gd name="connsiteY6" fmla="*/ 150495 h 505777"/>
                        <a:gd name="connsiteX7" fmla="*/ 96203 w 791527"/>
                        <a:gd name="connsiteY7" fmla="*/ 56198 h 505777"/>
                        <a:gd name="connsiteX8" fmla="*/ 152495 w 791527"/>
                        <a:gd name="connsiteY8" fmla="*/ 0 h 505777"/>
                        <a:gd name="connsiteX9" fmla="*/ 0 w 791527"/>
                        <a:gd name="connsiteY9" fmla="*/ 0 h 505777"/>
                        <a:gd name="connsiteX10" fmla="*/ 0 w 791527"/>
                        <a:gd name="connsiteY10" fmla="*/ 152400 h 505777"/>
                        <a:gd name="connsiteX11" fmla="*/ 56197 w 791527"/>
                        <a:gd name="connsiteY11" fmla="*/ 96202 h 505777"/>
                        <a:gd name="connsiteX12" fmla="*/ 152495 w 791527"/>
                        <a:gd name="connsiteY12" fmla="*/ 192405 h 505777"/>
                        <a:gd name="connsiteX13" fmla="*/ 352520 w 791527"/>
                        <a:gd name="connsiteY13" fmla="*/ 392430 h 5057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791527" h="505777" fill="norm" stroke="1" extrusionOk="0">
                          <a:moveTo>
                            <a:pt x="352520" y="392430"/>
                          </a:moveTo>
                          <a:lnTo>
                            <a:pt x="495395" y="249555"/>
                          </a:lnTo>
                          <a:lnTo>
                            <a:pt x="751618" y="505778"/>
                          </a:lnTo>
                          <a:lnTo>
                            <a:pt x="791528" y="465773"/>
                          </a:lnTo>
                          <a:lnTo>
                            <a:pt x="495395" y="169545"/>
                          </a:lnTo>
                          <a:lnTo>
                            <a:pt x="352520" y="312420"/>
                          </a:lnTo>
                          <a:lnTo>
                            <a:pt x="190595" y="150495"/>
                          </a:lnTo>
                          <a:lnTo>
                            <a:pt x="96203" y="56198"/>
                          </a:lnTo>
                          <a:lnTo>
                            <a:pt x="152495" y="0"/>
                          </a:lnTo>
                          <a:lnTo>
                            <a:pt x="0" y="0"/>
                          </a:lnTo>
                          <a:lnTo>
                            <a:pt x="0" y="152400"/>
                          </a:lnTo>
                          <a:lnTo>
                            <a:pt x="56197" y="96202"/>
                          </a:lnTo>
                          <a:lnTo>
                            <a:pt x="152495" y="192405"/>
                          </a:lnTo>
                          <a:lnTo>
                            <a:pt x="352520" y="392430"/>
                          </a:lnTo>
                          <a:close/>
                        </a:path>
                      </a:pathLst>
                    </a:custGeom>
                    <a:solidFill>
                      <a:srgbClr val="00B0F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>
                        <a:defRPr/>
                      </a:pPr>
                      <a:endParaRPr lang="en-GB" sz="1600"/>
                    </a:p>
                  </p:txBody>
                </p:sp>
                <p:pic>
                  <p:nvPicPr>
                    <p:cNvPr id="1493132760" name="Graphic 49" descr="Cow"/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96DAC541-7B7A-43D3-8B79-37D633B846F1}">
                          <asvg:svgBlip xmlns:asvg="http://schemas.microsoft.com/office/drawing/2016/SVG/main" r:embed="rId10"/>
                        </a:ext>
                      </a:extLst>
                    </a:blip>
                    <a:stretch/>
                  </p:blipFill>
                  <p:spPr bwMode="auto">
                    <a:xfrm>
                      <a:off x="279586" y="142357"/>
                      <a:ext cx="251354" cy="206751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948361687" name="Rectangle 50"/>
                    <p:cNvSpPr/>
                    <p:nvPr/>
                  </p:nvSpPr>
                  <p:spPr bwMode="auto">
                    <a:xfrm>
                      <a:off x="0" y="0"/>
                      <a:ext cx="31114" cy="61627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GB" sz="1600" b="1">
                        <a:latin typeface="Gill Sans MT"/>
                        <a:cs typeface="Gill Sans MT"/>
                      </a:endParaRPr>
                    </a:p>
                  </p:txBody>
                </p:sp>
                <p:sp>
                  <p:nvSpPr>
                    <p:cNvPr id="1996245292" name="Rectangle 51"/>
                    <p:cNvSpPr/>
                    <p:nvPr/>
                  </p:nvSpPr>
                  <p:spPr bwMode="auto">
                    <a:xfrm rot="5399978">
                      <a:off x="359053" y="317256"/>
                      <a:ext cx="31114" cy="616278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  <a:effectLst/>
                  </p:spPr>
                  <p:style>
                    <a:lnRef idx="1">
                      <a:schemeClr val="accent1"/>
                    </a:lnRef>
                    <a:fillRef idx="3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defRPr/>
                      </a:pPr>
                      <a:endParaRPr lang="en-GB" sz="1600" b="1">
                        <a:latin typeface="Gill Sans MT"/>
                        <a:cs typeface="Gill Sans MT"/>
                      </a:endParaRPr>
                    </a:p>
                  </p:txBody>
                </p:sp>
              </p:grpSp>
            </p:grpSp>
            <p:sp>
              <p:nvSpPr>
                <p:cNvPr id="703399924" name="Arrow: Right 38"/>
                <p:cNvSpPr/>
                <p:nvPr/>
              </p:nvSpPr>
              <p:spPr bwMode="auto">
                <a:xfrm>
                  <a:off x="2176151" y="1673646"/>
                  <a:ext cx="1036980" cy="50514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600" b="1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352347597" name="TextBox 39"/>
                <p:cNvSpPr txBox="1"/>
                <p:nvPr/>
              </p:nvSpPr>
              <p:spPr bwMode="auto">
                <a:xfrm>
                  <a:off x="32278" y="760609"/>
                  <a:ext cx="1784235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Data Collection</a:t>
                  </a:r>
                  <a:endParaRPr/>
                </a:p>
              </p:txBody>
            </p:sp>
            <p:sp>
              <p:nvSpPr>
                <p:cNvPr id="1503695462" name="TextBox 40"/>
                <p:cNvSpPr txBox="1"/>
                <p:nvPr/>
              </p:nvSpPr>
              <p:spPr bwMode="auto">
                <a:xfrm>
                  <a:off x="6783618" y="760609"/>
                  <a:ext cx="1718638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Insights</a:t>
                  </a:r>
                  <a:endParaRPr/>
                </a:p>
              </p:txBody>
            </p:sp>
            <p:pic>
              <p:nvPicPr>
                <p:cNvPr id="400954674" name="Picture 41" descr="A picture containing graphics, font, cartoon, clipart&#10;&#10;Description automatically generated"/>
                <p:cNvPicPr>
                  <a:picLocks noChangeAspect="1"/>
                </p:cNvPicPr>
                <p:nvPr/>
              </p:nvPicPr>
              <p:blipFill>
                <a:blip r:embed="rId11"/>
                <a:srcRect l="0" t="0" r="0" b="16495"/>
                <a:stretch/>
              </p:blipFill>
              <p:spPr bwMode="auto">
                <a:xfrm>
                  <a:off x="0" y="1377765"/>
                  <a:ext cx="1976248" cy="1336830"/>
                </a:xfrm>
                <a:prstGeom prst="rect">
                  <a:avLst/>
                </a:prstGeom>
              </p:spPr>
            </p:pic>
            <p:sp>
              <p:nvSpPr>
                <p:cNvPr id="888926536" name="TextBox 42"/>
                <p:cNvSpPr txBox="1"/>
                <p:nvPr/>
              </p:nvSpPr>
              <p:spPr bwMode="auto">
                <a:xfrm flipH="0" flipV="0">
                  <a:off x="2580032" y="0"/>
                  <a:ext cx="3429888" cy="6556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 u="sng">
                      <a:solidFill>
                        <a:schemeClr val="accent6">
                          <a:lumMod val="50000"/>
                        </a:schemeClr>
                      </a:solidFill>
                    </a:rPr>
                    <a:t>My Focus:</a:t>
                  </a:r>
                  <a:endParaRPr lang="en-GB" sz="1850" b="1" u="sng">
                    <a:solidFill>
                      <a:schemeClr val="accent6">
                        <a:lumMod val="50000"/>
                      </a:schemeClr>
                    </a:solidFill>
                  </a:endParaRPr>
                </a:p>
                <a:p>
                  <a:pPr algn="ctr">
                    <a:defRPr/>
                  </a:pPr>
                  <a:r>
                    <a:rPr lang="en-GB" sz="1850" b="1" u="none">
                      <a:solidFill>
                        <a:schemeClr val="accent6">
                          <a:lumMod val="50000"/>
                        </a:schemeClr>
                      </a:solidFill>
                    </a:rPr>
                    <a:t>Practically applying AI for</a:t>
                  </a:r>
                  <a:endParaRPr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2092030091" name="Arrow: Right 43"/>
                <p:cNvSpPr/>
                <p:nvPr/>
              </p:nvSpPr>
              <p:spPr bwMode="auto">
                <a:xfrm>
                  <a:off x="5345976" y="1629973"/>
                  <a:ext cx="1036980" cy="505140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GB" sz="1600" b="1">
                    <a:latin typeface="Gill Sans MT"/>
                    <a:cs typeface="Gill Sans MT"/>
                  </a:endParaRPr>
                </a:p>
              </p:txBody>
            </p:sp>
            <p:sp>
              <p:nvSpPr>
                <p:cNvPr id="208723289" name="TextBox 5"/>
                <p:cNvSpPr txBox="1"/>
                <p:nvPr/>
              </p:nvSpPr>
              <p:spPr bwMode="auto">
                <a:xfrm>
                  <a:off x="3134729" y="752569"/>
                  <a:ext cx="2156214" cy="37965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defRPr/>
                  </a:pPr>
                  <a:r>
                    <a:rPr lang="en-GB" sz="1850" b="1">
                      <a:solidFill>
                        <a:srgbClr val="464749"/>
                      </a:solidFill>
                    </a:rPr>
                    <a:t>Models</a:t>
                  </a:r>
                  <a:endParaRPr/>
                </a:p>
              </p:txBody>
            </p:sp>
          </p:grpSp>
          <p:pic>
            <p:nvPicPr>
              <p:cNvPr id="1581683804" name="Picture 54"/>
              <p:cNvPicPr>
                <a:picLocks noChangeAspect="1"/>
              </p:cNvPicPr>
              <p:nvPr/>
            </p:nvPicPr>
            <p:blipFill>
              <a:blip r:embed="rId12"/>
              <a:srcRect l="0" t="8866" r="0" b="9795"/>
              <a:stretch/>
            </p:blipFill>
            <p:spPr bwMode="auto">
              <a:xfrm>
                <a:off x="3631744" y="1188641"/>
                <a:ext cx="1213097" cy="1541864"/>
              </a:xfrm>
              <a:prstGeom prst="rect">
                <a:avLst/>
              </a:prstGeom>
            </p:spPr>
          </p:pic>
        </p:grpSp>
        <p:sp>
          <p:nvSpPr>
            <p:cNvPr id="1086068820" name="Right Brace 6"/>
            <p:cNvSpPr/>
            <p:nvPr/>
          </p:nvSpPr>
          <p:spPr bwMode="auto">
            <a:xfrm rot="16199969">
              <a:off x="4047911" y="-3420608"/>
              <a:ext cx="396385" cy="8170629"/>
            </a:xfrm>
            <a:prstGeom prst="rightBrace">
              <a:avLst>
                <a:gd name="adj1" fmla="val 8333"/>
                <a:gd name="adj2" fmla="val 50000"/>
              </a:avLst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2400"/>
            </a:p>
          </p:txBody>
        </p:sp>
      </p:grpSp>
      <p:grpSp>
        <p:nvGrpSpPr>
          <p:cNvPr id="137093188" name="Group 57"/>
          <p:cNvGrpSpPr/>
          <p:nvPr/>
        </p:nvGrpSpPr>
        <p:grpSpPr bwMode="auto">
          <a:xfrm>
            <a:off x="824727" y="5231963"/>
            <a:ext cx="10542546" cy="999709"/>
            <a:chOff x="0" y="0"/>
            <a:chExt cx="10542546" cy="999709"/>
          </a:xfrm>
        </p:grpSpPr>
        <p:grpSp>
          <p:nvGrpSpPr>
            <p:cNvPr id="1491989673" name="Group 35"/>
            <p:cNvGrpSpPr/>
            <p:nvPr/>
          </p:nvGrpSpPr>
          <p:grpSpPr bwMode="auto">
            <a:xfrm>
              <a:off x="0" y="186014"/>
              <a:ext cx="10542546" cy="813695"/>
              <a:chOff x="0" y="0"/>
              <a:chExt cx="10542546" cy="813695"/>
            </a:xfrm>
          </p:grpSpPr>
          <p:cxnSp>
            <p:nvCxnSpPr>
              <p:cNvPr id="1019973874" name="Straight Arrow Connector 21"/>
              <p:cNvCxnSpPr/>
              <p:nvPr/>
            </p:nvCxnSpPr>
            <p:spPr bwMode="auto">
              <a:xfrm>
                <a:off x="706841" y="59238"/>
                <a:ext cx="8385728" cy="0"/>
              </a:xfrm>
              <a:prstGeom prst="straightConnector1">
                <a:avLst/>
              </a:prstGeom>
              <a:ln w="15875"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38752337" name="Group 34"/>
              <p:cNvGrpSpPr/>
              <p:nvPr/>
            </p:nvGrpSpPr>
            <p:grpSpPr bwMode="auto">
              <a:xfrm>
                <a:off x="0" y="0"/>
                <a:ext cx="10542546" cy="813695"/>
                <a:chOff x="0" y="0"/>
                <a:chExt cx="10542546" cy="813695"/>
              </a:xfrm>
            </p:grpSpPr>
            <p:grpSp>
              <p:nvGrpSpPr>
                <p:cNvPr id="720840325" name="Group 22"/>
                <p:cNvGrpSpPr/>
                <p:nvPr/>
              </p:nvGrpSpPr>
              <p:grpSpPr bwMode="auto">
                <a:xfrm>
                  <a:off x="2389780" y="0"/>
                  <a:ext cx="8152765" cy="813695"/>
                  <a:chOff x="0" y="0"/>
                  <a:chExt cx="8152765" cy="813695"/>
                </a:xfrm>
              </p:grpSpPr>
              <p:pic>
                <p:nvPicPr>
                  <p:cNvPr id="2034212845" name="Picture 8" descr="A black background with grey letters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0" t="30515" r="0" b="8087"/>
                  <a:stretch/>
                </p:blipFill>
                <p:spPr bwMode="auto">
                  <a:xfrm>
                    <a:off x="3329312" y="207108"/>
                    <a:ext cx="1559369" cy="478708"/>
                  </a:xfrm>
                  <a:prstGeom prst="rect">
                    <a:avLst/>
                  </a:prstGeom>
                </p:spPr>
              </p:pic>
              <p:pic>
                <p:nvPicPr>
                  <p:cNvPr id="426455401" name="Picture 10" descr="A black and grey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4"/>
                  <a:stretch/>
                </p:blipFill>
                <p:spPr bwMode="auto">
                  <a:xfrm>
                    <a:off x="0" y="222712"/>
                    <a:ext cx="1154414" cy="368269"/>
                  </a:xfrm>
                  <a:prstGeom prst="rect">
                    <a:avLst/>
                  </a:prstGeom>
                </p:spPr>
              </p:pic>
              <p:pic>
                <p:nvPicPr>
                  <p:cNvPr id="1705538201" name="Picture 12" descr="A close-up of a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5"/>
                  <a:stretch/>
                </p:blipFill>
                <p:spPr bwMode="auto">
                  <a:xfrm>
                    <a:off x="1305424" y="0"/>
                    <a:ext cx="1162422" cy="813695"/>
                  </a:xfrm>
                  <a:prstGeom prst="rect">
                    <a:avLst/>
                  </a:prstGeom>
                </p:spPr>
              </p:pic>
              <p:pic>
                <p:nvPicPr>
                  <p:cNvPr id="1939590211" name="Picture 14" descr="A close-up of a logo&#10;&#10;Description automatically generated"/>
                  <p:cNvPicPr>
                    <a:picLocks noChangeAspect="1"/>
                  </p:cNvPicPr>
                  <p:nvPr/>
                </p:nvPicPr>
                <p:blipFill>
                  <a:blip r:embed="rId16"/>
                  <a:srcRect l="0" t="27590" r="0" b="31777"/>
                  <a:stretch/>
                </p:blipFill>
                <p:spPr bwMode="auto">
                  <a:xfrm>
                    <a:off x="5549895" y="134380"/>
                    <a:ext cx="2602869" cy="544935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053187439" name="Picture 26" descr="A black background with green text&#10;&#10;Description automatically generated"/>
                <p:cNvPicPr>
                  <a:picLocks noChangeAspect="1"/>
                </p:cNvPicPr>
                <p:nvPr/>
              </p:nvPicPr>
              <p:blipFill>
                <a:blip r:embed="rId17"/>
                <a:stretch/>
              </p:blipFill>
              <p:spPr bwMode="auto">
                <a:xfrm>
                  <a:off x="0" y="141194"/>
                  <a:ext cx="1771023" cy="531306"/>
                </a:xfrm>
                <a:prstGeom prst="rect">
                  <a:avLst/>
                </a:prstGeom>
              </p:spPr>
            </p:pic>
          </p:grpSp>
        </p:grpSp>
        <p:sp>
          <p:nvSpPr>
            <p:cNvPr id="116860089" name="TextBox 52"/>
            <p:cNvSpPr txBox="1"/>
            <p:nvPr/>
          </p:nvSpPr>
          <p:spPr bwMode="auto">
            <a:xfrm>
              <a:off x="130847" y="20556"/>
              <a:ext cx="575798" cy="35150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2399"/>
                </a:lnSpc>
                <a:defRPr/>
              </a:pPr>
              <a:r>
                <a:rPr lang="en-US" sz="1050" b="1">
                  <a:latin typeface="Verdana"/>
                </a:rPr>
                <a:t>2013</a:t>
              </a:r>
              <a:endParaRPr/>
            </a:p>
          </p:txBody>
        </p:sp>
        <p:sp>
          <p:nvSpPr>
            <p:cNvPr id="486625702" name="TextBox 56"/>
            <p:cNvSpPr txBox="1"/>
            <p:nvPr/>
          </p:nvSpPr>
          <p:spPr bwMode="auto">
            <a:xfrm>
              <a:off x="9107047" y="0"/>
              <a:ext cx="562812" cy="3965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>
                <a:lnSpc>
                  <a:spcPts val="2399"/>
                </a:lnSpc>
                <a:defRPr/>
              </a:pPr>
              <a:r>
                <a:rPr lang="en-GB" sz="1050" b="1">
                  <a:latin typeface="Verdana"/>
                </a:rPr>
                <a:t>2024</a:t>
              </a:r>
              <a:endParaRPr/>
            </a:p>
          </p:txBody>
        </p:sp>
      </p:grpSp>
      <p:sp>
        <p:nvSpPr>
          <p:cNvPr id="1097405442" name="Rectangle 4"/>
          <p:cNvSpPr/>
          <p:nvPr/>
        </p:nvSpPr>
        <p:spPr bwMode="auto">
          <a:xfrm>
            <a:off x="561600" y="6274417"/>
            <a:ext cx="2364480" cy="445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19" tIns="60959" rIns="121919" bIns="95999" numCol="1" spcCol="0" rtlCol="0" fromWordArt="0" anchor="ctr" anchorCtr="0" forceAA="0" compatLnSpc="1">
            <a:prstTxWarp prst="textNoShape"/>
            <a:spAutoFit/>
          </a:bodyPr>
          <a:lstStyle/>
          <a:p>
            <a:pPr algn="ctr">
              <a:defRPr/>
            </a:pPr>
            <a:endParaRPr lang="en-GB" sz="185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943229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Exploratory Data Analysis</a:t>
            </a:r>
            <a:endParaRPr/>
          </a:p>
        </p:txBody>
      </p:sp>
      <p:sp>
        <p:nvSpPr>
          <p:cNvPr id="51804305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732263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u="none"/>
              <a:t>=&gt; </a:t>
            </a:r>
            <a:r>
              <a:rPr u="sng"/>
              <a:t>First step before any analysis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Is the data suitable?</a:t>
            </a:r>
            <a:endParaRPr/>
          </a:p>
          <a:p>
            <a:pPr lvl="1">
              <a:defRPr/>
            </a:pPr>
            <a:endParaRPr/>
          </a:p>
        </p:txBody>
      </p:sp>
      <p:pic>
        <p:nvPicPr>
          <p:cNvPr id="16206899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672916" y="1690687"/>
            <a:ext cx="3200400" cy="4648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1405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b="1"/>
              <a:t>EDA:</a:t>
            </a:r>
            <a:endParaRPr/>
          </a:p>
        </p:txBody>
      </p:sp>
      <p:sp>
        <p:nvSpPr>
          <p:cNvPr id="63415650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>
              <a:defRPr/>
            </a:pPr>
            <a:r>
              <a:rPr u="sng"/>
              <a:t>Missing data:</a:t>
            </a:r>
            <a:endParaRPr/>
          </a:p>
          <a:p>
            <a:pPr lvl="1"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~40% of samples miss some</a:t>
            </a:r>
            <a:r>
              <a:rPr/>
              <a:t> data points</a:t>
            </a:r>
            <a:endParaRPr/>
          </a:p>
          <a:p>
            <a:pPr lvl="1">
              <a:defRPr/>
            </a:pPr>
            <a:r>
              <a:rPr sz="2200">
                <a:solidFill>
                  <a:srgbClr val="0070C0"/>
                </a:solidFill>
              </a:rPr>
              <a:t>=&gt; Need to remove (or ideally fill) depending on analysis 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</p:txBody>
      </p:sp>
      <p:sp>
        <p:nvSpPr>
          <p:cNvPr id="1670729241" name="Content Placeholder 3"/>
          <p:cNvSpPr>
            <a:spLocks noGrp="1"/>
          </p:cNvSpPr>
          <p:nvPr>
            <p:ph sz="half" idx="2"/>
          </p:nvPr>
        </p:nvSpPr>
        <p:spPr bwMode="auto">
          <a:xfrm flipH="0" flipV="0">
            <a:off x="6019799" y="1825624"/>
            <a:ext cx="6117166" cy="4351338"/>
          </a:xfrm>
        </p:spPr>
        <p:txBody>
          <a:bodyPr/>
          <a:lstStyle/>
          <a:p>
            <a:pPr>
              <a:defRPr/>
            </a:pPr>
            <a:r>
              <a:rPr u="sng"/>
              <a:t>Data range:</a:t>
            </a:r>
            <a:endParaRPr/>
          </a:p>
          <a:p>
            <a:pPr lvl="1">
              <a:defRPr/>
            </a:pPr>
            <a:r>
              <a:rPr/>
              <a:t>BMI of 0 </a:t>
            </a:r>
            <a:r>
              <a:rPr>
                <a:solidFill>
                  <a:srgbClr val="C00000"/>
                </a:solidFill>
              </a:rPr>
              <a:t>=&gt; not possible</a:t>
            </a:r>
            <a:endParaRPr/>
          </a:p>
          <a:p>
            <a:pPr lvl="1">
              <a:defRPr/>
            </a:pPr>
            <a:r>
              <a:rPr/>
              <a:t>Big spread in (average) </a:t>
            </a:r>
            <a:r>
              <a:rPr/>
              <a:t>cycle length</a:t>
            </a:r>
            <a:endParaRPr/>
          </a:p>
          <a:p>
            <a:pPr lvl="1">
              <a:defRPr/>
            </a:pPr>
            <a:r>
              <a:rPr/>
              <a:t>Dedication +100% =&gt; not possible</a:t>
            </a:r>
            <a:endParaRPr/>
          </a:p>
        </p:txBody>
      </p:sp>
      <p:pic>
        <p:nvPicPr>
          <p:cNvPr id="12067525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315200" y="4118191"/>
            <a:ext cx="3581399" cy="2524124"/>
          </a:xfrm>
          <a:prstGeom prst="rect">
            <a:avLst/>
          </a:prstGeom>
        </p:spPr>
      </p:pic>
      <p:pic>
        <p:nvPicPr>
          <p:cNvPr id="11550537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82358" y="4201414"/>
            <a:ext cx="2276474" cy="2533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614309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4576428" cy="1325562"/>
          </a:xfrm>
        </p:spPr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Histograms</a:t>
            </a:r>
            <a:endParaRPr/>
          </a:p>
        </p:txBody>
      </p:sp>
      <p:sp>
        <p:nvSpPr>
          <p:cNvPr id="144439676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485795" y="1617806"/>
            <a:ext cx="6299204" cy="479857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lvl="0">
              <a:defRPr/>
            </a:pPr>
            <a:r>
              <a:rPr sz="2200"/>
              <a:t>BMI:</a:t>
            </a:r>
            <a:endParaRPr sz="2200"/>
          </a:p>
          <a:p>
            <a:pPr lvl="1">
              <a:defRPr/>
            </a:pPr>
            <a:r>
              <a:rPr sz="1800"/>
              <a:t>Contains missing data (BMI of 0)</a:t>
            </a:r>
            <a:r>
              <a:rPr sz="1600"/>
              <a:t> </a:t>
            </a:r>
            <a:r>
              <a:rPr sz="1600">
                <a:solidFill>
                  <a:srgbClr val="C00000"/>
                </a:solidFill>
              </a:rPr>
              <a:t>=&gt; remove!</a:t>
            </a:r>
            <a:endParaRPr sz="2000"/>
          </a:p>
          <a:p>
            <a:pPr lvl="1">
              <a:defRPr/>
            </a:pPr>
            <a:r>
              <a:rPr sz="1800"/>
              <a:t>Underweight (BMI &lt;16) + Morbidly Obese (BMI &gt; 40) present </a:t>
            </a: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Keep or consider outliers?</a:t>
            </a:r>
            <a:endParaRPr sz="18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Cycle length:</a:t>
            </a:r>
            <a:endParaRPr sz="2200"/>
          </a:p>
          <a:p>
            <a:pPr lvl="1">
              <a:defRPr/>
            </a:pPr>
            <a:r>
              <a:rPr sz="1800"/>
              <a:t>(Very) high cycle lengths (&gt;35 - 145 days) </a:t>
            </a:r>
            <a:br>
              <a:rPr sz="1800"/>
            </a:br>
            <a:r>
              <a:rPr sz="1800"/>
              <a:t>=&gt; users with PCOS*?</a:t>
            </a:r>
            <a:r>
              <a:rPr/>
              <a:t> </a:t>
            </a: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Keep or consider outliers?</a:t>
            </a:r>
            <a:endParaRPr sz="1800"/>
          </a:p>
          <a:p>
            <a:pPr lvl="0">
              <a:defRPr/>
            </a:pPr>
            <a:endParaRPr sz="2200"/>
          </a:p>
          <a:p>
            <a:pPr lvl="0">
              <a:defRPr/>
            </a:pPr>
            <a:r>
              <a:rPr sz="2200"/>
              <a:t>Unbalanced variables:</a:t>
            </a:r>
            <a:endParaRPr sz="2200"/>
          </a:p>
          <a:p>
            <a:pPr lvl="1">
              <a:defRPr/>
            </a:pPr>
            <a:r>
              <a:rPr sz="1200"/>
              <a:t>Country</a:t>
            </a:r>
            <a:endParaRPr sz="1200"/>
          </a:p>
          <a:p>
            <a:pPr lvl="1">
              <a:defRPr/>
            </a:pPr>
            <a:r>
              <a:rPr sz="1200"/>
              <a:t>Been pregnant before</a:t>
            </a:r>
            <a:endParaRPr sz="1200"/>
          </a:p>
          <a:p>
            <a:pPr lvl="1">
              <a:defRPr/>
            </a:pPr>
            <a:r>
              <a:rPr sz="1200"/>
              <a:t>Education</a:t>
            </a:r>
            <a:endParaRPr sz="1200"/>
          </a:p>
          <a:p>
            <a:pPr lvl="1">
              <a:defRPr/>
            </a:pPr>
            <a:r>
              <a:rPr sz="1200"/>
              <a:t>Sleeping Pattern</a:t>
            </a:r>
            <a:endParaRPr sz="1200"/>
          </a:p>
          <a:p>
            <a:pPr lvl="1">
              <a:defRPr/>
            </a:pPr>
            <a:r>
              <a:rPr sz="1200"/>
              <a:t>Cycle regularity</a:t>
            </a:r>
            <a:endParaRPr sz="1200"/>
          </a:p>
          <a:p>
            <a:pPr lvl="1">
              <a:defRPr/>
            </a:pPr>
            <a:r>
              <a:rPr sz="1200"/>
              <a:t>Regular_cycle</a:t>
            </a:r>
            <a:endParaRPr sz="1800"/>
          </a:p>
          <a:p>
            <a:pPr marL="457200" lvl="1" indent="0">
              <a:buFont typeface="Arial"/>
              <a:buNone/>
              <a:defRPr/>
            </a:pPr>
            <a:r>
              <a:rPr sz="1600">
                <a:solidFill>
                  <a:schemeClr val="accent1">
                    <a:lumMod val="75000"/>
                  </a:schemeClr>
                </a:solidFill>
              </a:rPr>
              <a:t>=&gt; Makes them harder to use as predictors!</a:t>
            </a:r>
            <a:endParaRPr sz="1800"/>
          </a:p>
          <a:p>
            <a:pPr lvl="2">
              <a:defRPr/>
            </a:pPr>
            <a:endParaRPr/>
          </a:p>
        </p:txBody>
      </p:sp>
      <p:sp>
        <p:nvSpPr>
          <p:cNvPr id="287212932" name=""/>
          <p:cNvSpPr txBox="1"/>
          <p:nvPr/>
        </p:nvSpPr>
        <p:spPr bwMode="auto">
          <a:xfrm rot="0" flipH="0" flipV="0">
            <a:off x="312613" y="6416386"/>
            <a:ext cx="6417826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*Polycystic ovary syndrome (PCOS) is characterised by irregular menstrual cycles, higher chance of diabetis type II and difficulty getting pregnant</a:t>
            </a:r>
            <a:r>
              <a:rPr sz="1100"/>
              <a:t> - </a:t>
            </a:r>
            <a:r>
              <a:rPr lang="en-GB" sz="9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https://en.wikipedia.org/wiki/Polycystic_ovary_syndrome</a:t>
            </a:r>
            <a:endParaRPr sz="1100"/>
          </a:p>
        </p:txBody>
      </p:sp>
      <p:pic>
        <p:nvPicPr>
          <p:cNvPr id="1350961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07833" y="0"/>
            <a:ext cx="4558182" cy="68579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3428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Data </a:t>
            </a:r>
            <a:r>
              <a:rPr lang="en-GB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Inconsistencies?</a:t>
            </a:r>
            <a:endParaRPr/>
          </a:p>
        </p:txBody>
      </p:sp>
      <p:sp>
        <p:nvSpPr>
          <p:cNvPr id="103676013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11088909" cy="4351338"/>
          </a:xfrm>
        </p:spPr>
        <p:txBody>
          <a:bodyPr/>
          <a:lstStyle/>
          <a:p>
            <a:pPr>
              <a:defRPr/>
            </a:pPr>
            <a:r>
              <a:rPr/>
              <a:t>No intercourse, but still pregnant?</a:t>
            </a:r>
            <a:endParaRPr/>
          </a:p>
          <a:p>
            <a:pPr lvl="1">
              <a:defRPr/>
            </a:pPr>
            <a:r>
              <a:rPr/>
              <a:t>=&gt; remove samples</a:t>
            </a:r>
            <a:endParaRPr/>
          </a:p>
          <a:p>
            <a:pPr lvl="0"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“Regular cycle length” when cycles_length &gt; 50 days?</a:t>
            </a:r>
            <a:endParaRPr/>
          </a:p>
          <a:p>
            <a:pPr lvl="1">
              <a:defRPr/>
            </a:pPr>
            <a:r>
              <a:rPr/>
              <a:t>Regularity of cycle is determined by when cycle_length_std (&lt; 5 days)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lvl="2">
              <a:defRPr/>
            </a:pPr>
            <a:endParaRPr/>
          </a:p>
        </p:txBody>
      </p:sp>
      <p:grpSp>
        <p:nvGrpSpPr>
          <p:cNvPr id="463796734" name=""/>
          <p:cNvGrpSpPr/>
          <p:nvPr/>
        </p:nvGrpSpPr>
        <p:grpSpPr bwMode="auto">
          <a:xfrm>
            <a:off x="4467576" y="2549921"/>
            <a:ext cx="7510859" cy="1359296"/>
            <a:chOff x="0" y="0"/>
            <a:chExt cx="7510859" cy="1359296"/>
          </a:xfrm>
        </p:grpSpPr>
        <p:pic>
          <p:nvPicPr>
            <p:cNvPr id="1598590292" name=""/>
            <p:cNvPicPr>
              <a:picLocks noChangeAspect="1"/>
            </p:cNvPicPr>
            <p:nvPr/>
          </p:nvPicPr>
          <p:blipFill>
            <a:blip r:embed="rId3"/>
            <a:srcRect l="0" t="0" r="0" b="45704"/>
            <a:stretch/>
          </p:blipFill>
          <p:spPr bwMode="auto">
            <a:xfrm flipH="0" flipV="0">
              <a:off x="44846" y="42465"/>
              <a:ext cx="7383592" cy="1277143"/>
            </a:xfrm>
            <a:prstGeom prst="rect">
              <a:avLst/>
            </a:prstGeom>
          </p:spPr>
        </p:pic>
        <p:sp>
          <p:nvSpPr>
            <p:cNvPr id="307262529" name=""/>
            <p:cNvSpPr/>
            <p:nvPr/>
          </p:nvSpPr>
          <p:spPr bwMode="auto">
            <a:xfrm rot="0" flipH="0" flipV="0">
              <a:off x="0" y="0"/>
              <a:ext cx="754062" cy="1359296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29540832" name=""/>
            <p:cNvSpPr/>
            <p:nvPr/>
          </p:nvSpPr>
          <p:spPr bwMode="auto">
            <a:xfrm rot="0" flipH="0" flipV="0">
              <a:off x="5913437" y="0"/>
              <a:ext cx="1597421" cy="1359296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grpSp>
        <p:nvGrpSpPr>
          <p:cNvPr id="677237270" name=""/>
          <p:cNvGrpSpPr/>
          <p:nvPr/>
        </p:nvGrpSpPr>
        <p:grpSpPr bwMode="auto">
          <a:xfrm>
            <a:off x="5790628" y="5390753"/>
            <a:ext cx="3819524" cy="895349"/>
            <a:chOff x="0" y="0"/>
            <a:chExt cx="3819524" cy="895349"/>
          </a:xfrm>
        </p:grpSpPr>
        <p:pic>
          <p:nvPicPr>
            <p:cNvPr id="392237905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>
              <a:off x="0" y="0"/>
              <a:ext cx="3819524" cy="895349"/>
            </a:xfrm>
            <a:prstGeom prst="rect">
              <a:avLst/>
            </a:prstGeom>
          </p:spPr>
        </p:pic>
        <p:sp>
          <p:nvSpPr>
            <p:cNvPr id="1264649368" name=""/>
            <p:cNvSpPr/>
            <p:nvPr/>
          </p:nvSpPr>
          <p:spPr bwMode="auto">
            <a:xfrm rot="0" flipH="0" flipV="0">
              <a:off x="2817812" y="0"/>
              <a:ext cx="1001712" cy="895349"/>
            </a:xfrm>
            <a:prstGeom prst="rect">
              <a:avLst/>
            </a:prstGeom>
            <a:noFill/>
            <a:ln w="38099" cap="flat" cmpd="sng" algn="ctr">
              <a:solidFill>
                <a:srgbClr val="C00000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67184439" name=""/>
          <p:cNvPicPr>
            <a:picLocks noChangeAspect="1"/>
          </p:cNvPicPr>
          <p:nvPr/>
        </p:nvPicPr>
        <p:blipFill>
          <a:blip r:embed="rId3">
            <a:alphaModFix amt="99999"/>
          </a:blip>
          <a:stretch/>
        </p:blipFill>
        <p:spPr bwMode="auto">
          <a:xfrm flipH="0" flipV="0">
            <a:off x="6710916" y="1372305"/>
            <a:ext cx="5428348" cy="5374088"/>
          </a:xfrm>
          <a:prstGeom prst="rect">
            <a:avLst/>
          </a:prstGeom>
        </p:spPr>
      </p:pic>
      <p:sp>
        <p:nvSpPr>
          <p:cNvPr id="7753227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Data correlation</a:t>
            </a:r>
            <a:endParaRPr/>
          </a:p>
        </p:txBody>
      </p:sp>
      <p:sp>
        <p:nvSpPr>
          <p:cNvPr id="23752067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7767133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High correlation:</a:t>
            </a:r>
            <a:endParaRPr/>
          </a:p>
          <a:p>
            <a:pPr lvl="0">
              <a:defRPr/>
            </a:pPr>
            <a:r>
              <a:rPr sz="2700"/>
              <a:t>Average cycle length</a:t>
            </a:r>
            <a:r>
              <a:rPr sz="2700"/>
              <a:t> &lt;=&gt; </a:t>
            </a:r>
            <a:r>
              <a:rPr sz="2700"/>
              <a:t>Cycle length std</a:t>
            </a:r>
            <a:endParaRPr sz="2700"/>
          </a:p>
          <a:p>
            <a:pPr lvl="1">
              <a:defRPr/>
            </a:pPr>
            <a:r>
              <a:rPr/>
              <a:t>This is to be expected</a:t>
            </a:r>
            <a:endParaRPr/>
          </a:p>
          <a:p>
            <a:pPr marL="457200" lvl="1" indent="0">
              <a:buFont typeface="Arial"/>
              <a:buNone/>
              <a:defRPr/>
            </a:pPr>
            <a:r>
              <a:rPr sz="2200">
                <a:solidFill>
                  <a:schemeClr val="accent1">
                    <a:lumMod val="75000"/>
                  </a:schemeClr>
                </a:solidFill>
              </a:rPr>
              <a:t>=&gt; consider keeping only one of the two</a:t>
            </a: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7571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1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EDA:</a:t>
            </a:r>
            <a:r>
              <a:rPr/>
              <a:t> Conclusion</a:t>
            </a:r>
            <a:endParaRPr/>
          </a:p>
        </p:txBody>
      </p:sp>
      <p:sp>
        <p:nvSpPr>
          <p:cNvPr id="169227173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u="sng"/>
              <a:t>Data seems usable!</a:t>
            </a:r>
            <a:endParaRPr u="sng"/>
          </a:p>
          <a:p>
            <a:pPr lvl="1">
              <a:defRPr/>
            </a:pPr>
            <a:endParaRPr/>
          </a:p>
          <a:p>
            <a:pPr>
              <a:defRPr/>
            </a:pPr>
            <a:r>
              <a:rPr/>
              <a:t>Data requires some clean-up</a:t>
            </a:r>
            <a:endParaRPr/>
          </a:p>
          <a:p>
            <a:pPr lvl="1">
              <a:defRPr/>
            </a:pPr>
            <a:r>
              <a:rPr/>
              <a:t>Not all variable are useable for modelling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2025-06-21T12:33:13Z</dcterms:modified>
</cp:coreProperties>
</file>