
<file path=[Content_Types].xml><?xml version="1.0" encoding="utf-8"?>
<Types xmlns="http://schemas.openxmlformats.org/package/2006/content-types">
  <Default Extension="jpg" ContentType="image/jpe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Default Extension="svg" ContentType="image/svg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GB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301B821-A1FF-4177-AEE7-76D212191A09}" styleName="Medium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accent1"/>
              </a:solidFill>
            </a:ln>
          </a:left>
          <a:right>
            <a:ln w="12700">
              <a:solidFill>
                <a:schemeClr val="accent1"/>
              </a:solidFill>
            </a:ln>
          </a:right>
          <a:top>
            <a:ln w="12700">
              <a:solidFill>
                <a:schemeClr val="accent1"/>
              </a:solidFill>
            </a:ln>
          </a:top>
          <a:bottom>
            <a:ln w="12700">
              <a:solidFill>
                <a:schemeClr val="accent1"/>
              </a:solidFill>
            </a:ln>
          </a:bottom>
          <a:insideH>
            <a:ln w="12700">
              <a:solidFill>
                <a:schemeClr val="accent1"/>
              </a:solidFill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  <a:fill>
          <a:solidFill>
            <a:schemeClr val="accent1">
              <a:tint val="2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accen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 /><Relationship Id="rId29" Type="http://schemas.openxmlformats.org/officeDocument/2006/relationships/tableStyles" Target="tableStyles.xml" /><Relationship Id="rId3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1618040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1656087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GB"/>
              <a:t>10/30/2013</a:t>
            </a:fld>
            <a:endParaRPr lang="en-GB"/>
          </a:p>
        </p:txBody>
      </p:sp>
      <p:sp>
        <p:nvSpPr>
          <p:cNvPr id="725248672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GB"/>
          </a:p>
        </p:txBody>
      </p:sp>
      <p:sp>
        <p:nvSpPr>
          <p:cNvPr id="73945930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44194535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8660244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968195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957107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1380487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GB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45732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723011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5996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D9C4C5-6619-8E9B-C04B-FFDE20A3F9F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41402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652538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223506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C10273-E9BA-45D4-40A1-9EEE8659682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16117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91266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82520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27F86C-F183-E649-FA2D-479730421CD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02103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53139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057441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4FB7CC-392F-559F-7663-040E931E317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1150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16509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353313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29C30C-66C7-0D1D-F730-51E33663D45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12398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778114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87992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8CEE30-4AD7-0C6A-8200-4F846AE5E26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4676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85888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365018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B69D23-90C4-C267-E129-5B0DD52CC5E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00881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923238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856919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4F7A61-9BF8-53D6-2DCA-1E5CFE09B63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78277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750703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65372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588ED2-1A8C-7863-10E1-29089B8E26D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67387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879210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798946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69B596-1441-A599-88E6-0260730375F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66929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109797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37439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D72413-62EA-0E53-1A3F-DA7B5BDBF6D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73240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564333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27952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3BC579-2C33-BB99-A553-C4F5CB3C60F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353892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657819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487645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FEE39F2-9A1C-644C-D341-67BEBDF7B7B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20535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22986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099281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CE657A-F133-211A-F899-1EFC1C03EB7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02008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78838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26645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B6836F-3E40-DC37-8EA7-EEEF8DAF382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1513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431865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68155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2FBC93-EF3F-9EEC-21AB-ED2880A4FF8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06119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977479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94308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89C93D-2716-B1EF-AE0F-8F2E5A1BDB0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855555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60408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506681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D048B2-30BB-00B4-9F9E-A2412885E15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236577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69909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3771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2E93BD-A8A4-E10F-2BD5-380F7787185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21320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673184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459038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0E4D26-438E-0B6E-2100-BCCB6D716FE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27501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702513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524891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447854-0E1C-E146-F99B-2DE15F45B06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21685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381638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825794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CA94E5-61C6-28EE-B322-A47B279A03C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9909226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690017962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GB"/>
              <a:t>Click to edit Master subtitle style</a:t>
            </a:r>
            <a:endParaRPr lang="en-GB"/>
          </a:p>
        </p:txBody>
      </p:sp>
      <p:sp>
        <p:nvSpPr>
          <p:cNvPr id="187112822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85072283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8284068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216139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943220117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80454853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210665006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4637098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4977087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536254632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81062423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46410812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045063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97835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59639305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200909685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60656723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64771387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5832314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45106874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175886540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93442322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5484612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960635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45051186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28754592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207648703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38883613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14179306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3459148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8694806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131894165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938954510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114598160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307709983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204073537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10500966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684135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9746436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258118729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13827689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296944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484338808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23140805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3752839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401999427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61517599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148762648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88228356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2557030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778896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27386191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GB"/>
              <a:t>Click icon to add picture</a:t>
            </a:r>
            <a:endParaRPr lang="en-GB"/>
          </a:p>
        </p:txBody>
      </p:sp>
      <p:sp>
        <p:nvSpPr>
          <p:cNvPr id="199626897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2442275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206760415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97133849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1947088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233142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65191124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25921803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1850195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jp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media1.svg"/><Relationship Id="rId7" Type="http://schemas.openxmlformats.org/officeDocument/2006/relationships/image" Target="../media/image5.png"/><Relationship Id="rId8" Type="http://schemas.openxmlformats.org/officeDocument/2006/relationships/image" Target="../media/media2.svg"/><Relationship Id="rId9" Type="http://schemas.openxmlformats.org/officeDocument/2006/relationships/image" Target="../media/image6.png"/><Relationship Id="rId10" Type="http://schemas.openxmlformats.org/officeDocument/2006/relationships/image" Target="../media/media3.svg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7199755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Natural Cycles</a:t>
            </a:r>
            <a:endParaRPr lang="en-GB"/>
          </a:p>
        </p:txBody>
      </p:sp>
      <p:sp>
        <p:nvSpPr>
          <p:cNvPr id="76914235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740943"/>
            <a:ext cx="9144000" cy="16557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GB"/>
              <a:t>Assignment</a:t>
            </a:r>
            <a:r>
              <a:rPr lang="en-GB"/>
              <a:t> for </a:t>
            </a:r>
            <a:r>
              <a:rPr lang="en-GB"/>
              <a:t>Senior Data Scientist position</a:t>
            </a:r>
            <a:endParaRPr lang="en-GB"/>
          </a:p>
          <a:p>
            <a:pPr>
              <a:defRPr/>
            </a:pPr>
            <a:r>
              <a:rPr lang="en-GB"/>
              <a:t>-</a:t>
            </a:r>
            <a:endParaRPr lang="en-GB"/>
          </a:p>
          <a:p>
            <a:pPr>
              <a:defRPr/>
            </a:pPr>
            <a:r>
              <a:rPr lang="en-GB" b="1"/>
              <a:t>Jeroen Buil</a:t>
            </a:r>
            <a:endParaRPr b="1"/>
          </a:p>
        </p:txBody>
      </p:sp>
      <p:pic>
        <p:nvPicPr>
          <p:cNvPr id="1003181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9074" y="107461"/>
            <a:ext cx="2029799" cy="2029799"/>
          </a:xfrm>
          <a:prstGeom prst="flowChartAlternateProcess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23155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3000" b="1" u="sng"/>
              <a:t>Q1:</a:t>
            </a:r>
            <a:r>
              <a:rPr sz="3000" u="sng"/>
              <a:t> </a:t>
            </a:r>
            <a:r>
              <a:rPr lang="en-GB" sz="30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is the chance of getting pregnant within 13 cycles?</a:t>
            </a:r>
            <a:endParaRPr sz="3000" u="sng"/>
          </a:p>
        </p:txBody>
      </p:sp>
      <p:graphicFrame>
        <p:nvGraphicFramePr>
          <p:cNvPr id="211956688" name=""/>
          <p:cNvGraphicFramePr>
            <a:graphicFrameLocks xmlns:a="http://schemas.openxmlformats.org/drawingml/2006/main"/>
          </p:cNvGraphicFramePr>
          <p:nvPr/>
        </p:nvGraphicFramePr>
        <p:xfrm>
          <a:off x="550333" y="1415520"/>
          <a:ext cx="11091333" cy="1268533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5670807"/>
                <a:gridCol w="1308647"/>
                <a:gridCol w="4099177"/>
              </a:tblGrid>
              <a:tr h="299821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Group: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 b="1" i="0" u="none" strike="noStrike" cap="none" spc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Chance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Participants</a:t>
                      </a:r>
                      <a:endParaRPr sz="1400"/>
                    </a:p>
                  </a:txBody>
                  <a:tcPr/>
                </a:tc>
              </a:tr>
              <a:tr h="341433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Got pregnant within the study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57.5%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1148 </a:t>
                      </a:r>
                      <a:r>
                        <a:rPr sz="1400"/>
                        <a:t>/ 1995participants</a:t>
                      </a:r>
                      <a:endParaRPr sz="1400"/>
                    </a:p>
                  </a:txBody>
                  <a:tcPr/>
                </a:tc>
              </a:tr>
              <a:tr h="299821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/>
                        <a:t>Got pregnant within the study within 13 cycles</a:t>
                      </a:r>
                      <a:endParaRPr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/>
                        <a:t>57.5%</a:t>
                      </a:r>
                      <a:endParaRPr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1148</a:t>
                      </a:r>
                      <a:r>
                        <a:rPr sz="1400" b="1"/>
                        <a:t> / </a:t>
                      </a:r>
                      <a:r>
                        <a:rPr lang="en-GB" sz="1400" b="1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1995 </a:t>
                      </a:r>
                      <a:r>
                        <a:rPr sz="1400" b="1"/>
                        <a:t>participants</a:t>
                      </a:r>
                      <a:endParaRPr sz="1400" b="1"/>
                    </a:p>
                  </a:txBody>
                  <a:tcPr/>
                </a:tc>
              </a:tr>
              <a:tr h="299821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Got pregnant within 13 cycles out of all </a:t>
                      </a:r>
                      <a:r>
                        <a:rPr sz="1400" u="sng"/>
                        <a:t>pregnant </a:t>
                      </a:r>
                      <a:r>
                        <a:rPr sz="1400"/>
                        <a:t>participants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100%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1148 </a:t>
                      </a: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/ </a:t>
                      </a: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1148 </a:t>
                      </a:r>
                      <a:r>
                        <a:rPr lang="en-GB" sz="1400" b="0" i="0" u="sng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pregnant </a:t>
                      </a: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participants</a:t>
                      </a:r>
                      <a:endParaRPr sz="14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390588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79083" y="2786731"/>
            <a:ext cx="8148592" cy="4028934"/>
          </a:xfrm>
          <a:prstGeom prst="rect">
            <a:avLst/>
          </a:prstGeom>
        </p:spPr>
      </p:pic>
      <p:sp>
        <p:nvSpPr>
          <p:cNvPr id="203490222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5C9149-304B-9FD0-2CFE-421B1836A337}" type="slidenum">
              <a:rPr lang="en-GB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325844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marR="0" lvl="0" indent="0" algn="l" defTabSz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GB" sz="4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GB" sz="3200" b="1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Q2:</a:t>
            </a:r>
            <a:r>
              <a:rPr lang="en-GB" sz="3200" b="0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3200" b="0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How long does it usually take to get pregnant?</a:t>
            </a:r>
            <a:endParaRPr sz="3200" u="sng"/>
          </a:p>
        </p:txBody>
      </p:sp>
      <p:sp>
        <p:nvSpPr>
          <p:cNvPr id="71699879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61999" y="1654958"/>
            <a:ext cx="4062966" cy="11985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400">
                <a:solidFill>
                  <a:schemeClr val="bg1">
                    <a:lumMod val="50000"/>
                  </a:schemeClr>
                </a:solidFill>
              </a:rPr>
              <a:t>What is “usually”? =&gt; </a:t>
            </a:r>
            <a:r>
              <a:rPr sz="1400">
                <a:solidFill>
                  <a:schemeClr val="bg1">
                    <a:lumMod val="50000"/>
                  </a:schemeClr>
                </a:solidFill>
              </a:rPr>
              <a:t>50%? 90%?</a:t>
            </a:r>
            <a:endParaRPr sz="140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GB" sz="1400" b="0" i="0" u="none" strike="noStrike" cap="none" spc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Answer expressed in Days/Cycles?</a:t>
            </a:r>
            <a:endParaRPr sz="1400" b="0" i="0" u="none" strike="noStrike" cap="none" spc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en-GB" sz="1400" b="0" i="0" u="none" strike="noStrike" cap="none" spc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Note: </a:t>
            </a:r>
            <a:r>
              <a:rPr lang="en-GB" sz="1400" b="0" i="0" u="sng" strike="noStrike" cap="none" spc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only pregnant participants </a:t>
            </a:r>
            <a:r>
              <a:rPr lang="en-GB" sz="1400" b="0" i="0" u="none" strike="noStrike" cap="none" spc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are included</a:t>
            </a:r>
            <a:endParaRPr sz="1400"/>
          </a:p>
        </p:txBody>
      </p:sp>
      <p:sp>
        <p:nvSpPr>
          <p:cNvPr id="14171056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824966" y="1514220"/>
            <a:ext cx="7186083" cy="121310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457200" lvl="1" indent="0" algn="l">
              <a:buFont typeface="Arial"/>
              <a:buNone/>
              <a:defRPr/>
            </a:pPr>
            <a:r>
              <a:rPr b="1" u="sng"/>
              <a:t>Answer:</a:t>
            </a:r>
            <a:endParaRPr/>
          </a:p>
          <a:p>
            <a:pPr lvl="1" algn="l">
              <a:defRPr/>
            </a:pPr>
            <a:r>
              <a:rPr/>
              <a:t>Majority of participants (&gt;50%) got pregnant 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≤</a:t>
            </a:r>
            <a:r>
              <a:rPr/>
              <a:t> 2 cycles</a:t>
            </a:r>
            <a:endParaRPr/>
          </a:p>
          <a:p>
            <a:pPr lvl="1" algn="l">
              <a:defRPr/>
            </a:pPr>
            <a:r>
              <a:rPr/>
              <a:t>90% did so 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≤ </a:t>
            </a:r>
            <a:r>
              <a:rPr/>
              <a:t>7 cycles</a:t>
            </a:r>
            <a:endParaRPr/>
          </a:p>
        </p:txBody>
      </p:sp>
      <p:pic>
        <p:nvPicPr>
          <p:cNvPr id="292889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56165" y="2765004"/>
            <a:ext cx="10370583" cy="4075843"/>
          </a:xfrm>
          <a:prstGeom prst="rect">
            <a:avLst/>
          </a:prstGeom>
        </p:spPr>
      </p:pic>
      <p:sp>
        <p:nvSpPr>
          <p:cNvPr id="63319753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D84E863-8F2C-E267-4F28-C9CE09171109}" type="slidenum">
              <a:rPr lang="en-GB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58843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3200" b="1" i="0" u="sng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Q2:</a:t>
            </a:r>
            <a:r>
              <a:rPr lang="en-GB" sz="3200" b="0" i="0" u="sng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32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long does it usually take to get pregnant?</a:t>
            </a:r>
            <a:endParaRPr sz="3200" u="sng"/>
          </a:p>
        </p:txBody>
      </p:sp>
      <p:sp>
        <p:nvSpPr>
          <p:cNvPr id="56806082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b="1" u="none"/>
              <a:t>Additional remarks:</a:t>
            </a:r>
            <a:endParaRPr u="sng"/>
          </a:p>
          <a:p>
            <a:pPr>
              <a:defRPr/>
            </a:pPr>
            <a:r>
              <a:rPr sz="2400"/>
              <a:t>Not all participants got pregnant during the study</a:t>
            </a:r>
            <a:endParaRPr sz="2400"/>
          </a:p>
          <a:p>
            <a:pPr lvl="1">
              <a:defRPr/>
            </a:pPr>
            <a:r>
              <a:rPr sz="2000"/>
              <a:t>Only 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1139</a:t>
            </a:r>
            <a:r>
              <a:rPr sz="2000"/>
              <a:t>/1975 participants (57,8%)</a:t>
            </a:r>
            <a:endParaRPr sz="2000"/>
          </a:p>
          <a:p>
            <a:pPr lvl="0">
              <a:defRPr/>
            </a:pPr>
            <a:r>
              <a:rPr sz="2400"/>
              <a:t>Longer study time might show longer ‘average’ conceptions times</a:t>
            </a:r>
            <a:endParaRPr/>
          </a:p>
          <a:p>
            <a:pPr lvl="1">
              <a:defRPr/>
            </a:pPr>
            <a:endParaRPr/>
          </a:p>
        </p:txBody>
      </p:sp>
      <p:sp>
        <p:nvSpPr>
          <p:cNvPr id="206683080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2B90B47-EC0D-FE9C-E788-630D89C65C30}" type="slidenum">
              <a:rPr lang="en-GB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266372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marR="0" lvl="0" indent="0" algn="l" defTabSz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GB" sz="4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GB" sz="3100" b="1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Q3:</a:t>
            </a:r>
            <a:r>
              <a:rPr lang="en-GB" sz="3100" b="0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3100" b="0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What factors impact the time it takes to get pregnant?</a:t>
            </a:r>
            <a:endParaRPr sz="3100" u="sng"/>
          </a:p>
        </p:txBody>
      </p:sp>
      <p:sp>
        <p:nvSpPr>
          <p:cNvPr id="173896983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44291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Two approaches: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 b="1" u="sng"/>
              <a:t>Non-ML</a:t>
            </a:r>
            <a:r>
              <a:rPr b="1"/>
              <a:t> </a:t>
            </a:r>
            <a:r>
              <a:rPr/>
              <a:t>    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ML: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 b="1"/>
              <a:t>Why?</a:t>
            </a:r>
            <a:endParaRPr/>
          </a:p>
          <a:p>
            <a:pPr lvl="1">
              <a:defRPr/>
            </a:pPr>
            <a:r>
              <a:rPr/>
              <a:t>(Relatively) Low amount of variables</a:t>
            </a:r>
            <a:endParaRPr/>
          </a:p>
          <a:p>
            <a:pPr lvl="1">
              <a:defRPr/>
            </a:pPr>
            <a:r>
              <a:rPr/>
              <a:t>Many categorical variables are unbalanced, can cause bias</a:t>
            </a:r>
            <a:endParaRPr/>
          </a:p>
          <a:p>
            <a:pPr lvl="1">
              <a:defRPr/>
            </a:pPr>
            <a:r>
              <a:rPr/>
              <a:t>Simpler method =&gt; easier interpretable results</a:t>
            </a:r>
            <a:endParaRPr/>
          </a:p>
        </p:txBody>
      </p:sp>
      <p:pic>
        <p:nvPicPr>
          <p:cNvPr id="4411972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29324" y="2105334"/>
            <a:ext cx="4694850" cy="1226168"/>
          </a:xfrm>
          <a:prstGeom prst="rect">
            <a:avLst/>
          </a:prstGeom>
        </p:spPr>
      </p:pic>
      <p:sp>
        <p:nvSpPr>
          <p:cNvPr id="30622142" name=""/>
          <p:cNvSpPr/>
          <p:nvPr/>
        </p:nvSpPr>
        <p:spPr bwMode="auto">
          <a:xfrm rot="0" flipH="0" flipV="0">
            <a:off x="3001348" y="2646981"/>
            <a:ext cx="2543175" cy="33337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198414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8190A6C-1714-44A8-F64D-CE14E1959CA2}" type="slidenum">
              <a:rPr lang="en-GB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81304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First more data cleaning needed</a:t>
            </a:r>
            <a:endParaRPr/>
          </a:p>
        </p:txBody>
      </p:sp>
      <p:sp>
        <p:nvSpPr>
          <p:cNvPr id="4195304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4233333"/>
            <a:ext cx="10515600" cy="19436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GB" sz="2800" b="1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Clean samples:</a:t>
            </a:r>
            <a:r>
              <a:rPr lang="en-GB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1121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(out of</a:t>
            </a:r>
            <a:r>
              <a:rPr/>
              <a:t> 1995)</a:t>
            </a:r>
            <a:endParaRPr/>
          </a:p>
        </p:txBody>
      </p:sp>
      <p:graphicFrame>
        <p:nvGraphicFramePr>
          <p:cNvPr id="529510488" name=""/>
          <p:cNvGraphicFramePr>
            <a:graphicFrameLocks xmlns:a="http://schemas.openxmlformats.org/drawingml/2006/main"/>
          </p:cNvGraphicFramePr>
          <p:nvPr/>
        </p:nvGraphicFramePr>
        <p:xfrm>
          <a:off x="685799" y="1690687"/>
          <a:ext cx="10667999" cy="2069167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{B301B821-A1FF-4177-AEE7-76D212191A09}</a:tableStyleId>
              </a:tblPr>
              <a:tblGrid>
                <a:gridCol w="5327649"/>
                <a:gridCol w="5327649"/>
              </a:tblGrid>
              <a:tr h="269736"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Removed “outliers”</a:t>
                      </a:r>
                      <a:endParaRPr sz="1600"/>
                    </a:p>
                  </a:txBody>
                  <a:tcPr>
                    <a:lnR w="12699" algn="ctr"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Why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</a:tcPr>
                </a:tc>
              </a:tr>
              <a:tr h="289425">
                <a:tc>
                  <a:txBody>
                    <a:bodyPr/>
                    <a:p>
                      <a:pPr lvl="1">
                        <a:defRPr/>
                      </a:pPr>
                      <a:r>
                        <a:rPr lang="en-GB" sz="16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Non-pregnant participants</a:t>
                      </a:r>
                      <a:r>
                        <a:rPr lang="en-GB" sz="16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sz="1600"/>
                    </a:p>
                  </a:txBody>
                  <a:tcPr>
                    <a:lnR w="12699" algn="ctr"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We want to know how quickly, not IF they got pregnant.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</a:tcPr>
                </a:tc>
              </a:tr>
              <a:tr h="357674">
                <a:tc>
                  <a:txBody>
                    <a:bodyPr/>
                    <a:p>
                      <a:pPr lvl="1">
                        <a:defRPr/>
                      </a:pPr>
                      <a:r>
                        <a:rPr lang="en-GB" sz="16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Pregnant participants with </a:t>
                      </a:r>
                      <a:r>
                        <a:rPr lang="en-GB" sz="16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intercourse frequency 0</a:t>
                      </a:r>
                      <a:endParaRPr sz="1600"/>
                    </a:p>
                  </a:txBody>
                  <a:tcPr>
                    <a:lnR w="12699" algn="ctr"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Can’t get pregnant without sexual intercourse.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</a:tcPr>
                </a:tc>
              </a:tr>
              <a:tr h="269736">
                <a:tc>
                  <a:txBody>
                    <a:bodyPr/>
                    <a:p>
                      <a:pPr lvl="1">
                        <a:defRPr/>
                      </a:pPr>
                      <a:r>
                        <a:rPr lang="en-GB" sz="16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BMI &lt; 12</a:t>
                      </a:r>
                      <a:endParaRPr sz="1600"/>
                    </a:p>
                  </a:txBody>
                  <a:tcPr>
                    <a:lnR w="12699" algn="ctr"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6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Unrealistic value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</a:tcPr>
                </a:tc>
              </a:tr>
              <a:tr h="269736">
                <a:tc>
                  <a:txBody>
                    <a:bodyPr/>
                    <a:p>
                      <a:pPr lvl="1">
                        <a:defRPr/>
                      </a:pPr>
                      <a:r>
                        <a:rPr lang="en-GB" sz="16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Dedication &gt; 1.00 </a:t>
                      </a:r>
                      <a:endParaRPr sz="1600"/>
                    </a:p>
                  </a:txBody>
                  <a:tcPr>
                    <a:lnR w="12699" algn="ctr"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6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You can’t log more than 100% of days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</a:tcPr>
                </a:tc>
              </a:tr>
              <a:tr h="357674">
                <a:tc>
                  <a:txBody>
                    <a:bodyPr/>
                    <a:p>
                      <a:pPr lvl="1">
                        <a:defRPr/>
                      </a:pPr>
                      <a:r>
                        <a:rPr lang="en-GB" sz="16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 samples with NaN’s / empty values</a:t>
                      </a:r>
                      <a:endParaRPr sz="1600"/>
                    </a:p>
                  </a:txBody>
                  <a:tcPr>
                    <a:lnR w="12699" algn="ctr"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/>
                        <a:t>We want to investigate all parameters</a:t>
                      </a:r>
                      <a:endParaRPr sz="1600"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</a:tcPr>
                </a:tc>
              </a:tr>
            </a:tbl>
          </a:graphicData>
        </a:graphic>
      </p:graphicFrame>
      <p:sp>
        <p:nvSpPr>
          <p:cNvPr id="133473375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D9B6FA5-03BF-7C5E-DDDE-5D0D181AB787}" type="slidenum">
              <a:rPr lang="en-GB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590988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933449" y="248707"/>
            <a:ext cx="10515600" cy="640291"/>
          </a:xfrm>
        </p:spPr>
        <p:txBody>
          <a:bodyPr/>
          <a:lstStyle/>
          <a:p>
            <a:pPr marL="0" marR="0" lvl="0" indent="0" algn="l" defTabSz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GB" sz="4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GB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Simple binning in groups already shows obvious effects</a:t>
            </a:r>
            <a:endParaRPr sz="2800"/>
          </a:p>
        </p:txBody>
      </p:sp>
      <p:sp>
        <p:nvSpPr>
          <p:cNvPr id="147240900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E514E4-12ED-30E9-4555-621A0D16660C}" type="slidenum">
              <a:rPr lang="en-GB"/>
              <a:t/>
            </a:fld>
            <a:endParaRPr/>
          </a:p>
        </p:txBody>
      </p:sp>
      <p:grpSp>
        <p:nvGrpSpPr>
          <p:cNvPr id="224935222" name=""/>
          <p:cNvGrpSpPr/>
          <p:nvPr/>
        </p:nvGrpSpPr>
        <p:grpSpPr bwMode="auto">
          <a:xfrm>
            <a:off x="1237018" y="867833"/>
            <a:ext cx="9864737" cy="5979583"/>
            <a:chOff x="0" y="0"/>
            <a:chExt cx="9864737" cy="5979583"/>
          </a:xfrm>
        </p:grpSpPr>
        <p:pic>
          <p:nvPicPr>
            <p:cNvPr id="105255818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43724" y="0"/>
              <a:ext cx="9821012" cy="5979583"/>
            </a:xfrm>
            <a:prstGeom prst="rect">
              <a:avLst/>
            </a:prstGeom>
          </p:spPr>
        </p:pic>
        <p:sp>
          <p:nvSpPr>
            <p:cNvPr id="1907888926" name=""/>
            <p:cNvSpPr/>
            <p:nvPr/>
          </p:nvSpPr>
          <p:spPr bwMode="auto">
            <a:xfrm rot="0" flipH="0" flipV="0">
              <a:off x="43724" y="0"/>
              <a:ext cx="2413922" cy="2487083"/>
            </a:xfrm>
            <a:prstGeom prst="flowChartAlternateProcess">
              <a:avLst/>
            </a:prstGeom>
            <a:noFill/>
            <a:ln w="28575" cap="flat" cmpd="sng" algn="ctr">
              <a:solidFill>
                <a:schemeClr val="accent6">
                  <a:lumMod val="50196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0077941" name=""/>
            <p:cNvSpPr/>
            <p:nvPr/>
          </p:nvSpPr>
          <p:spPr bwMode="auto">
            <a:xfrm rot="0" flipH="0" flipV="0">
              <a:off x="0" y="2614083"/>
              <a:ext cx="2457647" cy="2821516"/>
            </a:xfrm>
            <a:prstGeom prst="flowChartAlternateProcess">
              <a:avLst/>
            </a:prstGeom>
            <a:noFill/>
            <a:ln w="28575" cap="flat" cmpd="sng" algn="ctr">
              <a:solidFill>
                <a:schemeClr val="accent6">
                  <a:lumMod val="50196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7886406" name=""/>
            <p:cNvSpPr/>
            <p:nvPr/>
          </p:nvSpPr>
          <p:spPr bwMode="auto">
            <a:xfrm rot="0" flipH="0" flipV="0">
              <a:off x="2574532" y="2614083"/>
              <a:ext cx="2487083" cy="2821516"/>
            </a:xfrm>
            <a:prstGeom prst="flowChartAlternateProcess">
              <a:avLst/>
            </a:prstGeom>
            <a:noFill/>
            <a:ln w="28575" cap="flat" cmpd="sng" algn="ctr">
              <a:solidFill>
                <a:schemeClr val="accent6">
                  <a:lumMod val="50196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9411789" name=""/>
            <p:cNvSpPr/>
            <p:nvPr/>
          </p:nvSpPr>
          <p:spPr bwMode="auto">
            <a:xfrm rot="20699978" flipH="0" flipV="0">
              <a:off x="615686" y="368994"/>
              <a:ext cx="1269999" cy="1587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510424635" name=""/>
            <p:cNvSpPr/>
            <p:nvPr/>
          </p:nvSpPr>
          <p:spPr bwMode="auto">
            <a:xfrm rot="1699759" flipH="0" flipV="0">
              <a:off x="828339" y="3046728"/>
              <a:ext cx="1286268" cy="1587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5366444" name=""/>
            <p:cNvSpPr/>
            <p:nvPr/>
          </p:nvSpPr>
          <p:spPr bwMode="auto">
            <a:xfrm rot="1699759" flipH="0" flipV="0">
              <a:off x="3296697" y="3095761"/>
              <a:ext cx="1492917" cy="1587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7493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3400"/>
              <a:t>Statistical analysis confirms (linear) effect</a:t>
            </a:r>
            <a:endParaRPr/>
          </a:p>
        </p:txBody>
      </p:sp>
      <p:pic>
        <p:nvPicPr>
          <p:cNvPr id="1864452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451499" y="1740958"/>
            <a:ext cx="6683747" cy="4143471"/>
          </a:xfrm>
          <a:prstGeom prst="rect">
            <a:avLst/>
          </a:prstGeom>
        </p:spPr>
      </p:pic>
      <p:sp>
        <p:nvSpPr>
          <p:cNvPr id="177133021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57199" y="1825624"/>
            <a:ext cx="5745716" cy="4351338"/>
          </a:xfrm>
        </p:spPr>
        <p:txBody>
          <a:bodyPr/>
          <a:lstStyle/>
          <a:p>
            <a:pPr>
              <a:defRPr/>
            </a:pPr>
            <a:r>
              <a:rPr sz="2600"/>
              <a:t>All 3 seem quite logical:</a:t>
            </a:r>
            <a:endParaRPr sz="2600"/>
          </a:p>
          <a:p>
            <a:pPr lvl="1">
              <a:defRPr/>
            </a:pPr>
            <a:r>
              <a:rPr sz="2200" b="1"/>
              <a:t>Dedication</a:t>
            </a:r>
            <a:endParaRPr sz="2600"/>
          </a:p>
          <a:p>
            <a:pPr lvl="2">
              <a:defRPr/>
            </a:pPr>
            <a:r>
              <a:rPr sz="1800"/>
              <a:t>Better tracking =&gt; quicker pregnant</a:t>
            </a:r>
            <a:endParaRPr sz="2200"/>
          </a:p>
          <a:p>
            <a:pPr lvl="1">
              <a:defRPr/>
            </a:pPr>
            <a:r>
              <a:rPr sz="2200" b="1"/>
              <a:t>Intercourse frequency</a:t>
            </a:r>
            <a:endParaRPr sz="2600"/>
          </a:p>
          <a:p>
            <a:pPr lvl="2">
              <a:defRPr/>
            </a:pPr>
            <a:r>
              <a:rPr sz="1800"/>
              <a:t>Regular intercourse =&gt; quicker pregnant</a:t>
            </a:r>
            <a:endParaRPr sz="2200"/>
          </a:p>
          <a:p>
            <a:pPr lvl="1">
              <a:defRPr/>
            </a:pPr>
            <a:r>
              <a:rPr sz="2200" b="1"/>
              <a:t>Age</a:t>
            </a:r>
            <a:endParaRPr sz="2600"/>
          </a:p>
          <a:p>
            <a:pPr lvl="2">
              <a:defRPr/>
            </a:pPr>
            <a:r>
              <a:rPr sz="1800"/>
              <a:t>Younger =&gt; more fertile =&gt; quicker pregnant</a:t>
            </a:r>
            <a:endParaRPr/>
          </a:p>
        </p:txBody>
      </p:sp>
      <p:sp>
        <p:nvSpPr>
          <p:cNvPr id="15512188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CDDFCCF-1F73-F50F-56FF-720C7DFA2984}" type="slidenum">
              <a:rPr lang="en-GB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8734359" name="Title 1"/>
          <p:cNvSpPr>
            <a:spLocks noGrp="1"/>
          </p:cNvSpPr>
          <p:nvPr>
            <p:ph type="title"/>
          </p:nvPr>
        </p:nvSpPr>
        <p:spPr bwMode="auto">
          <a:xfrm>
            <a:off x="838198" y="21909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3600"/>
              <a:t>Also non-linear effects visible</a:t>
            </a:r>
            <a:br>
              <a:rPr sz="3600"/>
            </a:br>
            <a:r>
              <a:rPr lang="en-GB" sz="26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Limitation of linear analysis =&gt; </a:t>
            </a:r>
            <a:r>
              <a:rPr lang="en-GB" sz="26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More advanced modelling needed</a:t>
            </a:r>
            <a:r>
              <a:rPr lang="en-GB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?</a:t>
            </a:r>
            <a:endParaRPr sz="3600"/>
          </a:p>
        </p:txBody>
      </p:sp>
      <p:sp>
        <p:nvSpPr>
          <p:cNvPr id="23571528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164C57D-E7E8-64A5-1E75-B5C699B10045}" type="slidenum">
              <a:rPr lang="en-GB"/>
              <a:t/>
            </a:fld>
            <a:endParaRPr/>
          </a:p>
        </p:txBody>
      </p:sp>
      <p:grpSp>
        <p:nvGrpSpPr>
          <p:cNvPr id="1032186282" name=""/>
          <p:cNvGrpSpPr/>
          <p:nvPr/>
        </p:nvGrpSpPr>
        <p:grpSpPr bwMode="auto">
          <a:xfrm>
            <a:off x="1535666" y="1337088"/>
            <a:ext cx="9048749" cy="5509386"/>
            <a:chOff x="0" y="0"/>
            <a:chExt cx="9048749" cy="5509386"/>
          </a:xfrm>
        </p:grpSpPr>
        <p:pic>
          <p:nvPicPr>
            <p:cNvPr id="252945293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0" y="0"/>
              <a:ext cx="9048749" cy="5509386"/>
            </a:xfrm>
            <a:prstGeom prst="rect">
              <a:avLst/>
            </a:prstGeom>
          </p:spPr>
        </p:pic>
        <p:grpSp>
          <p:nvGrpSpPr>
            <p:cNvPr id="2124178468" name=""/>
            <p:cNvGrpSpPr/>
            <p:nvPr/>
          </p:nvGrpSpPr>
          <p:grpSpPr bwMode="auto">
            <a:xfrm>
              <a:off x="2890383" y="293711"/>
              <a:ext cx="5914916" cy="3461349"/>
              <a:chOff x="0" y="0"/>
              <a:chExt cx="5914916" cy="3461349"/>
            </a:xfrm>
          </p:grpSpPr>
          <p:sp>
            <p:nvSpPr>
              <p:cNvPr id="1834750762" name=""/>
              <p:cNvSpPr/>
              <p:nvPr/>
            </p:nvSpPr>
            <p:spPr bwMode="auto">
              <a:xfrm rot="0" flipH="0" flipV="0">
                <a:off x="2177566" y="238124"/>
                <a:ext cx="1280583" cy="476249"/>
              </a:xfrm>
              <a:custGeom>
                <a:avLst/>
                <a:gdLst/>
                <a:ahLst/>
                <a:cxnLst/>
                <a:rect l="l" t="t" r="r" b="b"/>
                <a:pathLst>
                  <a:path w="43200" h="43200" fill="none" stroke="1" extrusionOk="0">
                    <a:moveTo>
                      <a:pt x="0" y="0"/>
                    </a:moveTo>
                    <a:cubicBezTo>
                      <a:pt x="1071" y="2879"/>
                      <a:pt x="2499" y="4799"/>
                      <a:pt x="3570" y="7679"/>
                    </a:cubicBezTo>
                    <a:cubicBezTo>
                      <a:pt x="4641" y="9600"/>
                      <a:pt x="6069" y="11520"/>
                      <a:pt x="7497" y="14400"/>
                    </a:cubicBezTo>
                    <a:cubicBezTo>
                      <a:pt x="9282" y="17279"/>
                      <a:pt x="10710" y="19199"/>
                      <a:pt x="12138" y="21119"/>
                    </a:cubicBezTo>
                    <a:cubicBezTo>
                      <a:pt x="13566" y="24000"/>
                      <a:pt x="14995" y="25920"/>
                      <a:pt x="16423" y="27840"/>
                    </a:cubicBezTo>
                    <a:cubicBezTo>
                      <a:pt x="17851" y="29760"/>
                      <a:pt x="19279" y="31679"/>
                      <a:pt x="20707" y="33599"/>
                    </a:cubicBezTo>
                    <a:cubicBezTo>
                      <a:pt x="22135" y="35519"/>
                      <a:pt x="23563" y="36480"/>
                      <a:pt x="24991" y="37440"/>
                    </a:cubicBezTo>
                    <a:cubicBezTo>
                      <a:pt x="26419" y="39360"/>
                      <a:pt x="27490" y="41280"/>
                      <a:pt x="28919" y="42240"/>
                    </a:cubicBezTo>
                    <a:cubicBezTo>
                      <a:pt x="30347" y="43200"/>
                      <a:pt x="31775" y="43200"/>
                      <a:pt x="33203" y="42240"/>
                    </a:cubicBezTo>
                    <a:cubicBezTo>
                      <a:pt x="34274" y="40320"/>
                      <a:pt x="35702" y="39360"/>
                      <a:pt x="37130" y="37440"/>
                    </a:cubicBezTo>
                    <a:cubicBezTo>
                      <a:pt x="38558" y="35519"/>
                      <a:pt x="39986" y="34559"/>
                      <a:pt x="41057" y="32639"/>
                    </a:cubicBezTo>
                    <a:quadBezTo>
                      <a:pt x="42128" y="30719"/>
                      <a:pt x="43200" y="28800"/>
                    </a:quadBezTo>
                  </a:path>
                </a:pathLst>
              </a:custGeom>
              <a:ln w="57150" cap="flat" cmpd="sng" algn="ctr">
                <a:solidFill>
                  <a:srgbClr val="FF0000"/>
                </a:solidFill>
                <a:prstDash val="solid"/>
                <a:miter lim="800000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604712070" name=""/>
              <p:cNvSpPr/>
              <p:nvPr/>
            </p:nvSpPr>
            <p:spPr bwMode="auto">
              <a:xfrm rot="0" flipH="0" flipV="0">
                <a:off x="4464999" y="2752266"/>
                <a:ext cx="1449916" cy="709083"/>
              </a:xfrm>
              <a:custGeom>
                <a:avLst/>
                <a:gdLst/>
                <a:ahLst/>
                <a:cxnLst/>
                <a:rect l="l" t="t" r="r" b="b"/>
                <a:pathLst>
                  <a:path w="43200" h="43200" fill="none" stroke="1" extrusionOk="0">
                    <a:moveTo>
                      <a:pt x="315" y="43200"/>
                    </a:moveTo>
                    <a:cubicBezTo>
                      <a:pt x="0" y="40620"/>
                      <a:pt x="0" y="38041"/>
                      <a:pt x="0" y="35462"/>
                    </a:cubicBezTo>
                    <a:cubicBezTo>
                      <a:pt x="0" y="32883"/>
                      <a:pt x="315" y="29659"/>
                      <a:pt x="630" y="27080"/>
                    </a:cubicBezTo>
                    <a:cubicBezTo>
                      <a:pt x="1261" y="25146"/>
                      <a:pt x="1891" y="23211"/>
                      <a:pt x="2522" y="21277"/>
                    </a:cubicBezTo>
                    <a:cubicBezTo>
                      <a:pt x="3153" y="18698"/>
                      <a:pt x="3783" y="16764"/>
                      <a:pt x="4729" y="14829"/>
                    </a:cubicBezTo>
                    <a:cubicBezTo>
                      <a:pt x="5675" y="13540"/>
                      <a:pt x="6621" y="11605"/>
                      <a:pt x="7567" y="10316"/>
                    </a:cubicBezTo>
                    <a:cubicBezTo>
                      <a:pt x="8513" y="9026"/>
                      <a:pt x="10090" y="7737"/>
                      <a:pt x="11667" y="6447"/>
                    </a:cubicBezTo>
                    <a:cubicBezTo>
                      <a:pt x="12928" y="5802"/>
                      <a:pt x="14189" y="5158"/>
                      <a:pt x="15451" y="3868"/>
                    </a:cubicBezTo>
                    <a:cubicBezTo>
                      <a:pt x="17027" y="3223"/>
                      <a:pt x="18289" y="2579"/>
                      <a:pt x="20181" y="1934"/>
                    </a:cubicBezTo>
                    <a:cubicBezTo>
                      <a:pt x="21757" y="1934"/>
                      <a:pt x="23334" y="644"/>
                      <a:pt x="24595" y="644"/>
                    </a:cubicBezTo>
                    <a:cubicBezTo>
                      <a:pt x="25856" y="0"/>
                      <a:pt x="27748" y="0"/>
                      <a:pt x="29640" y="0"/>
                    </a:cubicBezTo>
                    <a:cubicBezTo>
                      <a:pt x="31532" y="0"/>
                      <a:pt x="32794" y="0"/>
                      <a:pt x="34055" y="0"/>
                    </a:cubicBezTo>
                    <a:cubicBezTo>
                      <a:pt x="36578" y="0"/>
                      <a:pt x="38785" y="644"/>
                      <a:pt x="40677" y="644"/>
                    </a:cubicBezTo>
                    <a:quadBezTo>
                      <a:pt x="41938" y="1289"/>
                      <a:pt x="43200" y="1289"/>
                    </a:quadBezTo>
                  </a:path>
                </a:pathLst>
              </a:custGeom>
              <a:ln w="57150" cap="flat" cmpd="sng" algn="ctr">
                <a:solidFill>
                  <a:srgbClr val="FF0000"/>
                </a:solidFill>
                <a:prstDash val="solid"/>
                <a:miter lim="800000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1207450" name=""/>
              <p:cNvSpPr/>
              <p:nvPr/>
            </p:nvSpPr>
            <p:spPr bwMode="auto">
              <a:xfrm rot="0" flipH="0" flipV="0">
                <a:off x="0" y="0"/>
                <a:ext cx="1195916" cy="380033"/>
              </a:xfrm>
              <a:custGeom>
                <a:avLst/>
                <a:gdLst/>
                <a:ahLst/>
                <a:cxnLst/>
                <a:rect l="l" t="t" r="r" b="b"/>
                <a:pathLst>
                  <a:path w="43200" h="43200" fill="none" stroke="1" extrusionOk="0">
                    <a:moveTo>
                      <a:pt x="0" y="0"/>
                    </a:moveTo>
                    <a:cubicBezTo>
                      <a:pt x="1146" y="2107"/>
                      <a:pt x="1911" y="5268"/>
                      <a:pt x="2676" y="8429"/>
                    </a:cubicBezTo>
                    <a:cubicBezTo>
                      <a:pt x="3440" y="12643"/>
                      <a:pt x="4587" y="16858"/>
                      <a:pt x="5352" y="20019"/>
                    </a:cubicBezTo>
                    <a:cubicBezTo>
                      <a:pt x="6116" y="23180"/>
                      <a:pt x="7263" y="26341"/>
                      <a:pt x="8410" y="28448"/>
                    </a:cubicBezTo>
                    <a:cubicBezTo>
                      <a:pt x="9939" y="31609"/>
                      <a:pt x="11851" y="34770"/>
                      <a:pt x="13380" y="35824"/>
                    </a:cubicBezTo>
                    <a:cubicBezTo>
                      <a:pt x="14527" y="37931"/>
                      <a:pt x="16438" y="40039"/>
                      <a:pt x="17968" y="42146"/>
                    </a:cubicBezTo>
                    <a:cubicBezTo>
                      <a:pt x="19497" y="43200"/>
                      <a:pt x="21026" y="43200"/>
                      <a:pt x="22555" y="43200"/>
                    </a:cubicBezTo>
                    <a:cubicBezTo>
                      <a:pt x="24849" y="43200"/>
                      <a:pt x="27143" y="43200"/>
                      <a:pt x="29819" y="42146"/>
                    </a:cubicBezTo>
                    <a:cubicBezTo>
                      <a:pt x="31348" y="41092"/>
                      <a:pt x="32877" y="38985"/>
                      <a:pt x="34024" y="36878"/>
                    </a:cubicBezTo>
                    <a:cubicBezTo>
                      <a:pt x="35171" y="34770"/>
                      <a:pt x="36318" y="31609"/>
                      <a:pt x="37847" y="27395"/>
                    </a:cubicBezTo>
                    <a:cubicBezTo>
                      <a:pt x="38994" y="25287"/>
                      <a:pt x="40523" y="23180"/>
                      <a:pt x="42053" y="20019"/>
                    </a:cubicBezTo>
                    <a:lnTo>
                      <a:pt x="43200" y="17912"/>
                    </a:lnTo>
                  </a:path>
                </a:pathLst>
              </a:custGeom>
              <a:ln w="57150" cap="flat" cmpd="sng" algn="ctr">
                <a:solidFill>
                  <a:srgbClr val="FF0000"/>
                </a:solidFill>
                <a:prstDash val="solid"/>
                <a:miter lim="800000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354452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700" b="1" u="sng"/>
              <a:t>Q4:</a:t>
            </a:r>
            <a:r>
              <a:rPr sz="2700" b="0" u="sng"/>
              <a:t> </a:t>
            </a:r>
            <a:r>
              <a:rPr lang="en-GB" sz="27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would your approach change if you were to use different techniques (e.g., ML or non-ML</a:t>
            </a:r>
            <a:r>
              <a:rPr lang="en-GB" sz="27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27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methods)?</a:t>
            </a:r>
            <a:endParaRPr lang="en-GB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633797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GB" sz="27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approaches:</a:t>
            </a:r>
            <a:endParaRPr lang="en-GB" sz="27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GB" sz="2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Non-ML</a:t>
            </a:r>
            <a:endParaRPr lang="en-GB" sz="23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endParaRPr lang="en-GB" sz="2700"/>
          </a:p>
          <a:p>
            <a:pPr lvl="1">
              <a:defRPr/>
            </a:pPr>
            <a:r>
              <a:rPr lang="en-GB" sz="2300" b="1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ML:</a:t>
            </a:r>
            <a:endParaRPr lang="en-GB" sz="23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endParaRPr sz="27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endParaRPr sz="2700"/>
          </a:p>
          <a:p>
            <a:pPr lvl="0">
              <a:defRPr/>
            </a:pPr>
            <a:r>
              <a:rPr lang="en-GB" sz="27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Why?</a:t>
            </a:r>
            <a:endParaRPr lang="en-GB" sz="27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GB" sz="2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Easier to to investigate complex (non-linear) patterns</a:t>
            </a:r>
            <a:endParaRPr lang="en-GB" sz="23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GB" sz="2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Resulting model (potentially) useable for predicting conception time</a:t>
            </a:r>
            <a:endParaRPr lang="en-GB" sz="23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528116213" name=""/>
          <p:cNvPicPr>
            <a:picLocks noChangeAspect="1"/>
          </p:cNvPicPr>
          <p:nvPr/>
        </p:nvPicPr>
        <p:blipFill>
          <a:blip r:embed="rId3"/>
          <a:srcRect l="0" t="0" r="38250" b="0"/>
          <a:stretch/>
        </p:blipFill>
        <p:spPr bwMode="auto">
          <a:xfrm flipH="0" flipV="0">
            <a:off x="6272290" y="1825624"/>
            <a:ext cx="2278959" cy="2515716"/>
          </a:xfrm>
          <a:prstGeom prst="rect">
            <a:avLst/>
          </a:prstGeom>
        </p:spPr>
      </p:pic>
      <p:sp>
        <p:nvSpPr>
          <p:cNvPr id="2029754011" name=""/>
          <p:cNvSpPr/>
          <p:nvPr/>
        </p:nvSpPr>
        <p:spPr bwMode="auto">
          <a:xfrm rot="0" flipH="0" flipV="0">
            <a:off x="3001348" y="3095625"/>
            <a:ext cx="2543175" cy="33337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047955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ACB5B01-5435-B093-BC71-3134D43C6245}" type="slidenum">
              <a:rPr lang="en-GB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926699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Model choice</a:t>
            </a:r>
            <a:endParaRPr/>
          </a:p>
        </p:txBody>
      </p:sp>
      <p:sp>
        <p:nvSpPr>
          <p:cNvPr id="7082854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150000"/>
              </a:lnSpc>
              <a:defRPr/>
            </a:pPr>
            <a:r>
              <a:rPr/>
              <a:t>When in doubt: </a:t>
            </a:r>
            <a:r>
              <a:rPr b="1"/>
              <a:t>XGBoost!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Easy implementation</a:t>
            </a:r>
            <a:r>
              <a:rPr/>
              <a:t> (especially compared to neural networks)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Accepts categorical + numerical data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Allows for classification + regression modeling</a:t>
            </a:r>
            <a:endParaRPr/>
          </a:p>
          <a:p>
            <a:pPr lvl="1">
              <a:lnSpc>
                <a:spcPct val="114999"/>
              </a:lnSpc>
              <a:defRPr/>
            </a:pPr>
            <a:r>
              <a:rPr/>
              <a:t>Build-in explainability tools (feature importance)</a:t>
            </a:r>
            <a:endParaRPr/>
          </a:p>
          <a:p>
            <a:pPr lvl="1">
              <a:lnSpc>
                <a:spcPct val="114999"/>
              </a:lnSpc>
              <a:defRPr/>
            </a:pPr>
            <a:endParaRPr/>
          </a:p>
          <a:p>
            <a:pPr lvl="0">
              <a:lnSpc>
                <a:spcPct val="114999"/>
              </a:lnSpc>
              <a:defRPr/>
            </a:pPr>
            <a:r>
              <a:rPr/>
              <a:t>Note: </a:t>
            </a:r>
            <a:r>
              <a:rPr sz="2700"/>
              <a:t>average performance over 5-fold cross validation is shown</a:t>
            </a:r>
            <a:endParaRPr/>
          </a:p>
        </p:txBody>
      </p:sp>
      <p:sp>
        <p:nvSpPr>
          <p:cNvPr id="144033901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AEB988-0F21-2847-A817-944795898345}" type="slidenum">
              <a:rPr lang="en-GB"/>
              <a:t/>
            </a:fld>
            <a:endParaRPr/>
          </a:p>
        </p:txBody>
      </p:sp>
      <p:pic>
        <p:nvPicPr>
          <p:cNvPr id="1312736654" name=""/>
          <p:cNvPicPr>
            <a:picLocks noChangeAspect="1"/>
          </p:cNvPicPr>
          <p:nvPr/>
        </p:nvPicPr>
        <p:blipFill>
          <a:blip r:embed="rId3"/>
          <a:srcRect l="20540" t="34166" r="18965" b="31944"/>
          <a:stretch/>
        </p:blipFill>
        <p:spPr bwMode="auto">
          <a:xfrm flipH="0" flipV="0">
            <a:off x="7463366" y="243416"/>
            <a:ext cx="4148666" cy="1291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67743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Contents</a:t>
            </a:r>
            <a:endParaRPr/>
          </a:p>
        </p:txBody>
      </p:sp>
      <p:sp>
        <p:nvSpPr>
          <p:cNvPr id="128573649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200000"/>
              </a:lnSpc>
              <a:defRPr/>
            </a:pPr>
            <a:r>
              <a:rPr sz="2200" b="1"/>
              <a:t>Introduction</a:t>
            </a:r>
            <a:endParaRPr sz="2200" b="1"/>
          </a:p>
          <a:p>
            <a:pPr>
              <a:lnSpc>
                <a:spcPct val="200000"/>
              </a:lnSpc>
              <a:defRPr/>
            </a:pPr>
            <a:r>
              <a:rPr sz="2200" b="1"/>
              <a:t>Exploratory Data Analysis</a:t>
            </a:r>
            <a:endParaRPr sz="2200"/>
          </a:p>
          <a:p>
            <a:pPr>
              <a:defRPr/>
            </a:pPr>
            <a:r>
              <a:rPr sz="2200" b="1"/>
              <a:t>Questions:</a:t>
            </a:r>
            <a:endParaRPr sz="2200"/>
          </a:p>
          <a:p>
            <a:pPr marL="727986" lvl="1" indent="-327936">
              <a:buFont typeface="Arial"/>
              <a:buAutoNum type="arabicPeriod"/>
              <a:defRPr/>
            </a:pPr>
            <a:r>
              <a:rPr lang="en-GB" sz="22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is the chance of getting pregnant within 13 cycles?</a:t>
            </a:r>
            <a:endParaRPr sz="22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727986" lvl="1" indent="-327936">
              <a:buFont typeface="Arial"/>
              <a:buAutoNum type="arabicPeriod"/>
              <a:defRPr/>
            </a:pPr>
            <a:r>
              <a:rPr lang="en-GB" sz="22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long does it usually take to get pregnant?</a:t>
            </a:r>
            <a:endParaRPr sz="22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727986" lvl="1" indent="-327936">
              <a:buFont typeface="Arial"/>
              <a:buAutoNum type="arabicPeriod"/>
              <a:defRPr/>
            </a:pPr>
            <a:r>
              <a:rPr lang="en-GB" sz="22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factors impact the time it takes to get pregnant?</a:t>
            </a:r>
            <a:endParaRPr sz="22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727986" lvl="1" indent="-327936">
              <a:buFont typeface="Arial"/>
              <a:buAutoNum type="arabicPeriod"/>
              <a:defRPr/>
            </a:pPr>
            <a:r>
              <a:rPr lang="en-GB" sz="22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ML vs non-ML</a:t>
            </a:r>
            <a:r>
              <a:rPr lang="en-GB" sz="2200" b="0" i="1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GB" sz="22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methods approach? </a:t>
            </a:r>
            <a:endParaRPr lang="en-GB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/>
          </a:p>
        </p:txBody>
      </p:sp>
      <p:sp>
        <p:nvSpPr>
          <p:cNvPr id="198385765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6402F81-D994-B184-C4F3-8AA6DFC343BA}" type="slidenum">
              <a:rPr lang="en-GB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91423389" name=""/>
          <p:cNvPicPr>
            <a:picLocks noChangeAspect="1"/>
          </p:cNvPicPr>
          <p:nvPr/>
        </p:nvPicPr>
        <p:blipFill>
          <a:blip r:embed="rId3"/>
          <a:srcRect l="70234" t="0" r="0" b="0"/>
          <a:stretch/>
        </p:blipFill>
        <p:spPr bwMode="auto">
          <a:xfrm flipH="0" flipV="0">
            <a:off x="6826274" y="2029279"/>
            <a:ext cx="3628999" cy="4791696"/>
          </a:xfrm>
          <a:prstGeom prst="rect">
            <a:avLst/>
          </a:prstGeom>
        </p:spPr>
      </p:pic>
      <p:sp>
        <p:nvSpPr>
          <p:cNvPr id="14486850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1105958"/>
          </a:xfrm>
        </p:spPr>
        <p:txBody>
          <a:bodyPr/>
          <a:lstStyle/>
          <a:p>
            <a:pPr>
              <a:defRPr/>
            </a:pPr>
            <a:r>
              <a:rPr sz="3600" b="0"/>
              <a:t>Poor performance XGBoost regression model...</a:t>
            </a:r>
            <a:endParaRPr sz="3600"/>
          </a:p>
        </p:txBody>
      </p:sp>
      <p:sp>
        <p:nvSpPr>
          <p:cNvPr id="127098368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9" y="1471083"/>
            <a:ext cx="5426049" cy="963083"/>
          </a:xfrm>
        </p:spPr>
        <p:txBody>
          <a:bodyPr/>
          <a:lstStyle/>
          <a:p>
            <a:pPr>
              <a:defRPr/>
            </a:pPr>
            <a:r>
              <a:rPr sz="2400"/>
              <a:t>Likely due to </a:t>
            </a:r>
            <a:r>
              <a:rPr sz="2400" b="1"/>
              <a:t>data imbalance</a:t>
            </a:r>
            <a:endParaRPr sz="2400"/>
          </a:p>
        </p:txBody>
      </p:sp>
      <p:pic>
        <p:nvPicPr>
          <p:cNvPr id="20810006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28953" y="1619249"/>
            <a:ext cx="5171939" cy="5164444"/>
          </a:xfrm>
          <a:prstGeom prst="rect">
            <a:avLst/>
          </a:prstGeom>
        </p:spPr>
      </p:pic>
      <p:sp>
        <p:nvSpPr>
          <p:cNvPr id="2109607220" name=""/>
          <p:cNvSpPr/>
          <p:nvPr/>
        </p:nvSpPr>
        <p:spPr bwMode="auto">
          <a:xfrm rot="0" flipH="0" flipV="0">
            <a:off x="7102499" y="2656416"/>
            <a:ext cx="698499" cy="3386666"/>
          </a:xfrm>
          <a:prstGeom prst="flowChartAlternateProcess">
            <a:avLst/>
          </a:prstGeom>
          <a:noFill/>
          <a:ln w="38099" cap="flat" cmpd="sng" algn="ctr">
            <a:solidFill>
              <a:srgbClr val="C0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9849558" name=""/>
          <p:cNvSpPr txBox="1"/>
          <p:nvPr/>
        </p:nvSpPr>
        <p:spPr bwMode="auto">
          <a:xfrm rot="0" flipH="0" flipV="0">
            <a:off x="7956507" y="2709333"/>
            <a:ext cx="2968196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C00000"/>
                </a:solidFill>
              </a:rPr>
              <a:t>Majority of conceptions within 3 cycles</a:t>
            </a:r>
            <a:r>
              <a:rPr b="1">
                <a:solidFill>
                  <a:srgbClr val="C00000"/>
                </a:solidFill>
              </a:rPr>
              <a:t>...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184347713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2D3DD4-AA57-793F-10CE-CC834EEC46E4}" type="slidenum">
              <a:rPr lang="en-GB"/>
              <a:t/>
            </a:fld>
            <a:endParaRPr/>
          </a:p>
        </p:txBody>
      </p:sp>
      <p:sp>
        <p:nvSpPr>
          <p:cNvPr id="94746828" name=""/>
          <p:cNvSpPr/>
          <p:nvPr/>
        </p:nvSpPr>
        <p:spPr bwMode="auto">
          <a:xfrm rot="0" flipH="0" flipV="0">
            <a:off x="1969583" y="2084916"/>
            <a:ext cx="920749" cy="31749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1912953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526286" y="1640416"/>
            <a:ext cx="6634749" cy="5196416"/>
          </a:xfrm>
          <a:prstGeom prst="rect">
            <a:avLst/>
          </a:prstGeom>
        </p:spPr>
      </p:pic>
      <p:sp>
        <p:nvSpPr>
          <p:cNvPr id="3489031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Solution: bin, balance and classify!</a:t>
            </a:r>
            <a:endParaRPr/>
          </a:p>
        </p:txBody>
      </p:sp>
      <p:sp>
        <p:nvSpPr>
          <p:cNvPr id="65868592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06916" y="1640416"/>
            <a:ext cx="5989083" cy="1328208"/>
          </a:xfrm>
        </p:spPr>
        <p:txBody>
          <a:bodyPr/>
          <a:lstStyle/>
          <a:p>
            <a:pPr marL="807165" lvl="1" indent="-349965">
              <a:buFont typeface="Arial"/>
              <a:buAutoNum type="arabicPeriod"/>
              <a:defRPr/>
            </a:pPr>
            <a:r>
              <a:rPr sz="2000"/>
              <a:t>Group conception times into 3 bins</a:t>
            </a:r>
            <a:endParaRPr sz="2000"/>
          </a:p>
          <a:p>
            <a:pPr marL="807165" lvl="1" indent="-349965">
              <a:buFont typeface="Arial"/>
              <a:buAutoNum type="arabicPeriod"/>
              <a:defRPr/>
            </a:pPr>
            <a:r>
              <a:rPr sz="2000"/>
              <a:t>Rebalance classes</a:t>
            </a:r>
            <a:endParaRPr sz="2000"/>
          </a:p>
          <a:p>
            <a:pPr marL="807165" lvl="1" indent="-349965">
              <a:buFont typeface="Arial"/>
              <a:buAutoNum type="arabicPeriod"/>
              <a:defRPr/>
            </a:pPr>
            <a:r>
              <a:rPr sz="2000" b="0"/>
              <a:t>Classification now gives </a:t>
            </a:r>
            <a:r>
              <a:rPr sz="2000" b="1"/>
              <a:t>~79% accuracy</a:t>
            </a:r>
            <a:endParaRPr/>
          </a:p>
        </p:txBody>
      </p:sp>
      <p:sp>
        <p:nvSpPr>
          <p:cNvPr id="116197494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65EB8B8-05D7-7938-62BD-9D5CA0B1C19D}" type="slidenum">
              <a:rPr lang="en-GB"/>
              <a:t/>
            </a:fld>
            <a:endParaRPr/>
          </a:p>
        </p:txBody>
      </p:sp>
      <p:pic>
        <p:nvPicPr>
          <p:cNvPr id="5710604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6916" y="3333749"/>
            <a:ext cx="5897931" cy="2836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081024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800"/>
              <a:t>Feature importance shows new effects affecting conception time</a:t>
            </a:r>
            <a:endParaRPr sz="3600"/>
          </a:p>
        </p:txBody>
      </p:sp>
      <p:sp>
        <p:nvSpPr>
          <p:cNvPr id="56295879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A02A7AC-7FEB-5792-B14F-DEF530C711D2}" type="slidenum">
              <a:rPr lang="en-GB"/>
              <a:t/>
            </a:fld>
            <a:endParaRPr/>
          </a:p>
        </p:txBody>
      </p:sp>
      <p:pic>
        <p:nvPicPr>
          <p:cNvPr id="11305552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53194" y="1690687"/>
            <a:ext cx="8285043" cy="5030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431514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Conclusion</a:t>
            </a:r>
            <a:endParaRPr/>
          </a:p>
        </p:txBody>
      </p:sp>
      <p:sp>
        <p:nvSpPr>
          <p:cNvPr id="36363193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/>
              <a:t>ML techniques require (more) tweaking to get working</a:t>
            </a:r>
            <a:endParaRPr/>
          </a:p>
          <a:p>
            <a:pPr lvl="1">
              <a:defRPr/>
            </a:pPr>
            <a:r>
              <a:rPr/>
              <a:t>But can reveal more influencing factors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Factors affecting conception time (in order of importance):</a:t>
            </a:r>
            <a:endParaRPr/>
          </a:p>
          <a:p>
            <a:pPr marL="794073" lvl="1" indent="-394023">
              <a:buFont typeface="Arial"/>
              <a:buAutoNum type="arabicPeriod"/>
              <a:defRPr/>
            </a:pPr>
            <a:r>
              <a:rPr/>
              <a:t>Nr of previous pregnancies</a:t>
            </a:r>
            <a:endParaRPr/>
          </a:p>
          <a:p>
            <a:pPr marL="794073" lvl="1" indent="-394023">
              <a:buFont typeface="Arial"/>
              <a:buAutoNum type="arabicPeriod"/>
              <a:defRPr/>
            </a:pPr>
            <a:r>
              <a:rPr/>
              <a:t>Cycle regularity and average length</a:t>
            </a:r>
            <a:endParaRPr/>
          </a:p>
          <a:p>
            <a:pPr marL="794073" lvl="1" indent="-394023">
              <a:buFont typeface="Arial"/>
              <a:buAutoNum type="arabicPeriod"/>
              <a:defRPr/>
            </a:pPr>
            <a:r>
              <a:rPr/>
              <a:t>Sleeping patterns</a:t>
            </a:r>
            <a:endParaRPr/>
          </a:p>
          <a:p>
            <a:pPr marL="794073" lvl="1" indent="-394023">
              <a:buFont typeface="Arial"/>
              <a:buAutoNum type="arabicPeriod"/>
              <a:defRPr/>
            </a:pPr>
            <a:r>
              <a:rPr/>
              <a:t>Dedication to logging data on Natural Cycles</a:t>
            </a:r>
            <a:endParaRPr/>
          </a:p>
          <a:p>
            <a:pPr marL="794073" lvl="1" indent="-394023">
              <a:buFont typeface="Arial"/>
              <a:buAutoNum type="arabicPeriod"/>
              <a:defRPr/>
            </a:pPr>
            <a:r>
              <a:rPr/>
              <a:t>Intercourse frequency</a:t>
            </a:r>
            <a:endParaRPr/>
          </a:p>
          <a:p>
            <a:pPr marL="794073" lvl="1" indent="-394023">
              <a:buFont typeface="Arial"/>
              <a:buAutoNum type="arabicPeriod"/>
              <a:defRPr/>
            </a:pPr>
            <a:r>
              <a:rPr/>
              <a:t>Physical condition: Age + BMI</a:t>
            </a:r>
            <a:endParaRPr/>
          </a:p>
          <a:p>
            <a:pPr marL="794073" lvl="1" indent="-394023">
              <a:buFont typeface="Arial"/>
              <a:buAutoNum type="arabicPeriod"/>
              <a:defRPr/>
            </a:pPr>
            <a:endParaRPr/>
          </a:p>
          <a:p>
            <a:pPr lvl="0">
              <a:defRPr/>
            </a:pPr>
            <a:r>
              <a:rPr/>
              <a:t>(Further investigation needed </a:t>
            </a:r>
            <a:r>
              <a:rPr b="1"/>
              <a:t>HOW</a:t>
            </a:r>
            <a:r>
              <a:rPr/>
              <a:t> these affect conception time</a:t>
            </a:r>
            <a:r>
              <a:rPr/>
              <a:t>)</a:t>
            </a:r>
            <a:endParaRPr/>
          </a:p>
        </p:txBody>
      </p:sp>
      <p:sp>
        <p:nvSpPr>
          <p:cNvPr id="15024657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00ABD5-120E-CAF7-EA30-3E455CB70FC7}" type="slidenum">
              <a:rPr lang="en-GB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0779898" name="Text Placeholder 1"/>
          <p:cNvSpPr>
            <a:spLocks noGrp="1"/>
          </p:cNvSpPr>
          <p:nvPr>
            <p:ph type="body" sz="quarter" idx="10"/>
          </p:nvPr>
        </p:nvSpPr>
        <p:spPr bwMode="auto">
          <a:xfrm>
            <a:off x="561600" y="1256520"/>
            <a:ext cx="11361584" cy="4668327"/>
          </a:xfrm>
        </p:spPr>
        <p:txBody>
          <a:bodyPr/>
          <a:lstStyle/>
          <a:p>
            <a:pPr>
              <a:defRPr/>
            </a:pPr>
            <a:r>
              <a:rPr lang="en-US" b="1"/>
              <a:t>Jeroen Buil</a:t>
            </a:r>
            <a:endParaRPr/>
          </a:p>
          <a:p>
            <a:pPr lvl="1">
              <a:defRPr/>
            </a:pPr>
            <a:r>
              <a:rPr lang="en-US" sz="2150"/>
              <a:t>Senior </a:t>
            </a:r>
            <a:r>
              <a:rPr lang="en-GB" sz="2150"/>
              <a:t>Data Scientist </a:t>
            </a:r>
            <a:r>
              <a:rPr lang="en-US" sz="2150"/>
              <a:t>/ </a:t>
            </a:r>
            <a:r>
              <a:rPr lang="en-GB" sz="2150"/>
              <a:t>Biomedical Engineer</a:t>
            </a:r>
            <a:endParaRPr/>
          </a:p>
        </p:txBody>
      </p:sp>
      <p:sp>
        <p:nvSpPr>
          <p:cNvPr id="706325171" name="Title 2"/>
          <p:cNvSpPr>
            <a:spLocks noGrp="1"/>
          </p:cNvSpPr>
          <p:nvPr>
            <p:ph type="title"/>
          </p:nvPr>
        </p:nvSpPr>
        <p:spPr bwMode="auto">
          <a:xfrm>
            <a:off x="748800" y="225613"/>
            <a:ext cx="11107199" cy="769108"/>
          </a:xfrm>
        </p:spPr>
        <p:txBody>
          <a:bodyPr/>
          <a:lstStyle/>
          <a:p>
            <a:pPr>
              <a:defRPr/>
            </a:pPr>
            <a:r>
              <a:rPr lang="en-GB"/>
              <a:t>Quick </a:t>
            </a:r>
            <a:r>
              <a:rPr lang="en-US"/>
              <a:t>introduction</a:t>
            </a:r>
            <a:endParaRPr/>
          </a:p>
        </p:txBody>
      </p:sp>
      <p:sp>
        <p:nvSpPr>
          <p:cNvPr id="610109637" name="Slide Number Placeholder 3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 algn="r">
              <a:defRPr/>
            </a:pPr>
            <a:fld id="{19B6E5FB-3CE6-5B4A-4B98-94AFC4079A60}" type="slidenum">
              <a:rPr lang="nl-NL"/>
              <a:t/>
            </a:fld>
            <a:endParaRPr lang="nl-NL"/>
          </a:p>
        </p:txBody>
      </p:sp>
      <p:pic>
        <p:nvPicPr>
          <p:cNvPr id="2103351538" name="Picture 53" descr="A person in a suit smiling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060463" y="155792"/>
            <a:ext cx="1970253" cy="19702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452303925" name="Group 7"/>
          <p:cNvGrpSpPr/>
          <p:nvPr/>
        </p:nvGrpSpPr>
        <p:grpSpPr bwMode="auto">
          <a:xfrm>
            <a:off x="1571203" y="2391930"/>
            <a:ext cx="8502255" cy="2730504"/>
            <a:chOff x="0" y="0"/>
            <a:chExt cx="8502255" cy="2730504"/>
          </a:xfrm>
        </p:grpSpPr>
        <p:grpSp>
          <p:nvGrpSpPr>
            <p:cNvPr id="1252794189" name="Group 55"/>
            <p:cNvGrpSpPr/>
            <p:nvPr/>
          </p:nvGrpSpPr>
          <p:grpSpPr bwMode="auto">
            <a:xfrm>
              <a:off x="0" y="0"/>
              <a:ext cx="8502255" cy="2730504"/>
              <a:chOff x="0" y="0"/>
              <a:chExt cx="8502255" cy="2730504"/>
            </a:xfrm>
          </p:grpSpPr>
          <p:grpSp>
            <p:nvGrpSpPr>
              <p:cNvPr id="785484415" name="Group 36"/>
              <p:cNvGrpSpPr/>
              <p:nvPr/>
            </p:nvGrpSpPr>
            <p:grpSpPr bwMode="auto">
              <a:xfrm>
                <a:off x="0" y="0"/>
                <a:ext cx="8502255" cy="2714594"/>
                <a:chOff x="0" y="0"/>
                <a:chExt cx="8502255" cy="2714594"/>
              </a:xfrm>
            </p:grpSpPr>
            <p:grpSp>
              <p:nvGrpSpPr>
                <p:cNvPr id="1683317080" name="Group 37"/>
                <p:cNvGrpSpPr/>
                <p:nvPr/>
              </p:nvGrpSpPr>
              <p:grpSpPr bwMode="auto">
                <a:xfrm>
                  <a:off x="6826083" y="1210585"/>
                  <a:ext cx="1633842" cy="1343913"/>
                  <a:chOff x="0" y="0"/>
                  <a:chExt cx="1633842" cy="1343913"/>
                </a:xfrm>
              </p:grpSpPr>
              <p:pic>
                <p:nvPicPr>
                  <p:cNvPr id="512041541" name="Picture 44" descr="A picture containing black, darkness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4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</a:blip>
                  <a:stretch/>
                </p:blipFill>
                <p:spPr bwMode="auto">
                  <a:xfrm>
                    <a:off x="0" y="0"/>
                    <a:ext cx="1633842" cy="1343913"/>
                  </a:xfrm>
                  <a:prstGeom prst="rect">
                    <a:avLst/>
                  </a:prstGeom>
                </p:spPr>
              </p:pic>
              <p:grpSp>
                <p:nvGrpSpPr>
                  <p:cNvPr id="612295846" name="Group 45"/>
                  <p:cNvGrpSpPr/>
                  <p:nvPr/>
                </p:nvGrpSpPr>
                <p:grpSpPr bwMode="auto">
                  <a:xfrm>
                    <a:off x="399803" y="256875"/>
                    <a:ext cx="818022" cy="640951"/>
                    <a:chOff x="0" y="0"/>
                    <a:chExt cx="818022" cy="640951"/>
                  </a:xfrm>
                </p:grpSpPr>
                <p:pic>
                  <p:nvPicPr>
                    <p:cNvPr id="125735081" name="Graphic 46" descr="Avocado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/>
                  </p:blipFill>
                  <p:spPr bwMode="auto">
                    <a:xfrm>
                      <a:off x="587934" y="49945"/>
                      <a:ext cx="230088" cy="1892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52880990" name="Graphic 47" descr="Apple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/>
                  </p:blipFill>
                  <p:spPr bwMode="auto">
                    <a:xfrm>
                      <a:off x="63625" y="349110"/>
                      <a:ext cx="168157" cy="13831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10079664" name="Freeform: Shape 48"/>
                    <p:cNvSpPr/>
                    <p:nvPr/>
                  </p:nvSpPr>
                  <p:spPr bwMode="auto">
                    <a:xfrm flipH="1">
                      <a:off x="147704" y="250161"/>
                      <a:ext cx="538687" cy="283133"/>
                    </a:xfrm>
                    <a:custGeom>
                      <a:avLst/>
                      <a:gdLst>
                        <a:gd name="connsiteX0" fmla="*/ 352520 w 791527"/>
                        <a:gd name="connsiteY0" fmla="*/ 392430 h 505777"/>
                        <a:gd name="connsiteX1" fmla="*/ 495395 w 791527"/>
                        <a:gd name="connsiteY1" fmla="*/ 249555 h 505777"/>
                        <a:gd name="connsiteX2" fmla="*/ 751618 w 791527"/>
                        <a:gd name="connsiteY2" fmla="*/ 505778 h 505777"/>
                        <a:gd name="connsiteX3" fmla="*/ 791528 w 791527"/>
                        <a:gd name="connsiteY3" fmla="*/ 465773 h 505777"/>
                        <a:gd name="connsiteX4" fmla="*/ 495395 w 791527"/>
                        <a:gd name="connsiteY4" fmla="*/ 169545 h 505777"/>
                        <a:gd name="connsiteX5" fmla="*/ 352520 w 791527"/>
                        <a:gd name="connsiteY5" fmla="*/ 312420 h 505777"/>
                        <a:gd name="connsiteX6" fmla="*/ 190595 w 791527"/>
                        <a:gd name="connsiteY6" fmla="*/ 150495 h 505777"/>
                        <a:gd name="connsiteX7" fmla="*/ 96203 w 791527"/>
                        <a:gd name="connsiteY7" fmla="*/ 56198 h 505777"/>
                        <a:gd name="connsiteX8" fmla="*/ 152495 w 791527"/>
                        <a:gd name="connsiteY8" fmla="*/ 0 h 505777"/>
                        <a:gd name="connsiteX9" fmla="*/ 0 w 791527"/>
                        <a:gd name="connsiteY9" fmla="*/ 0 h 505777"/>
                        <a:gd name="connsiteX10" fmla="*/ 0 w 791527"/>
                        <a:gd name="connsiteY10" fmla="*/ 152400 h 505777"/>
                        <a:gd name="connsiteX11" fmla="*/ 56197 w 791527"/>
                        <a:gd name="connsiteY11" fmla="*/ 96202 h 505777"/>
                        <a:gd name="connsiteX12" fmla="*/ 152495 w 791527"/>
                        <a:gd name="connsiteY12" fmla="*/ 192405 h 505777"/>
                        <a:gd name="connsiteX13" fmla="*/ 352520 w 791527"/>
                        <a:gd name="connsiteY13" fmla="*/ 392430 h 505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791527" h="505777" fill="norm" stroke="1" extrusionOk="0">
                          <a:moveTo>
                            <a:pt x="352520" y="392430"/>
                          </a:moveTo>
                          <a:lnTo>
                            <a:pt x="495395" y="249555"/>
                          </a:lnTo>
                          <a:lnTo>
                            <a:pt x="751618" y="505778"/>
                          </a:lnTo>
                          <a:lnTo>
                            <a:pt x="791528" y="465773"/>
                          </a:lnTo>
                          <a:lnTo>
                            <a:pt x="495395" y="169545"/>
                          </a:lnTo>
                          <a:lnTo>
                            <a:pt x="352520" y="312420"/>
                          </a:lnTo>
                          <a:lnTo>
                            <a:pt x="190595" y="150495"/>
                          </a:lnTo>
                          <a:lnTo>
                            <a:pt x="96203" y="56198"/>
                          </a:lnTo>
                          <a:lnTo>
                            <a:pt x="152495" y="0"/>
                          </a:lnTo>
                          <a:lnTo>
                            <a:pt x="0" y="0"/>
                          </a:lnTo>
                          <a:lnTo>
                            <a:pt x="0" y="152400"/>
                          </a:lnTo>
                          <a:lnTo>
                            <a:pt x="56197" y="96202"/>
                          </a:lnTo>
                          <a:lnTo>
                            <a:pt x="152495" y="192405"/>
                          </a:lnTo>
                          <a:lnTo>
                            <a:pt x="352520" y="39243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>
                        <a:defRPr/>
                      </a:pPr>
                      <a:endParaRPr lang="en-GB" sz="1600"/>
                    </a:p>
                  </p:txBody>
                </p:sp>
                <p:pic>
                  <p:nvPicPr>
                    <p:cNvPr id="1493132760" name="Graphic 49" descr="Cow"/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96DAC541-7B7A-43D3-8B79-37D633B846F1}">
                          <asvg:svgBlip xmlns:asvg="http://schemas.microsoft.com/office/drawing/2016/SVG/main" r:embed="rId10"/>
                        </a:ext>
                      </a:extLst>
                    </a:blip>
                    <a:stretch/>
                  </p:blipFill>
                  <p:spPr bwMode="auto">
                    <a:xfrm>
                      <a:off x="279585" y="142356"/>
                      <a:ext cx="251354" cy="20675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948361687" name="Rectangle 50"/>
                    <p:cNvSpPr/>
                    <p:nvPr/>
                  </p:nvSpPr>
                  <p:spPr bwMode="auto">
                    <a:xfrm>
                      <a:off x="0" y="0"/>
                      <a:ext cx="31114" cy="61627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GB" sz="1600" b="1">
                        <a:latin typeface="Gill Sans MT"/>
                        <a:cs typeface="Gill Sans MT"/>
                      </a:endParaRPr>
                    </a:p>
                  </p:txBody>
                </p:sp>
                <p:sp>
                  <p:nvSpPr>
                    <p:cNvPr id="1996245292" name="Rectangle 51"/>
                    <p:cNvSpPr/>
                    <p:nvPr/>
                  </p:nvSpPr>
                  <p:spPr bwMode="auto">
                    <a:xfrm rot="5399977">
                      <a:off x="359052" y="317255"/>
                      <a:ext cx="31114" cy="61627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GB" sz="1600" b="1">
                        <a:latin typeface="Gill Sans MT"/>
                        <a:cs typeface="Gill Sans MT"/>
                      </a:endParaRPr>
                    </a:p>
                  </p:txBody>
                </p:sp>
              </p:grpSp>
            </p:grpSp>
            <p:sp>
              <p:nvSpPr>
                <p:cNvPr id="703399924" name="Arrow: Right 38"/>
                <p:cNvSpPr/>
                <p:nvPr/>
              </p:nvSpPr>
              <p:spPr bwMode="auto">
                <a:xfrm>
                  <a:off x="2176150" y="1673645"/>
                  <a:ext cx="1036980" cy="50514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GB" sz="1600" b="1">
                    <a:latin typeface="Gill Sans MT"/>
                    <a:cs typeface="Gill Sans MT"/>
                  </a:endParaRPr>
                </a:p>
              </p:txBody>
            </p:sp>
            <p:sp>
              <p:nvSpPr>
                <p:cNvPr id="352347597" name="TextBox 39"/>
                <p:cNvSpPr txBox="1"/>
                <p:nvPr/>
              </p:nvSpPr>
              <p:spPr bwMode="auto">
                <a:xfrm>
                  <a:off x="32277" y="760608"/>
                  <a:ext cx="1784235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GB" sz="1850" b="1">
                      <a:solidFill>
                        <a:srgbClr val="464749"/>
                      </a:solidFill>
                    </a:rPr>
                    <a:t>Data Collection</a:t>
                  </a:r>
                  <a:endParaRPr/>
                </a:p>
              </p:txBody>
            </p:sp>
            <p:sp>
              <p:nvSpPr>
                <p:cNvPr id="1503695462" name="TextBox 40"/>
                <p:cNvSpPr txBox="1"/>
                <p:nvPr/>
              </p:nvSpPr>
              <p:spPr bwMode="auto">
                <a:xfrm>
                  <a:off x="6783617" y="760608"/>
                  <a:ext cx="1718638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GB" sz="1850" b="1">
                      <a:solidFill>
                        <a:srgbClr val="464749"/>
                      </a:solidFill>
                    </a:rPr>
                    <a:t>Insights</a:t>
                  </a:r>
                  <a:endParaRPr/>
                </a:p>
              </p:txBody>
            </p:sp>
            <p:pic>
              <p:nvPicPr>
                <p:cNvPr id="400954674" name="Picture 41" descr="A picture containing graphics, font, cartoon, clipart&#10;&#10;Description automatically generated"/>
                <p:cNvPicPr>
                  <a:picLocks noChangeAspect="1"/>
                </p:cNvPicPr>
                <p:nvPr/>
              </p:nvPicPr>
              <p:blipFill>
                <a:blip r:embed="rId11"/>
                <a:srcRect l="0" t="0" r="0" b="16495"/>
                <a:stretch/>
              </p:blipFill>
              <p:spPr bwMode="auto">
                <a:xfrm>
                  <a:off x="0" y="1377765"/>
                  <a:ext cx="1976248" cy="1336830"/>
                </a:xfrm>
                <a:prstGeom prst="rect">
                  <a:avLst/>
                </a:prstGeom>
              </p:spPr>
            </p:pic>
            <p:sp>
              <p:nvSpPr>
                <p:cNvPr id="888926536" name="TextBox 42"/>
                <p:cNvSpPr txBox="1"/>
                <p:nvPr/>
              </p:nvSpPr>
              <p:spPr bwMode="auto">
                <a:xfrm flipH="0" flipV="0">
                  <a:off x="2580031" y="0"/>
                  <a:ext cx="3438527" cy="6785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GB" sz="2000" b="1" u="sng">
                      <a:solidFill>
                        <a:schemeClr val="tx1"/>
                      </a:solidFill>
                    </a:rPr>
                    <a:t>Focus:</a:t>
                  </a:r>
                  <a:endParaRPr sz="2000" b="1" u="sng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GB" sz="1850" b="1" u="none">
                      <a:solidFill>
                        <a:schemeClr val="accent6">
                          <a:lumMod val="50000"/>
                        </a:schemeClr>
                      </a:solidFill>
                    </a:rPr>
                    <a:t>Practically applying AI for</a:t>
                  </a:r>
                  <a:endParaRPr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092030091" name="Arrow: Right 43"/>
                <p:cNvSpPr/>
                <p:nvPr/>
              </p:nvSpPr>
              <p:spPr bwMode="auto">
                <a:xfrm>
                  <a:off x="5345975" y="1629972"/>
                  <a:ext cx="1036980" cy="50514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GB" sz="1600" b="1">
                    <a:latin typeface="Gill Sans MT"/>
                    <a:cs typeface="Gill Sans MT"/>
                  </a:endParaRPr>
                </a:p>
              </p:txBody>
            </p:sp>
            <p:sp>
              <p:nvSpPr>
                <p:cNvPr id="208723289" name="TextBox 5"/>
                <p:cNvSpPr txBox="1"/>
                <p:nvPr/>
              </p:nvSpPr>
              <p:spPr bwMode="auto">
                <a:xfrm>
                  <a:off x="3134728" y="752568"/>
                  <a:ext cx="2156214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GB" sz="1850" b="1">
                      <a:solidFill>
                        <a:srgbClr val="464749"/>
                      </a:solidFill>
                    </a:rPr>
                    <a:t>Models</a:t>
                  </a:r>
                  <a:endParaRPr/>
                </a:p>
              </p:txBody>
            </p:sp>
          </p:grpSp>
          <p:pic>
            <p:nvPicPr>
              <p:cNvPr id="1581683804" name="Picture 54"/>
              <p:cNvPicPr>
                <a:picLocks noChangeAspect="1"/>
              </p:cNvPicPr>
              <p:nvPr/>
            </p:nvPicPr>
            <p:blipFill>
              <a:blip r:embed="rId12"/>
              <a:srcRect l="0" t="8866" r="0" b="9795"/>
              <a:stretch/>
            </p:blipFill>
            <p:spPr bwMode="auto">
              <a:xfrm>
                <a:off x="3631743" y="1188640"/>
                <a:ext cx="1213097" cy="1541864"/>
              </a:xfrm>
              <a:prstGeom prst="rect">
                <a:avLst/>
              </a:prstGeom>
            </p:spPr>
          </p:pic>
        </p:grpSp>
        <p:sp>
          <p:nvSpPr>
            <p:cNvPr id="1086068820" name="Right Brace 6"/>
            <p:cNvSpPr/>
            <p:nvPr/>
          </p:nvSpPr>
          <p:spPr bwMode="auto">
            <a:xfrm rot="16199969">
              <a:off x="4047910" y="-3420607"/>
              <a:ext cx="396385" cy="8170629"/>
            </a:xfrm>
            <a:prstGeom prst="rightBrace">
              <a:avLst>
                <a:gd name="adj1" fmla="val 8333"/>
                <a:gd name="adj2" fmla="val 50000"/>
              </a:avLst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grpSp>
        <p:nvGrpSpPr>
          <p:cNvPr id="2083039538" name="Group 57"/>
          <p:cNvGrpSpPr/>
          <p:nvPr/>
        </p:nvGrpSpPr>
        <p:grpSpPr bwMode="auto">
          <a:xfrm>
            <a:off x="824727" y="5231963"/>
            <a:ext cx="10542546" cy="999709"/>
            <a:chOff x="0" y="0"/>
            <a:chExt cx="10542546" cy="999709"/>
          </a:xfrm>
        </p:grpSpPr>
        <p:grpSp>
          <p:nvGrpSpPr>
            <p:cNvPr id="1491989673" name="Group 35"/>
            <p:cNvGrpSpPr/>
            <p:nvPr/>
          </p:nvGrpSpPr>
          <p:grpSpPr bwMode="auto">
            <a:xfrm>
              <a:off x="0" y="186014"/>
              <a:ext cx="10542546" cy="813695"/>
              <a:chOff x="0" y="0"/>
              <a:chExt cx="10542546" cy="813695"/>
            </a:xfrm>
          </p:grpSpPr>
          <p:cxnSp>
            <p:nvCxnSpPr>
              <p:cNvPr id="1019973874" name="Straight Arrow Connector 21"/>
              <p:cNvCxnSpPr/>
              <p:nvPr/>
            </p:nvCxnSpPr>
            <p:spPr bwMode="auto">
              <a:xfrm>
                <a:off x="706841" y="59238"/>
                <a:ext cx="8385728" cy="0"/>
              </a:xfrm>
              <a:prstGeom prst="straightConnector1">
                <a:avLst/>
              </a:prstGeom>
              <a:ln w="15875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38752337" name="Group 34"/>
              <p:cNvGrpSpPr/>
              <p:nvPr/>
            </p:nvGrpSpPr>
            <p:grpSpPr bwMode="auto">
              <a:xfrm>
                <a:off x="0" y="0"/>
                <a:ext cx="10542546" cy="813695"/>
                <a:chOff x="0" y="0"/>
                <a:chExt cx="10542546" cy="813695"/>
              </a:xfrm>
            </p:grpSpPr>
            <p:grpSp>
              <p:nvGrpSpPr>
                <p:cNvPr id="720840325" name="Group 22"/>
                <p:cNvGrpSpPr/>
                <p:nvPr/>
              </p:nvGrpSpPr>
              <p:grpSpPr bwMode="auto">
                <a:xfrm>
                  <a:off x="2389780" y="0"/>
                  <a:ext cx="8152765" cy="813695"/>
                  <a:chOff x="0" y="0"/>
                  <a:chExt cx="8152765" cy="813695"/>
                </a:xfrm>
              </p:grpSpPr>
              <p:pic>
                <p:nvPicPr>
                  <p:cNvPr id="2034212845" name="Picture 8" descr="A black background with grey letters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13"/>
                  <a:srcRect l="0" t="30515" r="0" b="8087"/>
                  <a:stretch/>
                </p:blipFill>
                <p:spPr bwMode="auto">
                  <a:xfrm>
                    <a:off x="3329312" y="207108"/>
                    <a:ext cx="1559369" cy="478708"/>
                  </a:xfrm>
                  <a:prstGeom prst="rect">
                    <a:avLst/>
                  </a:prstGeom>
                </p:spPr>
              </p:pic>
              <p:pic>
                <p:nvPicPr>
                  <p:cNvPr id="426455401" name="Picture 10" descr="A black and grey logo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14"/>
                  <a:stretch/>
                </p:blipFill>
                <p:spPr bwMode="auto">
                  <a:xfrm>
                    <a:off x="0" y="222712"/>
                    <a:ext cx="1154414" cy="368269"/>
                  </a:xfrm>
                  <a:prstGeom prst="rect">
                    <a:avLst/>
                  </a:prstGeom>
                </p:spPr>
              </p:pic>
              <p:pic>
                <p:nvPicPr>
                  <p:cNvPr id="1705538201" name="Picture 12" descr="A close-up of a logo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15"/>
                  <a:stretch/>
                </p:blipFill>
                <p:spPr bwMode="auto">
                  <a:xfrm>
                    <a:off x="1305424" y="0"/>
                    <a:ext cx="1162421" cy="813695"/>
                  </a:xfrm>
                  <a:prstGeom prst="rect">
                    <a:avLst/>
                  </a:prstGeom>
                </p:spPr>
              </p:pic>
              <p:pic>
                <p:nvPicPr>
                  <p:cNvPr id="1939590211" name="Picture 14" descr="A close-up of a logo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16"/>
                  <a:srcRect l="0" t="27590" r="0" b="31777"/>
                  <a:stretch/>
                </p:blipFill>
                <p:spPr bwMode="auto">
                  <a:xfrm>
                    <a:off x="5549895" y="134380"/>
                    <a:ext cx="2602869" cy="54493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053187439" name="Picture 26" descr="A black background with green text&#10;&#10;Description automatically generated"/>
                <p:cNvPicPr>
                  <a:picLocks noChangeAspect="1"/>
                </p:cNvPicPr>
                <p:nvPr/>
              </p:nvPicPr>
              <p:blipFill>
                <a:blip r:embed="rId17"/>
                <a:stretch/>
              </p:blipFill>
              <p:spPr bwMode="auto">
                <a:xfrm>
                  <a:off x="0" y="141194"/>
                  <a:ext cx="1771023" cy="531306"/>
                </a:xfrm>
                <a:prstGeom prst="rect">
                  <a:avLst/>
                </a:prstGeom>
              </p:spPr>
            </p:pic>
          </p:grpSp>
        </p:grpSp>
        <p:sp>
          <p:nvSpPr>
            <p:cNvPr id="116860089" name="TextBox 52"/>
            <p:cNvSpPr txBox="1"/>
            <p:nvPr/>
          </p:nvSpPr>
          <p:spPr bwMode="auto">
            <a:xfrm>
              <a:off x="130847" y="20556"/>
              <a:ext cx="575798" cy="35150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2399"/>
                </a:lnSpc>
                <a:defRPr/>
              </a:pPr>
              <a:r>
                <a:rPr lang="en-US" sz="1050" b="1">
                  <a:latin typeface="Verdana"/>
                </a:rPr>
                <a:t>2013</a:t>
              </a:r>
              <a:endParaRPr/>
            </a:p>
          </p:txBody>
        </p:sp>
        <p:sp>
          <p:nvSpPr>
            <p:cNvPr id="486625702" name="TextBox 56"/>
            <p:cNvSpPr txBox="1"/>
            <p:nvPr/>
          </p:nvSpPr>
          <p:spPr bwMode="auto">
            <a:xfrm>
              <a:off x="9107047" y="0"/>
              <a:ext cx="562812" cy="3965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2399"/>
                </a:lnSpc>
                <a:defRPr/>
              </a:pPr>
              <a:r>
                <a:rPr lang="en-GB" sz="1050" b="1">
                  <a:latin typeface="Verdana"/>
                </a:rPr>
                <a:t>2024</a:t>
              </a:r>
              <a:endParaRPr/>
            </a:p>
          </p:txBody>
        </p:sp>
      </p:grpSp>
      <p:sp>
        <p:nvSpPr>
          <p:cNvPr id="37324639" name="Rectangle 4"/>
          <p:cNvSpPr/>
          <p:nvPr/>
        </p:nvSpPr>
        <p:spPr bwMode="auto">
          <a:xfrm>
            <a:off x="561600" y="6274417"/>
            <a:ext cx="2364480" cy="445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9" tIns="60959" rIns="121919" bIns="95999" numCol="1" spcCol="0" rtlCol="0" fromWordArt="0" anchor="ctr" anchorCtr="0" forceAA="0" compatLnSpc="1">
            <a:prstTxWarp prst="textNoShape"/>
            <a:spAutoFit/>
          </a:bodyPr>
          <a:lstStyle/>
          <a:p>
            <a:pPr algn="ctr">
              <a:defRPr/>
            </a:pPr>
            <a:endParaRPr lang="en-GB" sz="185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03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6558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Exploratory Data Analysis</a:t>
            </a:r>
            <a:endParaRPr/>
          </a:p>
        </p:txBody>
      </p:sp>
      <p:sp>
        <p:nvSpPr>
          <p:cNvPr id="143432228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7322633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u="none"/>
              <a:t>=&gt; </a:t>
            </a:r>
            <a:r>
              <a:rPr u="sng"/>
              <a:t>First step before any analysis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Q: Is the data suitable?</a:t>
            </a:r>
            <a:endParaRPr/>
          </a:p>
          <a:p>
            <a:pPr lvl="1">
              <a:defRPr/>
            </a:pPr>
            <a:endParaRPr/>
          </a:p>
        </p:txBody>
      </p:sp>
      <p:sp>
        <p:nvSpPr>
          <p:cNvPr id="3816427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509141-60B4-F358-D86B-A991D68B02B9}" type="slidenum">
              <a:rPr lang="en-GB"/>
              <a:t/>
            </a:fld>
            <a:endParaRPr/>
          </a:p>
        </p:txBody>
      </p:sp>
      <p:pic>
        <p:nvPicPr>
          <p:cNvPr id="11609091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778749" y="1929605"/>
            <a:ext cx="3028950" cy="414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345390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b="1"/>
              <a:t>EDA:</a:t>
            </a:r>
            <a:r>
              <a:rPr/>
              <a:t> Quick glance</a:t>
            </a:r>
            <a:endParaRPr/>
          </a:p>
        </p:txBody>
      </p:sp>
      <p:sp>
        <p:nvSpPr>
          <p:cNvPr id="45271761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>
              <a:defRPr/>
            </a:pPr>
            <a:r>
              <a:rPr u="sng"/>
              <a:t>Missing data:</a:t>
            </a:r>
            <a:endParaRPr/>
          </a:p>
          <a:p>
            <a:pPr lvl="1">
              <a:defRPr/>
            </a:pPr>
            <a:r>
              <a:rPr lang="en-GB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~40% of samples miss some</a:t>
            </a:r>
            <a:r>
              <a:rPr/>
              <a:t> data points</a:t>
            </a:r>
            <a:endParaRPr/>
          </a:p>
          <a:p>
            <a:pPr lvl="1">
              <a:defRPr/>
            </a:pPr>
            <a:r>
              <a:rPr sz="2200">
                <a:solidFill>
                  <a:srgbClr val="0070C0"/>
                </a:solidFill>
              </a:rPr>
              <a:t>=&gt; Need to remove (or ideally fill) depending on analysis 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endParaRPr/>
          </a:p>
        </p:txBody>
      </p:sp>
      <p:sp>
        <p:nvSpPr>
          <p:cNvPr id="70738458" name="Content Placeholder 3"/>
          <p:cNvSpPr>
            <a:spLocks noGrp="1"/>
          </p:cNvSpPr>
          <p:nvPr>
            <p:ph sz="half" idx="2"/>
          </p:nvPr>
        </p:nvSpPr>
        <p:spPr bwMode="auto">
          <a:xfrm flipH="0" flipV="0">
            <a:off x="6019799" y="1825624"/>
            <a:ext cx="6117166" cy="4351338"/>
          </a:xfrm>
        </p:spPr>
        <p:txBody>
          <a:bodyPr/>
          <a:lstStyle/>
          <a:p>
            <a:pPr>
              <a:defRPr/>
            </a:pPr>
            <a:r>
              <a:rPr u="sng"/>
              <a:t>Data range:</a:t>
            </a:r>
            <a:endParaRPr/>
          </a:p>
          <a:p>
            <a:pPr lvl="1">
              <a:defRPr/>
            </a:pPr>
            <a:r>
              <a:rPr/>
              <a:t>BMI of 0 </a:t>
            </a:r>
            <a:r>
              <a:rPr>
                <a:solidFill>
                  <a:srgbClr val="C00000"/>
                </a:solidFill>
              </a:rPr>
              <a:t>=&gt; not possible</a:t>
            </a:r>
            <a:endParaRPr/>
          </a:p>
          <a:p>
            <a:pPr lvl="1">
              <a:defRPr/>
            </a:pPr>
            <a:r>
              <a:rPr/>
              <a:t>Big spread in (average) </a:t>
            </a:r>
            <a:r>
              <a:rPr/>
              <a:t>cycle length</a:t>
            </a:r>
            <a:endParaRPr/>
          </a:p>
          <a:p>
            <a:pPr lvl="1">
              <a:defRPr/>
            </a:pPr>
            <a:r>
              <a:rPr/>
              <a:t>Dedication +100% =&gt; not possible</a:t>
            </a:r>
            <a:endParaRPr/>
          </a:p>
        </p:txBody>
      </p:sp>
      <p:pic>
        <p:nvPicPr>
          <p:cNvPr id="15387951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315200" y="4118190"/>
            <a:ext cx="3581399" cy="2524124"/>
          </a:xfrm>
          <a:prstGeom prst="rect">
            <a:avLst/>
          </a:prstGeom>
        </p:spPr>
      </p:pic>
      <p:pic>
        <p:nvPicPr>
          <p:cNvPr id="194808230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782358" y="4201414"/>
            <a:ext cx="2276474" cy="2533649"/>
          </a:xfrm>
          <a:prstGeom prst="rect">
            <a:avLst/>
          </a:prstGeom>
        </p:spPr>
      </p:pic>
      <p:sp>
        <p:nvSpPr>
          <p:cNvPr id="195718382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C13F23-24CA-D83F-A6B2-38576BD7C4B0}" type="slidenum">
              <a:rPr lang="en-GB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951037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4576428" cy="1325562"/>
          </a:xfrm>
        </p:spPr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Histograms</a:t>
            </a:r>
            <a:endParaRPr/>
          </a:p>
        </p:txBody>
      </p:sp>
      <p:sp>
        <p:nvSpPr>
          <p:cNvPr id="165919345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85795" y="1617806"/>
            <a:ext cx="6299204" cy="47985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lvl="0">
              <a:defRPr/>
            </a:pPr>
            <a:r>
              <a:rPr sz="2200"/>
              <a:t>BMI:</a:t>
            </a:r>
            <a:endParaRPr sz="2200"/>
          </a:p>
          <a:p>
            <a:pPr lvl="1">
              <a:defRPr/>
            </a:pPr>
            <a:r>
              <a:rPr sz="2000"/>
              <a:t>Contains missing data (BMI of 0)</a:t>
            </a:r>
            <a:r>
              <a:rPr sz="1800"/>
              <a:t> </a:t>
            </a:r>
            <a:r>
              <a:rPr sz="1800">
                <a:solidFill>
                  <a:srgbClr val="C00000"/>
                </a:solidFill>
              </a:rPr>
              <a:t>=&gt; remove!</a:t>
            </a:r>
            <a:endParaRPr sz="2200"/>
          </a:p>
          <a:p>
            <a:pPr lvl="1">
              <a:defRPr/>
            </a:pPr>
            <a:r>
              <a:rPr sz="2000"/>
              <a:t>Underweight (BMI &lt;16) + Morbidly Obese (BMI &gt; 40) present </a:t>
            </a:r>
            <a:r>
              <a:rPr sz="1800">
                <a:solidFill>
                  <a:schemeClr val="accent1">
                    <a:lumMod val="75000"/>
                  </a:schemeClr>
                </a:solidFill>
              </a:rPr>
              <a:t>=&gt; Keep or consider outliers?</a:t>
            </a:r>
            <a:endParaRPr sz="1800"/>
          </a:p>
          <a:p>
            <a:pPr lvl="0">
              <a:defRPr/>
            </a:pPr>
            <a:endParaRPr sz="2200"/>
          </a:p>
          <a:p>
            <a:pPr lvl="0">
              <a:defRPr/>
            </a:pPr>
            <a:r>
              <a:rPr sz="2200"/>
              <a:t>Cycle length:</a:t>
            </a:r>
            <a:endParaRPr sz="2200"/>
          </a:p>
          <a:p>
            <a:pPr lvl="1">
              <a:defRPr/>
            </a:pPr>
            <a:r>
              <a:rPr sz="2000"/>
              <a:t>(Very) high cycle lengths (&gt;35 - 145 days) </a:t>
            </a:r>
            <a:br>
              <a:rPr sz="2000"/>
            </a:br>
            <a:r>
              <a:rPr sz="2000"/>
              <a:t>=&gt; users with PCOS*?</a:t>
            </a:r>
            <a:r>
              <a:rPr sz="2200"/>
              <a:t> </a:t>
            </a:r>
            <a:r>
              <a:rPr sz="1800">
                <a:solidFill>
                  <a:schemeClr val="accent1">
                    <a:lumMod val="75000"/>
                  </a:schemeClr>
                </a:solidFill>
              </a:rPr>
              <a:t>=&gt; Keep or consider outliers?</a:t>
            </a:r>
            <a:endParaRPr sz="1800"/>
          </a:p>
          <a:p>
            <a:pPr lvl="0">
              <a:defRPr/>
            </a:pPr>
            <a:endParaRPr sz="2200"/>
          </a:p>
          <a:p>
            <a:pPr lvl="0">
              <a:defRPr/>
            </a:pPr>
            <a:r>
              <a:rPr sz="2200"/>
              <a:t>Unbalanced variables:</a:t>
            </a:r>
            <a:endParaRPr sz="2200"/>
          </a:p>
          <a:p>
            <a:pPr lvl="1">
              <a:defRPr/>
            </a:pPr>
            <a:r>
              <a:rPr sz="1200"/>
              <a:t>Country</a:t>
            </a:r>
            <a:endParaRPr sz="1600"/>
          </a:p>
          <a:p>
            <a:pPr lvl="1">
              <a:defRPr/>
            </a:pPr>
            <a:r>
              <a:rPr sz="1200"/>
              <a:t>Been pregnant before</a:t>
            </a:r>
            <a:endParaRPr sz="1600"/>
          </a:p>
          <a:p>
            <a:pPr lvl="1">
              <a:defRPr/>
            </a:pPr>
            <a:r>
              <a:rPr sz="1200"/>
              <a:t>Education</a:t>
            </a:r>
            <a:endParaRPr sz="1600"/>
          </a:p>
          <a:p>
            <a:pPr lvl="1">
              <a:defRPr/>
            </a:pPr>
            <a:r>
              <a:rPr sz="1200"/>
              <a:t>Sleeping Pattern</a:t>
            </a:r>
            <a:endParaRPr sz="1600"/>
          </a:p>
          <a:p>
            <a:pPr lvl="1">
              <a:defRPr/>
            </a:pPr>
            <a:r>
              <a:rPr sz="1200"/>
              <a:t>Cycle regularity</a:t>
            </a:r>
            <a:endParaRPr sz="1600"/>
          </a:p>
          <a:p>
            <a:pPr lvl="1">
              <a:defRPr/>
            </a:pPr>
            <a:r>
              <a:rPr sz="1200"/>
              <a:t>Regular_cycle</a:t>
            </a:r>
            <a:endParaRPr sz="2000"/>
          </a:p>
          <a:p>
            <a:pPr marL="457200" lvl="1" indent="0">
              <a:buFont typeface="Arial"/>
              <a:buNone/>
              <a:defRPr/>
            </a:pPr>
            <a:r>
              <a:rPr sz="1800">
                <a:solidFill>
                  <a:schemeClr val="accent1">
                    <a:lumMod val="75000"/>
                  </a:schemeClr>
                </a:solidFill>
              </a:rPr>
              <a:t>=&gt; Makes them harder to use as predictors!</a:t>
            </a:r>
            <a:endParaRPr sz="1800"/>
          </a:p>
        </p:txBody>
      </p:sp>
      <p:sp>
        <p:nvSpPr>
          <p:cNvPr id="1381577869" name=""/>
          <p:cNvSpPr txBox="1"/>
          <p:nvPr/>
        </p:nvSpPr>
        <p:spPr bwMode="auto">
          <a:xfrm rot="0" flipH="0" flipV="0">
            <a:off x="312613" y="6416386"/>
            <a:ext cx="6417826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*Polycystic ovary syndrome (PCOS) is characterised by irregular menstrual cycles, higher chance of diabetis type II and difficulty getting pregnant</a:t>
            </a:r>
            <a:r>
              <a:rPr sz="1100"/>
              <a:t> - </a:t>
            </a:r>
            <a:r>
              <a:rPr lang="en-GB" sz="9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https://en.wikipedia.org/wiki/Polycystic_ovary_syndrome</a:t>
            </a:r>
            <a:endParaRPr sz="1100"/>
          </a:p>
        </p:txBody>
      </p:sp>
      <p:pic>
        <p:nvPicPr>
          <p:cNvPr id="189391384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500675" y="0"/>
            <a:ext cx="4556647" cy="6857999"/>
          </a:xfrm>
          <a:prstGeom prst="rect">
            <a:avLst/>
          </a:prstGeom>
        </p:spPr>
      </p:pic>
      <p:sp>
        <p:nvSpPr>
          <p:cNvPr id="12732951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78AFD9-E84D-5FB7-5C10-6A19BFC047EB}" type="slidenum">
              <a:rPr lang="en-GB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3665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Data </a:t>
            </a:r>
            <a:r>
              <a:rPr lang="en-GB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Inconsistencies?</a:t>
            </a:r>
            <a:endParaRPr/>
          </a:p>
        </p:txBody>
      </p:sp>
      <p:sp>
        <p:nvSpPr>
          <p:cNvPr id="117448778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1088909" cy="4351338"/>
          </a:xfrm>
        </p:spPr>
        <p:txBody>
          <a:bodyPr/>
          <a:lstStyle/>
          <a:p>
            <a:pPr>
              <a:defRPr/>
            </a:pPr>
            <a:r>
              <a:rPr sz="2600"/>
              <a:t>No intercourse, but still pregnant?</a:t>
            </a:r>
            <a:endParaRPr sz="2600"/>
          </a:p>
          <a:p>
            <a:pPr lvl="1">
              <a:defRPr/>
            </a:pPr>
            <a:r>
              <a:rPr sz="2200">
                <a:solidFill>
                  <a:srgbClr val="C00000"/>
                </a:solidFill>
              </a:rPr>
              <a:t>=&gt; remove samples</a:t>
            </a:r>
            <a:endParaRPr sz="2200"/>
          </a:p>
          <a:p>
            <a:pPr lvl="0">
              <a:defRPr/>
            </a:pP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cycles_length &gt; 50 days are NOT regular cycles!</a:t>
            </a:r>
            <a:endParaRPr sz="2600"/>
          </a:p>
          <a:p>
            <a:pPr lvl="1">
              <a:defRPr/>
            </a:pPr>
            <a:r>
              <a:rPr sz="2000">
                <a:solidFill>
                  <a:schemeClr val="accent1">
                    <a:lumMod val="50000"/>
                  </a:schemeClr>
                </a:solidFill>
              </a:rPr>
              <a:t>=&gt; Regularity of cycle is determined by cycle_length_std (&lt; 5 days)</a:t>
            </a:r>
            <a:endParaRPr sz="200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Font typeface="Arial"/>
              <a:buNone/>
              <a:defRPr/>
            </a:pPr>
            <a:endParaRPr sz="2200"/>
          </a:p>
          <a:p>
            <a:pPr lvl="2">
              <a:defRPr/>
            </a:pPr>
            <a:endParaRPr sz="1800"/>
          </a:p>
        </p:txBody>
      </p:sp>
      <p:grpSp>
        <p:nvGrpSpPr>
          <p:cNvPr id="1979343099" name=""/>
          <p:cNvGrpSpPr/>
          <p:nvPr/>
        </p:nvGrpSpPr>
        <p:grpSpPr bwMode="auto">
          <a:xfrm>
            <a:off x="4467576" y="2549921"/>
            <a:ext cx="7510859" cy="1359296"/>
            <a:chOff x="0" y="0"/>
            <a:chExt cx="7510859" cy="1359296"/>
          </a:xfrm>
        </p:grpSpPr>
        <p:pic>
          <p:nvPicPr>
            <p:cNvPr id="1598590292" name=""/>
            <p:cNvPicPr>
              <a:picLocks noChangeAspect="1"/>
            </p:cNvPicPr>
            <p:nvPr/>
          </p:nvPicPr>
          <p:blipFill>
            <a:blip r:embed="rId3"/>
            <a:srcRect l="0" t="0" r="0" b="45704"/>
            <a:stretch/>
          </p:blipFill>
          <p:spPr bwMode="auto">
            <a:xfrm flipH="0" flipV="0">
              <a:off x="44846" y="42465"/>
              <a:ext cx="7383592" cy="1277143"/>
            </a:xfrm>
            <a:prstGeom prst="rect">
              <a:avLst/>
            </a:prstGeom>
          </p:spPr>
        </p:pic>
        <p:sp>
          <p:nvSpPr>
            <p:cNvPr id="307262529" name=""/>
            <p:cNvSpPr/>
            <p:nvPr/>
          </p:nvSpPr>
          <p:spPr bwMode="auto">
            <a:xfrm rot="0" flipH="0" flipV="0">
              <a:off x="0" y="0"/>
              <a:ext cx="754062" cy="1359296"/>
            </a:xfrm>
            <a:prstGeom prst="rect">
              <a:avLst/>
            </a:prstGeom>
            <a:noFill/>
            <a:ln w="38099" cap="flat" cmpd="sng" algn="ctr">
              <a:solidFill>
                <a:srgbClr val="C0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29540832" name=""/>
            <p:cNvSpPr/>
            <p:nvPr/>
          </p:nvSpPr>
          <p:spPr bwMode="auto">
            <a:xfrm rot="0" flipH="0" flipV="0">
              <a:off x="5913437" y="0"/>
              <a:ext cx="1597421" cy="1359296"/>
            </a:xfrm>
            <a:prstGeom prst="rect">
              <a:avLst/>
            </a:prstGeom>
            <a:noFill/>
            <a:ln w="38099" cap="flat" cmpd="sng" algn="ctr">
              <a:solidFill>
                <a:srgbClr val="C0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678373495" name=""/>
          <p:cNvGrpSpPr/>
          <p:nvPr/>
        </p:nvGrpSpPr>
        <p:grpSpPr bwMode="auto">
          <a:xfrm>
            <a:off x="5790628" y="5390753"/>
            <a:ext cx="3819524" cy="895349"/>
            <a:chOff x="0" y="0"/>
            <a:chExt cx="3819524" cy="895349"/>
          </a:xfrm>
        </p:grpSpPr>
        <p:pic>
          <p:nvPicPr>
            <p:cNvPr id="392237905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0" y="0"/>
              <a:ext cx="3819524" cy="895349"/>
            </a:xfrm>
            <a:prstGeom prst="rect">
              <a:avLst/>
            </a:prstGeom>
          </p:spPr>
        </p:pic>
        <p:sp>
          <p:nvSpPr>
            <p:cNvPr id="1264649368" name=""/>
            <p:cNvSpPr/>
            <p:nvPr/>
          </p:nvSpPr>
          <p:spPr bwMode="auto">
            <a:xfrm rot="0" flipH="0" flipV="0">
              <a:off x="2817812" y="0"/>
              <a:ext cx="1001712" cy="895349"/>
            </a:xfrm>
            <a:prstGeom prst="rect">
              <a:avLst/>
            </a:prstGeom>
            <a:noFill/>
            <a:ln w="38099" cap="flat" cmpd="sng" algn="ctr">
              <a:solidFill>
                <a:srgbClr val="C0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615063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3475CF-2A47-B022-5B8B-9B0E6849FFB9}" type="slidenum">
              <a:rPr lang="en-GB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041864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Data correlation</a:t>
            </a:r>
            <a:endParaRPr/>
          </a:p>
        </p:txBody>
      </p:sp>
      <p:pic>
        <p:nvPicPr>
          <p:cNvPr id="9329352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37429" y="1428750"/>
            <a:ext cx="5389191" cy="5335323"/>
          </a:xfrm>
          <a:prstGeom prst="rect">
            <a:avLst/>
          </a:prstGeom>
        </p:spPr>
      </p:pic>
      <p:sp>
        <p:nvSpPr>
          <p:cNvPr id="201209332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57249" y="1825624"/>
            <a:ext cx="7948083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High correlation:</a:t>
            </a:r>
            <a:endParaRPr/>
          </a:p>
          <a:p>
            <a:pPr lvl="0">
              <a:defRPr/>
            </a:pPr>
            <a:r>
              <a:rPr sz="2700"/>
              <a:t>Average cycle length</a:t>
            </a:r>
            <a:r>
              <a:rPr sz="2700"/>
              <a:t> &lt;=&gt; </a:t>
            </a:r>
            <a:r>
              <a:rPr sz="2700"/>
              <a:t>Cycle length std</a:t>
            </a:r>
            <a:endParaRPr sz="2700"/>
          </a:p>
          <a:p>
            <a:pPr lvl="1">
              <a:defRPr/>
            </a:pPr>
            <a:r>
              <a:rPr/>
              <a:t>This is to be expected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sz="2200">
                <a:solidFill>
                  <a:schemeClr val="accent1">
                    <a:lumMod val="75000"/>
                  </a:schemeClr>
                </a:solidFill>
              </a:rPr>
              <a:t>=&gt; consider keeping only one of the two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  <p:sp>
        <p:nvSpPr>
          <p:cNvPr id="205271269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C4B2D59-0C4D-A1BA-6E32-BBD9CD9B4C14}" type="slidenum">
              <a:rPr lang="en-GB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6218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Conclusion</a:t>
            </a:r>
            <a:endParaRPr/>
          </a:p>
        </p:txBody>
      </p:sp>
      <p:sp>
        <p:nvSpPr>
          <p:cNvPr id="207630192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u="sng"/>
              <a:t>Data seems usable!</a:t>
            </a:r>
            <a:endParaRPr u="sng"/>
          </a:p>
          <a:p>
            <a:pPr lvl="1">
              <a:defRPr/>
            </a:pPr>
            <a:endParaRPr/>
          </a:p>
          <a:p>
            <a:pPr>
              <a:defRPr/>
            </a:pPr>
            <a:r>
              <a:rPr/>
              <a:t>Data requires some clean-up</a:t>
            </a:r>
            <a:endParaRPr/>
          </a:p>
          <a:p>
            <a:pPr lvl="1">
              <a:defRPr/>
            </a:pPr>
            <a:r>
              <a:rPr/>
              <a:t>Not all samples + variable are useable for modelling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18383495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E27147B-A4A8-6F75-8D83-E78EE1A6BFC5}" type="slidenum">
              <a:rPr lang="en-GB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ONLYOFFICE/9.0.0.172</Application>
  <PresentationFormat>On-screen Show (4:3)</PresentationFormat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modified xsi:type="dcterms:W3CDTF">2025-06-21T17:55:14Z</dcterms:modified>
</cp:coreProperties>
</file>