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3"/>
  </p:notesMasterIdLst>
  <p:handoutMasterIdLst>
    <p:handoutMasterId r:id="rId24"/>
  </p:handoutMasterIdLst>
  <p:sldIdLst>
    <p:sldId id="256" r:id="rId7"/>
    <p:sldId id="264" r:id="rId8"/>
    <p:sldId id="316" r:id="rId9"/>
    <p:sldId id="295" r:id="rId10"/>
    <p:sldId id="304" r:id="rId11"/>
    <p:sldId id="297" r:id="rId12"/>
    <p:sldId id="298" r:id="rId13"/>
    <p:sldId id="305" r:id="rId14"/>
    <p:sldId id="309" r:id="rId15"/>
    <p:sldId id="299" r:id="rId16"/>
    <p:sldId id="310" r:id="rId17"/>
    <p:sldId id="312" r:id="rId18"/>
    <p:sldId id="302" r:id="rId19"/>
    <p:sldId id="308" r:id="rId20"/>
    <p:sldId id="315" r:id="rId21"/>
    <p:sldId id="274" r:id="rId22"/>
  </p:sldIdLst>
  <p:sldSz cx="12192000" cy="6858000"/>
  <p:notesSz cx="6858000" cy="9144000"/>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ondt, Jeroen" initials="DJ" lastIdx="1" clrIdx="0">
    <p:extLst>
      <p:ext uri="{19B8F6BF-5375-455C-9EA6-DF929625EA0E}">
        <p15:presenceInfo xmlns:p15="http://schemas.microsoft.com/office/powerpoint/2012/main" userId="S-1-5-21-1531082355-734649621-3782574898-23931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5C"/>
    <a:srgbClr val="0E80A4"/>
    <a:srgbClr val="FF6327"/>
    <a:srgbClr val="01D1D0"/>
    <a:srgbClr val="E6E7E7"/>
    <a:srgbClr val="0070AD"/>
    <a:srgbClr val="7F7F7F"/>
    <a:srgbClr val="6D64CC"/>
    <a:srgbClr val="7E39BA"/>
    <a:srgbClr val="4701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62140" autoAdjust="0"/>
  </p:normalViewPr>
  <p:slideViewPr>
    <p:cSldViewPr>
      <p:cViewPr varScale="1">
        <p:scale>
          <a:sx n="42" d="100"/>
          <a:sy n="42" d="100"/>
        </p:scale>
        <p:origin x="1392"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17-10-2018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17/10/2018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it as</a:t>
            </a:r>
            <a:r>
              <a:rPr lang="en-US" baseline="0" dirty="0"/>
              <a:t> a set of connected </a:t>
            </a:r>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74739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it as</a:t>
            </a:r>
            <a:r>
              <a:rPr lang="en-US" baseline="0" dirty="0"/>
              <a:t> a set of connected </a:t>
            </a:r>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91114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51554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330623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169354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87232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28044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learn: no types required,</a:t>
            </a:r>
            <a:r>
              <a:rPr lang="en-US" baseline="0" dirty="0"/>
              <a:t> simple syntax</a:t>
            </a:r>
          </a:p>
          <a:p>
            <a:endParaRPr lang="en-US" baseline="0" dirty="0"/>
          </a:p>
          <a:p>
            <a:r>
              <a:rPr lang="en-US" baseline="0" dirty="0"/>
              <a:t>Lightweight development environment</a:t>
            </a:r>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346601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Repetitive</a:t>
            </a:r>
            <a:r>
              <a:rPr lang="en-US" sz="900" baseline="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Monthly financial reports=&gt; combine data, automate </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certain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Large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Analyze and perform data check</a:t>
            </a:r>
            <a:r>
              <a:rPr lang="en-US" sz="900" baseline="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on large sheets of information and write reports / clean up those values</a:t>
            </a:r>
            <a:endPar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611337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NumPy</a:t>
            </a:r>
            <a:r>
              <a:rPr lang="en-US" dirty="0"/>
              <a:t> + </a:t>
            </a:r>
            <a:r>
              <a:rPr lang="en-US" dirty="0" err="1"/>
              <a:t>SciPy</a:t>
            </a:r>
            <a:r>
              <a:rPr lang="en-US" dirty="0"/>
              <a:t> </a:t>
            </a:r>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424848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24817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14755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it as</a:t>
            </a:r>
            <a:r>
              <a:rPr lang="en-US" baseline="0" dirty="0"/>
              <a:t> a set of connected </a:t>
            </a:r>
            <a:endParaRPr lang="nl-BE"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111611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slideMaster" Target="../slideMasters/slideMaster3.xml"/><Relationship Id="rId21" Type="http://schemas.openxmlformats.org/officeDocument/2006/relationships/hyperlink" Target="http://www.capgemini.com/"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tags" Target="../tags/tag12.xml"/><Relationship Id="rId16" Type="http://schemas.openxmlformats.org/officeDocument/2006/relationships/hyperlink" Target="http://www.facebook.com/capgemini" TargetMode="External"/><Relationship Id="rId20" Type="http://schemas.openxmlformats.org/officeDocument/2006/relationships/hyperlink" Target="http://www.capgemini.com/about/how-we-work/rightshorer" TargetMode="External"/><Relationship Id="rId1" Type="http://schemas.openxmlformats.org/officeDocument/2006/relationships/tags" Target="../tags/tag1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8.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hyperlink" Target="http://www.capgemini.com/about/how-we-work/the-collaborative-business-experiencetm" TargetMode="External"/><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9" y="1412776"/>
            <a:ext cx="11700000" cy="4466201"/>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4"/>
          </p:cNvPr>
          <p:cNvPicPr>
            <a:picLocks noChangeAspect="1" noChangeArrowheads="1"/>
          </p:cNvPicPr>
          <p:nvPr userDrawn="1"/>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7"/>
          </p:cNvPr>
          <p:cNvPicPr>
            <a:picLocks noChangeAspect="1" noChangeArrowheads="1"/>
          </p:cNvPicPr>
          <p:nvPr userDrawn="1"/>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0"/>
          </p:cNvPr>
          <p:cNvPicPr>
            <a:picLocks noChangeAspect="1" noChangeArrowheads="1"/>
          </p:cNvPicPr>
          <p:nvPr userDrawn="1"/>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3"/>
          </p:cNvPr>
          <p:cNvPicPr>
            <a:picLocks noChangeAspect="1" noChangeArrowheads="1"/>
          </p:cNvPicPr>
          <p:nvPr userDrawn="1"/>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6"/>
          </p:cNvPr>
          <p:cNvPicPr>
            <a:picLocks noChangeAspect="1" noChangeArrowheads="1"/>
          </p:cNvPicPr>
          <p:nvPr userDrawn="1"/>
        </p:nvPicPr>
        <p:blipFill>
          <a:blip r:embed="rId17" cstate="print">
            <a:duotone>
              <a:schemeClr val="accent2">
                <a:shade val="45000"/>
                <a:satMod val="135000"/>
              </a:schemeClr>
              <a:prstClr val="white"/>
            </a:duotone>
            <a:extLst>
              <a:ext uri="{BEBA8EAE-BF5A-486C-A8C5-ECC9F3942E4B}">
                <a14:imgProps xmlns:a14="http://schemas.microsoft.com/office/drawing/2010/main">
                  <a14:imgLayer r:embed="rId18">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Dhondt, Jeroen</a:t>
            </a:r>
          </a:p>
          <a:p>
            <a:pPr>
              <a:lnSpc>
                <a:spcPts val="1200"/>
              </a:lnSpc>
            </a:pPr>
            <a:r>
              <a:rPr lang="en-US" sz="1000" dirty="0">
                <a:solidFill>
                  <a:schemeClr val="accent2"/>
                </a:solidFill>
                <a:cs typeface="Arial"/>
              </a:rPr>
              <a:t>Senior</a:t>
            </a:r>
            <a:r>
              <a:rPr lang="en-US" sz="1000" baseline="0" dirty="0">
                <a:solidFill>
                  <a:schemeClr val="accent2"/>
                </a:solidFill>
                <a:cs typeface="Arial"/>
              </a:rPr>
              <a:t> </a:t>
            </a:r>
            <a:r>
              <a:rPr lang="en-US" sz="1000" dirty="0">
                <a:solidFill>
                  <a:schemeClr val="accent2"/>
                </a:solidFill>
                <a:cs typeface="Arial"/>
              </a:rPr>
              <a:t>Consultant</a:t>
            </a:r>
          </a:p>
          <a:p>
            <a:pPr>
              <a:lnSpc>
                <a:spcPts val="1200"/>
              </a:lnSpc>
            </a:pPr>
            <a:endParaRPr lang="en-US" sz="1000" dirty="0">
              <a:solidFill>
                <a:schemeClr val="accent2"/>
              </a:solidFill>
              <a:cs typeface="Arial"/>
            </a:endParaRPr>
          </a:p>
          <a:p>
            <a:pPr>
              <a:lnSpc>
                <a:spcPts val="1200"/>
              </a:lnSpc>
            </a:pPr>
            <a:r>
              <a:rPr lang="en-US" sz="1000" dirty="0">
                <a:cs typeface="Arial"/>
              </a:rPr>
              <a:t>Capgemini Belgium</a:t>
            </a:r>
          </a:p>
          <a:p>
            <a:pPr>
              <a:lnSpc>
                <a:spcPts val="1200"/>
              </a:lnSpc>
            </a:pPr>
            <a:r>
              <a:rPr lang="en-US" sz="1000" dirty="0">
                <a:cs typeface="Arial"/>
              </a:rPr>
              <a:t>FS Insights &amp; Data</a:t>
            </a:r>
          </a:p>
          <a:p>
            <a:pPr>
              <a:lnSpc>
                <a:spcPts val="1200"/>
              </a:lnSpc>
            </a:pPr>
            <a:r>
              <a:rPr lang="en-US" sz="1000" dirty="0">
                <a:cs typeface="Arial"/>
              </a:rPr>
              <a:t>jeroen.dhondt@capgemini.com</a:t>
            </a:r>
          </a:p>
        </p:txBody>
      </p:sp>
      <p:sp>
        <p:nvSpPr>
          <p:cNvPr id="62" name="Rectangle 61"/>
          <p:cNvSpPr/>
          <p:nvPr>
            <p:custDataLst>
              <p:tags r:id="rId2"/>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Issa, Alain</a:t>
            </a:r>
          </a:p>
          <a:p>
            <a:pPr>
              <a:lnSpc>
                <a:spcPts val="1200"/>
              </a:lnSpc>
            </a:pPr>
            <a:r>
              <a:rPr lang="en-US" sz="1000" dirty="0">
                <a:solidFill>
                  <a:schemeClr val="accent2"/>
                </a:solidFill>
                <a:cs typeface="Arial"/>
              </a:rPr>
              <a:t>Consultant</a:t>
            </a:r>
          </a:p>
          <a:p>
            <a:pPr>
              <a:lnSpc>
                <a:spcPts val="1200"/>
              </a:lnSpc>
            </a:pPr>
            <a:r>
              <a:rPr lang="en-US" sz="1000" dirty="0">
                <a:cs typeface="Arial"/>
              </a:rPr>
              <a:t>Capgemini Belgium</a:t>
            </a:r>
          </a:p>
          <a:p>
            <a:pPr>
              <a:lnSpc>
                <a:spcPts val="1200"/>
              </a:lnSpc>
            </a:pPr>
            <a:r>
              <a:rPr lang="en-US" sz="1000" dirty="0">
                <a:cs typeface="Arial"/>
              </a:rPr>
              <a:t>FS Insights &amp; Data</a:t>
            </a:r>
          </a:p>
          <a:p>
            <a:pPr marL="0" marR="0" lvl="0" indent="0" algn="l" defTabSz="914400" rtl="0" eaLnBrk="1" fontAlgn="auto" latinLnBrk="0" hangingPunct="1">
              <a:lnSpc>
                <a:spcPts val="1200"/>
              </a:lnSpc>
              <a:spcBef>
                <a:spcPts val="0"/>
              </a:spcBef>
              <a:spcAft>
                <a:spcPts val="0"/>
              </a:spcAft>
              <a:buClrTx/>
              <a:buSzTx/>
              <a:buFontTx/>
              <a:buNone/>
              <a:tabLst/>
              <a:defRPr/>
            </a:pPr>
            <a:r>
              <a:rPr lang="en-US" sz="1000" dirty="0">
                <a:cs typeface="Arial"/>
              </a:rPr>
              <a:t>alain.issa@capgemini.com</a:t>
            </a:r>
          </a:p>
          <a:p>
            <a:pPr>
              <a:lnSpc>
                <a:spcPts val="1200"/>
              </a:lnSpc>
            </a:pP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19"/>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0"/>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8"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re - Haut">
    <p:spTree>
      <p:nvGrpSpPr>
        <p:cNvPr id="1" name=""/>
        <p:cNvGrpSpPr/>
        <p:nvPr/>
      </p:nvGrpSpPr>
      <p:grpSpPr>
        <a:xfrm>
          <a:off x="0" y="0"/>
          <a:ext cx="0" cy="0"/>
          <a:chOff x="0" y="0"/>
          <a:chExt cx="0" cy="0"/>
        </a:xfrm>
      </p:grpSpPr>
      <p:sp>
        <p:nvSpPr>
          <p:cNvPr id="66" name="donec quis nunc"/>
          <p:cNvSpPr txBox="1">
            <a:spLocks noGrp="1"/>
          </p:cNvSpPr>
          <p:nvPr>
            <p:ph type="body" sz="quarter" idx="13"/>
          </p:nvPr>
        </p:nvSpPr>
        <p:spPr>
          <a:xfrm>
            <a:off x="631031" y="928688"/>
            <a:ext cx="10929938" cy="253146"/>
          </a:xfrm>
          <a:prstGeom prst="rect">
            <a:avLst/>
          </a:prstGeom>
        </p:spPr>
        <p:txBody>
          <a:bodyPr>
            <a:spAutoFit/>
          </a:bodyPr>
          <a:lstStyle>
            <a:lvl1pPr marL="0" indent="0" algn="ctr">
              <a:spcBef>
                <a:spcPts val="0"/>
              </a:spcBef>
              <a:buClrTx/>
              <a:buSzTx/>
              <a:buNone/>
              <a:defRPr sz="1828" cap="all" spc="165">
                <a:latin typeface="+mn-lt"/>
                <a:ea typeface="+mn-ea"/>
                <a:cs typeface="+mn-cs"/>
                <a:sym typeface="Futura"/>
              </a:defRPr>
            </a:lvl1pPr>
          </a:lstStyle>
          <a:p>
            <a:r>
              <a:t>donec quis nunc</a:t>
            </a:r>
          </a:p>
        </p:txBody>
      </p:sp>
      <p:sp>
        <p:nvSpPr>
          <p:cNvPr id="67" name="Texte du titre"/>
          <p:cNvSpPr txBox="1">
            <a:spLocks noGrp="1"/>
          </p:cNvSpPr>
          <p:nvPr>
            <p:ph type="title"/>
          </p:nvPr>
        </p:nvSpPr>
        <p:spPr>
          <a:prstGeom prst="rect">
            <a:avLst/>
          </a:prstGeom>
        </p:spPr>
        <p:txBody>
          <a:bodyPr/>
          <a:lstStyle/>
          <a:p>
            <a:r>
              <a:t>Texte du titre</a:t>
            </a:r>
          </a:p>
        </p:txBody>
      </p:sp>
      <p:sp>
        <p:nvSpPr>
          <p:cNvPr id="68" name="Numéro de diapositive"/>
          <p:cNvSpPr txBox="1">
            <a:spLocks noGrp="1"/>
          </p:cNvSpPr>
          <p:nvPr>
            <p:ph type="sldNum" sz="quarter" idx="2"/>
          </p:nvPr>
        </p:nvSpPr>
        <p:spPr>
          <a:xfrm>
            <a:off x="5942641" y="6492852"/>
            <a:ext cx="306720" cy="23737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7649661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3"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Python</a:t>
            </a:r>
            <a:r>
              <a:rPr lang="en-US" baseline="0" dirty="0">
                <a:solidFill>
                  <a:schemeClr val="bg1">
                    <a:lumMod val="65000"/>
                  </a:schemeClr>
                </a:solidFill>
              </a:rPr>
              <a:t> for Data Science Workshop </a:t>
            </a:r>
            <a:r>
              <a:rPr lang="en-US" dirty="0">
                <a:solidFill>
                  <a:schemeClr val="bg1">
                    <a:lumMod val="65000"/>
                  </a:schemeClr>
                </a:solidFill>
              </a:rPr>
              <a:t>| Jeroen Dhondt &amp;</a:t>
            </a:r>
            <a:r>
              <a:rPr lang="en-US" baseline="0" dirty="0">
                <a:solidFill>
                  <a:schemeClr val="bg1">
                    <a:lumMod val="65000"/>
                  </a:schemeClr>
                </a:solidFill>
              </a:rPr>
              <a:t> Alain Issa</a:t>
            </a:r>
            <a:r>
              <a:rPr lang="en-US" dirty="0">
                <a:solidFill>
                  <a:schemeClr val="bg1">
                    <a:lumMod val="65000"/>
                  </a:schemeClr>
                </a:solidFill>
              </a:rPr>
              <a:t> | 17/10/2018</a:t>
            </a:r>
          </a:p>
        </p:txBody>
      </p:sp>
      <p:sp>
        <p:nvSpPr>
          <p:cNvPr id="4" name="Espace réservé du texte 3"/>
          <p:cNvSpPr>
            <a:spLocks noGrp="1"/>
          </p:cNvSpPr>
          <p:nvPr userDrawn="1">
            <p:ph type="body" idx="1"/>
          </p:nvPr>
        </p:nvSpPr>
        <p:spPr>
          <a:xfrm>
            <a:off x="551384" y="1844824"/>
            <a:ext cx="11130136"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66" r:id="rId8"/>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spcAft>
          <a:spcPts val="600"/>
        </a:spcAft>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spcAft>
          <a:spcPts val="600"/>
        </a:spcAft>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spcAft>
          <a:spcPts val="600"/>
        </a:spcAft>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spcAft>
          <a:spcPts val="600"/>
        </a:spcAft>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0"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hyperlink" Target="https://preview.tinyurl.com/capgemini-workshop-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pandas.pydata.org/pandas-docs/stable/io.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for Data Science workshop</a:t>
            </a:r>
            <a:endParaRPr lang="en-GB" dirty="0"/>
          </a:p>
        </p:txBody>
      </p:sp>
      <p:sp>
        <p:nvSpPr>
          <p:cNvPr id="3" name="Subtitle 2"/>
          <p:cNvSpPr>
            <a:spLocks noGrp="1"/>
          </p:cNvSpPr>
          <p:nvPr>
            <p:ph type="subTitle" idx="1"/>
          </p:nvPr>
        </p:nvSpPr>
        <p:spPr/>
        <p:txBody>
          <a:bodyPr/>
          <a:lstStyle/>
          <a:p>
            <a:r>
              <a:rPr lang="en-US" dirty="0"/>
              <a:t>Diegem, 17-10-2018 </a:t>
            </a:r>
          </a:p>
          <a:p>
            <a:r>
              <a:rPr lang="en-US" dirty="0"/>
              <a:t>Jeroen Dhondt &amp; Alain Issa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731" y="99515"/>
            <a:ext cx="11125236" cy="1104900"/>
          </a:xfrm>
        </p:spPr>
        <p:txBody>
          <a:bodyPr/>
          <a:lstStyle/>
          <a:p>
            <a:r>
              <a:rPr lang="en-US" dirty="0"/>
              <a:t>Introducing a database</a:t>
            </a:r>
            <a:endParaRPr lang="en-GB" dirty="0"/>
          </a:p>
        </p:txBody>
      </p:sp>
      <p:sp>
        <p:nvSpPr>
          <p:cNvPr id="5" name="Text Placeholder 4"/>
          <p:cNvSpPr>
            <a:spLocks noGrp="1"/>
          </p:cNvSpPr>
          <p:nvPr>
            <p:ph type="body" sz="quarter" idx="10"/>
          </p:nvPr>
        </p:nvSpPr>
        <p:spPr>
          <a:xfrm>
            <a:off x="514731" y="1204415"/>
            <a:ext cx="11700000" cy="5104905"/>
          </a:xfrm>
        </p:spPr>
        <p:txBody>
          <a:bodyPr>
            <a:normAutofit fontScale="92500" lnSpcReduction="10000"/>
          </a:bodyPr>
          <a:lstStyle/>
          <a:p>
            <a:r>
              <a:rPr lang="en-US" dirty="0"/>
              <a:t>A database is specially designed to store and retrieve large numbers of information</a:t>
            </a:r>
          </a:p>
          <a:p>
            <a:pPr lvl="1"/>
            <a:r>
              <a:rPr lang="en-US" dirty="0"/>
              <a:t>Tables ~ excel sheet</a:t>
            </a:r>
          </a:p>
          <a:p>
            <a:pPr lvl="2"/>
            <a:r>
              <a:rPr lang="en-US" dirty="0"/>
              <a:t>Relation model describes the fields and it’s links</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r>
              <a:rPr lang="en-US" dirty="0"/>
              <a:t>Interconnected through </a:t>
            </a:r>
            <a:r>
              <a:rPr lang="en-US" b="1" dirty="0"/>
              <a:t>foreign keys</a:t>
            </a:r>
            <a:endParaRPr lang="en-US" dirty="0"/>
          </a:p>
          <a:p>
            <a:pPr lvl="1"/>
            <a:r>
              <a:rPr lang="en-US" dirty="0"/>
              <a:t>Make requests to DB for specific data through </a:t>
            </a:r>
            <a:r>
              <a:rPr lang="en-US" b="1" dirty="0"/>
              <a:t>queries</a:t>
            </a:r>
          </a:p>
          <a:p>
            <a:pPr lvl="2"/>
            <a:r>
              <a:rPr lang="en-US" dirty="0"/>
              <a:t>Structured (SQL) queries</a:t>
            </a:r>
            <a:br>
              <a:rPr lang="en-US" dirty="0"/>
            </a:br>
            <a:r>
              <a:rPr lang="en-US" dirty="0"/>
              <a:t/>
            </a:r>
            <a:br>
              <a:rPr lang="en-US" dirty="0"/>
            </a:br>
            <a:r>
              <a:rPr lang="en-US" dirty="0"/>
              <a:t>example: </a:t>
            </a: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PassengerId,Survived,Name</a:t>
            </a:r>
            <a:r>
              <a:rPr lang="en-US" dirty="0">
                <a:latin typeface="Consolas" panose="020B0609020204030204" pitchFamily="49" charset="0"/>
                <a:cs typeface="Consolas" panose="020B0609020204030204" pitchFamily="49" charset="0"/>
              </a:rPr>
              <a:t> from titanic WHERE age &gt; 25 ORDER BY Name</a:t>
            </a:r>
          </a:p>
          <a:p>
            <a:pPr lvl="1"/>
            <a:endParaRPr lang="en-US" dirty="0"/>
          </a:p>
          <a:p>
            <a:endParaRPr lang="en-GB" dirty="0"/>
          </a:p>
        </p:txBody>
      </p:sp>
      <p:pic>
        <p:nvPicPr>
          <p:cNvPr id="2" name="Picture 1"/>
          <p:cNvPicPr>
            <a:picLocks noChangeAspect="1"/>
          </p:cNvPicPr>
          <p:nvPr/>
        </p:nvPicPr>
        <p:blipFill>
          <a:blip r:embed="rId3"/>
          <a:stretch>
            <a:fillRect/>
          </a:stretch>
        </p:blipFill>
        <p:spPr>
          <a:xfrm>
            <a:off x="1847528" y="2309315"/>
            <a:ext cx="5761219" cy="2072820"/>
          </a:xfrm>
          <a:prstGeom prst="rect">
            <a:avLst/>
          </a:prstGeom>
        </p:spPr>
      </p:pic>
    </p:spTree>
    <p:extLst>
      <p:ext uri="{BB962C8B-B14F-4D97-AF65-F5344CB8AC3E}">
        <p14:creationId xmlns:p14="http://schemas.microsoft.com/office/powerpoint/2010/main" val="921916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731" y="99515"/>
            <a:ext cx="11125236" cy="1104900"/>
          </a:xfrm>
        </p:spPr>
        <p:txBody>
          <a:bodyPr/>
          <a:lstStyle/>
          <a:p>
            <a:r>
              <a:rPr lang="en-US" dirty="0"/>
              <a:t>Common operation on Tables</a:t>
            </a:r>
            <a:endParaRPr lang="en-GB" dirty="0"/>
          </a:p>
        </p:txBody>
      </p:sp>
      <p:sp>
        <p:nvSpPr>
          <p:cNvPr id="5" name="Text Placeholder 4"/>
          <p:cNvSpPr>
            <a:spLocks noGrp="1"/>
          </p:cNvSpPr>
          <p:nvPr>
            <p:ph type="body" sz="quarter" idx="10"/>
          </p:nvPr>
        </p:nvSpPr>
        <p:spPr>
          <a:xfrm>
            <a:off x="514731" y="1204415"/>
            <a:ext cx="11700000" cy="5104905"/>
          </a:xfrm>
        </p:spPr>
        <p:txBody>
          <a:bodyPr>
            <a:normAutofit/>
          </a:bodyPr>
          <a:lstStyle/>
          <a:p>
            <a:pPr lvl="1"/>
            <a:r>
              <a:rPr lang="en-US" dirty="0"/>
              <a:t>Mainly three operations:</a:t>
            </a:r>
          </a:p>
          <a:p>
            <a:pPr lvl="2"/>
            <a:r>
              <a:rPr lang="en-US" dirty="0"/>
              <a:t>Filter  </a:t>
            </a:r>
            <a:r>
              <a:rPr lang="en-US" dirty="0">
                <a:sym typeface="Wingdings" panose="05000000000000000000" pitchFamily="2" charset="2"/>
              </a:rPr>
              <a:t> retrieve only a subset of the data based on some condition (e.g. take rows that only have non null values)</a:t>
            </a:r>
          </a:p>
          <a:p>
            <a:pPr lvl="2"/>
            <a:r>
              <a:rPr lang="en-US" dirty="0" smtClean="0"/>
              <a:t>Union </a:t>
            </a:r>
            <a:r>
              <a:rPr lang="en-US" dirty="0" smtClean="0">
                <a:sym typeface="Wingdings" panose="05000000000000000000" pitchFamily="2" charset="2"/>
              </a:rPr>
              <a:t> “Concatenate” </a:t>
            </a:r>
            <a:r>
              <a:rPr lang="en-US" dirty="0">
                <a:sym typeface="Wingdings" panose="05000000000000000000" pitchFamily="2" charset="2"/>
              </a:rPr>
              <a:t>two table in order to make one big table (Be careful to have the same column/format for both table!). </a:t>
            </a: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marL="266700" lvl="2" indent="0">
              <a:buNone/>
            </a:pPr>
            <a:endParaRPr lang="en-US" dirty="0">
              <a:sym typeface="Wingdings" panose="05000000000000000000" pitchFamily="2" charset="2"/>
            </a:endParaRPr>
          </a:p>
          <a:p>
            <a:pPr marL="266700" lvl="2" indent="0">
              <a:buNone/>
            </a:pPr>
            <a:r>
              <a:rPr lang="en-US" dirty="0">
                <a:sym typeface="Wingdings" panose="05000000000000000000" pitchFamily="2" charset="2"/>
              </a:rPr>
              <a:t>In Pandas </a:t>
            </a:r>
            <a:r>
              <a:rPr lang="en-US" dirty="0" smtClean="0">
                <a:sym typeface="Wingdings" panose="05000000000000000000" pitchFamily="2" charset="2"/>
              </a:rPr>
              <a:t>we can use “</a:t>
            </a:r>
            <a:r>
              <a:rPr lang="en-US" dirty="0" err="1" smtClean="0">
                <a:sym typeface="Wingdings" panose="05000000000000000000" pitchFamily="2" charset="2"/>
              </a:rPr>
              <a:t>concat</a:t>
            </a:r>
            <a:r>
              <a:rPr lang="en-US" dirty="0" smtClean="0">
                <a:sym typeface="Wingdings" panose="05000000000000000000" pitchFamily="2" charset="2"/>
              </a:rPr>
              <a:t>”</a:t>
            </a:r>
            <a:endParaRPr lang="en-US" dirty="0">
              <a:sym typeface="Wingdings" panose="05000000000000000000" pitchFamily="2" charset="2"/>
            </a:endParaRPr>
          </a:p>
          <a:p>
            <a:pPr marL="88900" lvl="1" indent="0">
              <a:buNone/>
            </a:pPr>
            <a:endParaRPr lang="en-US" dirty="0"/>
          </a:p>
          <a:p>
            <a:pPr marL="88900" lvl="1" indent="0">
              <a:buNone/>
            </a:pPr>
            <a:endParaRPr lang="en-US" dirty="0"/>
          </a:p>
          <a:p>
            <a:endParaRPr lang="en-GB" dirty="0"/>
          </a:p>
        </p:txBody>
      </p:sp>
      <p:pic>
        <p:nvPicPr>
          <p:cNvPr id="3" name="Picture 2" descr="A screenshot of a cell phone&#10;&#10;Description generated with very high confidence">
            <a:extLst>
              <a:ext uri="{FF2B5EF4-FFF2-40B4-BE49-F238E27FC236}">
                <a16:creationId xmlns:a16="http://schemas.microsoft.com/office/drawing/2014/main" xmlns="" id="{41FF95D6-BA9D-4F28-8BE9-481AC0A87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026" y="2564904"/>
            <a:ext cx="7357947" cy="3260490"/>
          </a:xfrm>
          <a:prstGeom prst="rect">
            <a:avLst/>
          </a:prstGeom>
        </p:spPr>
      </p:pic>
    </p:spTree>
    <p:extLst>
      <p:ext uri="{BB962C8B-B14F-4D97-AF65-F5344CB8AC3E}">
        <p14:creationId xmlns:p14="http://schemas.microsoft.com/office/powerpoint/2010/main" val="1593265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731" y="99515"/>
            <a:ext cx="11125236" cy="1104900"/>
          </a:xfrm>
        </p:spPr>
        <p:txBody>
          <a:bodyPr/>
          <a:lstStyle/>
          <a:p>
            <a:r>
              <a:rPr lang="en-US" dirty="0"/>
              <a:t>Common operation on </a:t>
            </a:r>
            <a:r>
              <a:rPr lang="en-US" dirty="0" smtClean="0"/>
              <a:t>Tables (2)</a:t>
            </a:r>
            <a:endParaRPr lang="en-GB" dirty="0"/>
          </a:p>
        </p:txBody>
      </p:sp>
      <p:sp>
        <p:nvSpPr>
          <p:cNvPr id="5" name="Text Placeholder 4"/>
          <p:cNvSpPr>
            <a:spLocks noGrp="1"/>
          </p:cNvSpPr>
          <p:nvPr>
            <p:ph type="body" sz="quarter" idx="10"/>
          </p:nvPr>
        </p:nvSpPr>
        <p:spPr>
          <a:xfrm>
            <a:off x="514731" y="1204415"/>
            <a:ext cx="11700000" cy="5104905"/>
          </a:xfrm>
        </p:spPr>
        <p:txBody>
          <a:bodyPr>
            <a:normAutofit/>
          </a:bodyPr>
          <a:lstStyle/>
          <a:p>
            <a:pPr lvl="1"/>
            <a:r>
              <a:rPr lang="en-US" dirty="0"/>
              <a:t>Mainly three operations:</a:t>
            </a:r>
          </a:p>
          <a:p>
            <a:pPr lvl="2"/>
            <a:r>
              <a:rPr lang="en-US" dirty="0"/>
              <a:t>Join: It is used to combine rows from two or more tables, based on a related column between them.</a:t>
            </a:r>
          </a:p>
          <a:p>
            <a:pPr marL="266700" lvl="2" indent="0">
              <a:buNone/>
            </a:pPr>
            <a:r>
              <a:rPr lang="en-US" dirty="0" smtClean="0">
                <a:sym typeface="Wingdings" panose="05000000000000000000" pitchFamily="2" charset="2"/>
              </a:rPr>
              <a:t>This is a very common case: data is spread over multiple tables / data sources</a:t>
            </a:r>
            <a:endParaRPr lang="en-US" dirty="0">
              <a:sym typeface="Wingdings" panose="05000000000000000000" pitchFamily="2" charset="2"/>
            </a:endParaRPr>
          </a:p>
          <a:p>
            <a:pPr marL="88900" lvl="1" indent="0">
              <a:buNone/>
            </a:pPr>
            <a:endParaRPr lang="en-US" dirty="0"/>
          </a:p>
          <a:p>
            <a:pPr marL="88900" lvl="1" indent="0">
              <a:buNone/>
            </a:pPr>
            <a:endParaRPr lang="en-US" dirty="0"/>
          </a:p>
          <a:p>
            <a:endParaRPr lang="en-GB" dirty="0"/>
          </a:p>
          <a:p>
            <a:endParaRPr lang="en-GB"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7985" b="56647"/>
          <a:stretch/>
        </p:blipFill>
        <p:spPr>
          <a:xfrm>
            <a:off x="514731" y="2309315"/>
            <a:ext cx="11194494" cy="3893187"/>
          </a:xfrm>
          <a:prstGeom prst="rect">
            <a:avLst/>
          </a:prstGeom>
        </p:spPr>
      </p:pic>
    </p:spTree>
    <p:extLst>
      <p:ext uri="{BB962C8B-B14F-4D97-AF65-F5344CB8AC3E}">
        <p14:creationId xmlns:p14="http://schemas.microsoft.com/office/powerpoint/2010/main" val="140059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Pandas’ data structure</a:t>
            </a:r>
            <a:endParaRPr lang="en-GB" dirty="0"/>
          </a:p>
        </p:txBody>
      </p:sp>
      <p:sp>
        <p:nvSpPr>
          <p:cNvPr id="5" name="Text Placeholder 4"/>
          <p:cNvSpPr>
            <a:spLocks noGrp="1"/>
          </p:cNvSpPr>
          <p:nvPr>
            <p:ph type="body" sz="quarter" idx="10"/>
          </p:nvPr>
        </p:nvSpPr>
        <p:spPr>
          <a:xfrm>
            <a:off x="254972" y="1412776"/>
            <a:ext cx="11700000" cy="4466201"/>
          </a:xfrm>
        </p:spPr>
        <p:txBody>
          <a:bodyPr/>
          <a:lstStyle/>
          <a:p>
            <a:pPr lvl="1"/>
            <a:r>
              <a:rPr lang="en-US" dirty="0" err="1"/>
              <a:t>DataFrame</a:t>
            </a:r>
            <a:endParaRPr lang="en-US" dirty="0"/>
          </a:p>
          <a:p>
            <a:pPr lvl="2"/>
            <a:r>
              <a:rPr lang="en-US" dirty="0"/>
              <a:t>2D </a:t>
            </a:r>
            <a:r>
              <a:rPr lang="en-US" b="1" dirty="0">
                <a:solidFill>
                  <a:srgbClr val="00925C"/>
                </a:solidFill>
              </a:rPr>
              <a:t>labeled</a:t>
            </a:r>
            <a:r>
              <a:rPr lang="en-US" dirty="0">
                <a:solidFill>
                  <a:srgbClr val="00925C"/>
                </a:solidFill>
              </a:rPr>
              <a:t> </a:t>
            </a:r>
            <a:r>
              <a:rPr lang="en-US" dirty="0"/>
              <a:t>data structure</a:t>
            </a:r>
          </a:p>
          <a:p>
            <a:pPr lvl="2"/>
            <a:r>
              <a:rPr lang="en-US" dirty="0"/>
              <a:t>Contains Series</a:t>
            </a:r>
          </a:p>
          <a:p>
            <a:pPr lvl="1"/>
            <a:r>
              <a:rPr lang="en-US" dirty="0"/>
              <a:t>Series</a:t>
            </a:r>
          </a:p>
          <a:p>
            <a:pPr lvl="2"/>
            <a:r>
              <a:rPr lang="en-US" dirty="0"/>
              <a:t>1D </a:t>
            </a:r>
            <a:r>
              <a:rPr lang="en-US" b="1" dirty="0">
                <a:solidFill>
                  <a:srgbClr val="0070AD"/>
                </a:solidFill>
              </a:rPr>
              <a:t>labeled</a:t>
            </a:r>
            <a:r>
              <a:rPr lang="en-US" dirty="0"/>
              <a:t> array</a:t>
            </a:r>
          </a:p>
          <a:p>
            <a:pPr lvl="2"/>
            <a:endParaRPr lang="en-US" dirty="0"/>
          </a:p>
          <a:p>
            <a:endParaRPr lang="en-GB" dirty="0"/>
          </a:p>
        </p:txBody>
      </p:sp>
      <p:pic>
        <p:nvPicPr>
          <p:cNvPr id="2" name="Picture 1"/>
          <p:cNvPicPr>
            <a:picLocks noChangeAspect="1"/>
          </p:cNvPicPr>
          <p:nvPr/>
        </p:nvPicPr>
        <p:blipFill>
          <a:blip r:embed="rId3"/>
          <a:stretch>
            <a:fillRect/>
          </a:stretch>
        </p:blipFill>
        <p:spPr>
          <a:xfrm>
            <a:off x="3706316" y="1268760"/>
            <a:ext cx="8067675" cy="3390900"/>
          </a:xfrm>
          <a:prstGeom prst="rect">
            <a:avLst/>
          </a:prstGeom>
        </p:spPr>
      </p:pic>
      <p:sp>
        <p:nvSpPr>
          <p:cNvPr id="7" name="Rounded Rectangle 6"/>
          <p:cNvSpPr/>
          <p:nvPr/>
        </p:nvSpPr>
        <p:spPr>
          <a:xfrm>
            <a:off x="3809746" y="1268760"/>
            <a:ext cx="8117603" cy="431196"/>
          </a:xfrm>
          <a:prstGeom prst="roundRect">
            <a:avLst/>
          </a:prstGeom>
          <a:noFill/>
          <a:ln w="38100"/>
        </p:spPr>
        <p:style>
          <a:lnRef idx="1">
            <a:schemeClr val="accent6"/>
          </a:lnRef>
          <a:fillRef idx="3">
            <a:schemeClr val="accent6"/>
          </a:fillRef>
          <a:effectRef idx="2">
            <a:schemeClr val="accent6"/>
          </a:effectRef>
          <a:fontRef idx="minor">
            <a:schemeClr val="lt1"/>
          </a:fontRef>
        </p:style>
        <p:txBody>
          <a:bodyPr rtlCol="0" anchor="ctr"/>
          <a:lstStyle/>
          <a:p>
            <a:pPr algn="ctr"/>
            <a:endParaRPr lang="nl-BE"/>
          </a:p>
        </p:txBody>
      </p:sp>
      <p:sp>
        <p:nvSpPr>
          <p:cNvPr id="8" name="TextBox 7"/>
          <p:cNvSpPr txBox="1"/>
          <p:nvPr/>
        </p:nvSpPr>
        <p:spPr>
          <a:xfrm>
            <a:off x="7157719" y="4715321"/>
            <a:ext cx="1602577" cy="646331"/>
          </a:xfrm>
          <a:prstGeom prst="rect">
            <a:avLst/>
          </a:prstGeom>
          <a:noFill/>
        </p:spPr>
        <p:txBody>
          <a:bodyPr wrap="square" rtlCol="0">
            <a:spAutoFit/>
          </a:bodyPr>
          <a:lstStyle/>
          <a:p>
            <a:r>
              <a:rPr lang="en-US" b="1" dirty="0">
                <a:solidFill>
                  <a:schemeClr val="accent4">
                    <a:lumMod val="50000"/>
                  </a:schemeClr>
                </a:solidFill>
                <a:latin typeface="Consolas" panose="020B0609020204030204" pitchFamily="49" charset="0"/>
                <a:cs typeface="Consolas" panose="020B0609020204030204" pitchFamily="49" charset="0"/>
              </a:rPr>
              <a:t>1 Series</a:t>
            </a:r>
          </a:p>
          <a:p>
            <a:endParaRPr lang="en-US" b="1" dirty="0">
              <a:solidFill>
                <a:schemeClr val="accent4">
                  <a:lumMod val="50000"/>
                </a:schemeClr>
              </a:solidFill>
              <a:latin typeface="Consolas" panose="020B0609020204030204" pitchFamily="49" charset="0"/>
              <a:cs typeface="Consolas" panose="020B0609020204030204" pitchFamily="49" charset="0"/>
            </a:endParaRPr>
          </a:p>
        </p:txBody>
      </p:sp>
      <p:sp>
        <p:nvSpPr>
          <p:cNvPr id="9" name="Rounded Rectangle 8"/>
          <p:cNvSpPr/>
          <p:nvPr/>
        </p:nvSpPr>
        <p:spPr>
          <a:xfrm>
            <a:off x="3809746" y="1791222"/>
            <a:ext cx="702078" cy="2959704"/>
          </a:xfrm>
          <a:prstGeom prst="roundRect">
            <a:avLst/>
          </a:prstGeom>
          <a:noFill/>
          <a:ln w="38100">
            <a:solidFill>
              <a:schemeClr val="accent2">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nl-BE"/>
          </a:p>
        </p:txBody>
      </p:sp>
      <p:sp>
        <p:nvSpPr>
          <p:cNvPr id="10" name="TextBox 9"/>
          <p:cNvSpPr txBox="1"/>
          <p:nvPr/>
        </p:nvSpPr>
        <p:spPr>
          <a:xfrm>
            <a:off x="4943872" y="879584"/>
            <a:ext cx="1944216" cy="369332"/>
          </a:xfrm>
          <a:prstGeom prst="rect">
            <a:avLst/>
          </a:prstGeom>
          <a:noFill/>
        </p:spPr>
        <p:txBody>
          <a:bodyPr wrap="square" rtlCol="0">
            <a:spAutoFit/>
          </a:bodyPr>
          <a:lstStyle/>
          <a:p>
            <a:r>
              <a:rPr lang="en-US" b="1" dirty="0">
                <a:solidFill>
                  <a:schemeClr val="accent6">
                    <a:lumMod val="75000"/>
                  </a:schemeClr>
                </a:solidFill>
                <a:latin typeface="Consolas" panose="020B0609020204030204" pitchFamily="49" charset="0"/>
                <a:cs typeface="Consolas" panose="020B0609020204030204" pitchFamily="49" charset="0"/>
              </a:rPr>
              <a:t>Columns</a:t>
            </a:r>
            <a:endParaRPr lang="nl-BE" b="1" dirty="0">
              <a:solidFill>
                <a:schemeClr val="accent6">
                  <a:lumMod val="75000"/>
                </a:schemeClr>
              </a:solidFill>
              <a:latin typeface="Consolas" panose="020B0609020204030204" pitchFamily="49" charset="0"/>
              <a:cs typeface="Consolas" panose="020B0609020204030204" pitchFamily="49" charset="0"/>
            </a:endParaRPr>
          </a:p>
        </p:txBody>
      </p:sp>
      <p:sp>
        <p:nvSpPr>
          <p:cNvPr id="11" name="Rounded Rectangle 10"/>
          <p:cNvSpPr/>
          <p:nvPr/>
        </p:nvSpPr>
        <p:spPr>
          <a:xfrm>
            <a:off x="7157720" y="1186786"/>
            <a:ext cx="1170528" cy="3472874"/>
          </a:xfrm>
          <a:prstGeom prst="roundRect">
            <a:avLst/>
          </a:prstGeom>
          <a:noFill/>
          <a:ln w="38100">
            <a:solidFill>
              <a:schemeClr val="accent4">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nl-BE"/>
          </a:p>
        </p:txBody>
      </p:sp>
      <p:sp>
        <p:nvSpPr>
          <p:cNvPr id="12" name="TextBox 11"/>
          <p:cNvSpPr txBox="1"/>
          <p:nvPr/>
        </p:nvSpPr>
        <p:spPr>
          <a:xfrm>
            <a:off x="3707963" y="4894943"/>
            <a:ext cx="1944216" cy="369332"/>
          </a:xfrm>
          <a:prstGeom prst="rect">
            <a:avLst/>
          </a:prstGeom>
          <a:noFill/>
        </p:spPr>
        <p:txBody>
          <a:bodyPr wrap="square" rtlCol="0">
            <a:spAutoFit/>
          </a:bodyPr>
          <a:lstStyle/>
          <a:p>
            <a:r>
              <a:rPr lang="en-US" b="1" dirty="0">
                <a:solidFill>
                  <a:srgbClr val="0E80A4"/>
                </a:solidFill>
                <a:latin typeface="Consolas" panose="020B0609020204030204" pitchFamily="49" charset="0"/>
                <a:cs typeface="Consolas" panose="020B0609020204030204" pitchFamily="49" charset="0"/>
              </a:rPr>
              <a:t>Indices</a:t>
            </a:r>
            <a:endParaRPr lang="nl-BE" b="1" dirty="0">
              <a:solidFill>
                <a:srgbClr val="0E80A4"/>
              </a:solidFill>
              <a:latin typeface="Consolas" panose="020B0609020204030204" pitchFamily="49" charset="0"/>
              <a:cs typeface="Consolas" panose="020B0609020204030204" pitchFamily="49" charset="0"/>
            </a:endParaRPr>
          </a:p>
        </p:txBody>
      </p:sp>
      <p:pic>
        <p:nvPicPr>
          <p:cNvPr id="15" name="Picture 14"/>
          <p:cNvPicPr>
            <a:picLocks noChangeAspect="1"/>
          </p:cNvPicPr>
          <p:nvPr/>
        </p:nvPicPr>
        <p:blipFill>
          <a:blip r:embed="rId4"/>
          <a:stretch>
            <a:fillRect/>
          </a:stretch>
        </p:blipFill>
        <p:spPr>
          <a:xfrm>
            <a:off x="496385" y="3475702"/>
            <a:ext cx="3028950" cy="1885950"/>
          </a:xfrm>
          <a:prstGeom prst="rect">
            <a:avLst/>
          </a:prstGeom>
        </p:spPr>
      </p:pic>
      <p:sp>
        <p:nvSpPr>
          <p:cNvPr id="20" name="Rounded Rectangle 19"/>
          <p:cNvSpPr/>
          <p:nvPr/>
        </p:nvSpPr>
        <p:spPr>
          <a:xfrm>
            <a:off x="333422" y="3861047"/>
            <a:ext cx="1442098" cy="1296145"/>
          </a:xfrm>
          <a:prstGeom prst="roundRect">
            <a:avLst/>
          </a:prstGeom>
          <a:noFill/>
          <a:ln w="38100">
            <a:solidFill>
              <a:schemeClr val="accent2">
                <a:lumMod val="7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nl-BE"/>
          </a:p>
        </p:txBody>
      </p:sp>
      <p:cxnSp>
        <p:nvCxnSpPr>
          <p:cNvPr id="22" name="Straight Connector 21"/>
          <p:cNvCxnSpPr/>
          <p:nvPr/>
        </p:nvCxnSpPr>
        <p:spPr>
          <a:xfrm>
            <a:off x="983432" y="5361652"/>
            <a:ext cx="1368152" cy="0"/>
          </a:xfrm>
          <a:prstGeom prst="line">
            <a:avLst/>
          </a:prstGeom>
          <a:ln w="38100">
            <a:solidFill>
              <a:srgbClr val="00925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7408" y="3717032"/>
            <a:ext cx="1656184" cy="0"/>
          </a:xfrm>
          <a:prstGeom prst="line">
            <a:avLst/>
          </a:prstGeom>
          <a:ln w="38100">
            <a:solidFill>
              <a:srgbClr val="0092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33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The magic of Pandas</a:t>
            </a:r>
            <a:endParaRPr lang="en-GB" dirty="0"/>
          </a:p>
        </p:txBody>
      </p:sp>
      <p:sp>
        <p:nvSpPr>
          <p:cNvPr id="5" name="Text Placeholder 4"/>
          <p:cNvSpPr>
            <a:spLocks noGrp="1"/>
          </p:cNvSpPr>
          <p:nvPr>
            <p:ph type="body" sz="quarter" idx="10"/>
          </p:nvPr>
        </p:nvSpPr>
        <p:spPr/>
        <p:txBody>
          <a:bodyPr>
            <a:normAutofit lnSpcReduction="10000"/>
          </a:bodyPr>
          <a:lstStyle/>
          <a:p>
            <a:pPr lvl="1"/>
            <a:r>
              <a:rPr lang="en-US" dirty="0"/>
              <a:t>Processing the data</a:t>
            </a:r>
          </a:p>
          <a:p>
            <a:pPr lvl="2"/>
            <a:r>
              <a:rPr lang="en-US" dirty="0"/>
              <a:t>Select subset of </a:t>
            </a:r>
            <a:r>
              <a:rPr lang="en-US" dirty="0" smtClean="0"/>
              <a:t>columns (‘slicing’)</a:t>
            </a:r>
            <a:endParaRPr lang="en-US" dirty="0"/>
          </a:p>
          <a:p>
            <a:pPr lvl="2"/>
            <a:r>
              <a:rPr lang="en-US" dirty="0"/>
              <a:t>Rename labels </a:t>
            </a:r>
            <a:r>
              <a:rPr lang="en-US" dirty="0" smtClean="0"/>
              <a:t>and conditional changing values</a:t>
            </a:r>
            <a:endParaRPr lang="en-US" dirty="0"/>
          </a:p>
          <a:p>
            <a:pPr lvl="2"/>
            <a:r>
              <a:rPr lang="en-US" dirty="0" smtClean="0"/>
              <a:t>Filtering and cleaning of </a:t>
            </a:r>
            <a:r>
              <a:rPr lang="en-US" dirty="0"/>
              <a:t>data</a:t>
            </a:r>
          </a:p>
          <a:p>
            <a:pPr marL="266700" lvl="2" indent="0">
              <a:buNone/>
            </a:pPr>
            <a:endParaRPr lang="en-US" dirty="0"/>
          </a:p>
          <a:p>
            <a:pPr lvl="1"/>
            <a:r>
              <a:rPr lang="en-US" dirty="0"/>
              <a:t>One-line </a:t>
            </a:r>
            <a:r>
              <a:rPr lang="en-US" dirty="0" smtClean="0"/>
              <a:t>operations:</a:t>
            </a:r>
            <a:endParaRPr lang="en-US" dirty="0"/>
          </a:p>
          <a:p>
            <a:pPr lvl="2"/>
            <a:r>
              <a:rPr lang="en-US" dirty="0"/>
              <a:t>Sorting values</a:t>
            </a:r>
          </a:p>
          <a:p>
            <a:pPr lvl="2"/>
            <a:r>
              <a:rPr lang="en-US" dirty="0" smtClean="0"/>
              <a:t>Average, </a:t>
            </a:r>
            <a:r>
              <a:rPr lang="en-US" dirty="0" err="1" smtClean="0"/>
              <a:t>std</a:t>
            </a:r>
            <a:r>
              <a:rPr lang="en-US" dirty="0" smtClean="0"/>
              <a:t>, </a:t>
            </a:r>
            <a:r>
              <a:rPr lang="en-US" dirty="0" err="1" smtClean="0"/>
              <a:t>quantiles</a:t>
            </a:r>
            <a:endParaRPr lang="en-US" dirty="0"/>
          </a:p>
          <a:p>
            <a:pPr lvl="2"/>
            <a:r>
              <a:rPr lang="en-US" dirty="0"/>
              <a:t>Print general </a:t>
            </a:r>
            <a:r>
              <a:rPr lang="en-US" dirty="0" smtClean="0"/>
              <a:t>statistics + </a:t>
            </a:r>
            <a:br>
              <a:rPr lang="en-US" dirty="0" smtClean="0"/>
            </a:br>
            <a:r>
              <a:rPr lang="en-US" dirty="0" smtClean="0"/>
              <a:t> much more through </a:t>
            </a:r>
            <a:r>
              <a:rPr lang="en-US" dirty="0" err="1" smtClean="0"/>
              <a:t>SciPy</a:t>
            </a:r>
            <a:endParaRPr lang="en-US" dirty="0"/>
          </a:p>
          <a:p>
            <a:pPr lvl="2"/>
            <a:endParaRPr lang="en-US" dirty="0"/>
          </a:p>
          <a:p>
            <a:pPr lvl="1"/>
            <a:r>
              <a:rPr lang="en-US" dirty="0"/>
              <a:t>Joining </a:t>
            </a:r>
            <a:r>
              <a:rPr lang="en-US" dirty="0" err="1" smtClean="0"/>
              <a:t>diffent</a:t>
            </a:r>
            <a:r>
              <a:rPr lang="en-US" dirty="0" smtClean="0"/>
              <a:t> data sets</a:t>
            </a:r>
          </a:p>
          <a:p>
            <a:pPr lvl="1"/>
            <a:r>
              <a:rPr lang="en-US" dirty="0" smtClean="0"/>
              <a:t>…</a:t>
            </a:r>
            <a:endParaRPr lang="en-US" dirty="0"/>
          </a:p>
          <a:p>
            <a:pPr lvl="1"/>
            <a:endParaRPr lang="en-US" dirty="0"/>
          </a:p>
          <a:p>
            <a:endParaRPr lang="en-GB" dirty="0"/>
          </a:p>
        </p:txBody>
      </p:sp>
      <p:pic>
        <p:nvPicPr>
          <p:cNvPr id="2" name="Picture 1"/>
          <p:cNvPicPr>
            <a:picLocks noChangeAspect="1"/>
          </p:cNvPicPr>
          <p:nvPr/>
        </p:nvPicPr>
        <p:blipFill>
          <a:blip r:embed="rId3"/>
          <a:stretch>
            <a:fillRect/>
          </a:stretch>
        </p:blipFill>
        <p:spPr>
          <a:xfrm>
            <a:off x="4151784" y="2564904"/>
            <a:ext cx="6724650" cy="3228975"/>
          </a:xfrm>
          <a:prstGeom prst="rect">
            <a:avLst/>
          </a:prstGeom>
        </p:spPr>
      </p:pic>
    </p:spTree>
    <p:extLst>
      <p:ext uri="{BB962C8B-B14F-4D97-AF65-F5344CB8AC3E}">
        <p14:creationId xmlns:p14="http://schemas.microsoft.com/office/powerpoint/2010/main" val="402460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Basic Example"/>
          <p:cNvSpPr txBox="1">
            <a:spLocks noGrp="1"/>
          </p:cNvSpPr>
          <p:nvPr>
            <p:ph type="title"/>
          </p:nvPr>
        </p:nvSpPr>
        <p:spPr>
          <a:prstGeom prst="rect">
            <a:avLst/>
          </a:prstGeom>
        </p:spPr>
        <p:txBody>
          <a:bodyPr/>
          <a:lstStyle>
            <a:lvl1pPr defTabSz="452627">
              <a:defRPr sz="3959" spc="79"/>
            </a:lvl1pPr>
          </a:lstStyle>
          <a:p>
            <a:r>
              <a:rPr lang="en-US" sz="3000" spc="0" dirty="0" smtClean="0"/>
              <a:t>Set up your own</a:t>
            </a:r>
            <a:r>
              <a:rPr lang="en-US" sz="3000" dirty="0" smtClean="0"/>
              <a:t> </a:t>
            </a:r>
            <a:r>
              <a:rPr lang="en-US" sz="3000" spc="0" dirty="0" smtClean="0"/>
              <a:t>environment to experiment</a:t>
            </a:r>
            <a:endParaRPr lang="en-US" sz="3000" spc="0" dirty="0"/>
          </a:p>
        </p:txBody>
      </p:sp>
      <p:sp>
        <p:nvSpPr>
          <p:cNvPr id="4" name="Text Placeholder 4"/>
          <p:cNvSpPr>
            <a:spLocks noGrp="1"/>
          </p:cNvSpPr>
          <p:nvPr>
            <p:ph type="body" sz="quarter" idx="4294967295"/>
          </p:nvPr>
        </p:nvSpPr>
        <p:spPr>
          <a:xfrm>
            <a:off x="229309" y="1340768"/>
            <a:ext cx="11700000" cy="4466201"/>
          </a:xfrm>
          <a:prstGeom prst="rect">
            <a:avLst/>
          </a:prstGeom>
        </p:spPr>
        <p:txBody>
          <a:bodyPr/>
          <a:lstStyle/>
          <a:p>
            <a:pPr lvl="1"/>
            <a:endParaRPr lang="en-US" dirty="0" smtClean="0"/>
          </a:p>
          <a:p>
            <a:pPr lvl="1"/>
            <a:r>
              <a:rPr lang="en-US" dirty="0" smtClean="0"/>
              <a:t>Install </a:t>
            </a:r>
            <a:r>
              <a:rPr lang="en-US" b="1" dirty="0"/>
              <a:t>Anaconda</a:t>
            </a:r>
            <a:r>
              <a:rPr lang="en-US" dirty="0"/>
              <a:t> </a:t>
            </a:r>
            <a:r>
              <a:rPr lang="en-US" b="1" dirty="0"/>
              <a:t>locally</a:t>
            </a:r>
            <a:r>
              <a:rPr lang="en-US" dirty="0"/>
              <a:t>: </a:t>
            </a:r>
            <a:endParaRPr lang="en-US" dirty="0" smtClean="0"/>
          </a:p>
          <a:p>
            <a:pPr lvl="2"/>
            <a:r>
              <a:rPr lang="en-US" dirty="0" smtClean="0"/>
              <a:t>Install Anaconda, </a:t>
            </a:r>
            <a:r>
              <a:rPr lang="en-US" dirty="0"/>
              <a:t>download it </a:t>
            </a:r>
            <a:r>
              <a:rPr lang="en-US" dirty="0" smtClean="0"/>
              <a:t>here: </a:t>
            </a:r>
            <a:r>
              <a:rPr lang="en-US" dirty="0" smtClean="0">
                <a:hlinkClick r:id="rId3"/>
              </a:rPr>
              <a:t>https</a:t>
            </a:r>
            <a:r>
              <a:rPr lang="en-US" dirty="0">
                <a:hlinkClick r:id="rId3"/>
              </a:rPr>
              <a:t>://www.anaconda.com/download</a:t>
            </a:r>
            <a:r>
              <a:rPr lang="en-US" dirty="0" smtClean="0">
                <a:hlinkClick r:id="rId3"/>
              </a:rPr>
              <a:t>/</a:t>
            </a:r>
            <a:r>
              <a:rPr lang="en-US" dirty="0" smtClean="0"/>
              <a:t> </a:t>
            </a:r>
            <a:endParaRPr lang="en-US" dirty="0"/>
          </a:p>
          <a:p>
            <a:pPr lvl="2"/>
            <a:r>
              <a:rPr lang="en-US" dirty="0"/>
              <a:t>Anaconda Navigator &gt; Open </a:t>
            </a:r>
            <a:r>
              <a:rPr lang="en-US" dirty="0" err="1"/>
              <a:t>Jupyter</a:t>
            </a:r>
            <a:r>
              <a:rPr lang="en-US" dirty="0"/>
              <a:t> Notebook</a:t>
            </a:r>
          </a:p>
          <a:p>
            <a:pPr lvl="2"/>
            <a:r>
              <a:rPr lang="en-US" dirty="0"/>
              <a:t>Find the latest notebook here: </a:t>
            </a:r>
            <a:r>
              <a:rPr lang="nl-BE" b="1" dirty="0">
                <a:hlinkClick r:id="rId4"/>
              </a:rPr>
              <a:t>https://</a:t>
            </a:r>
            <a:r>
              <a:rPr lang="nl-BE" b="1" dirty="0" smtClean="0">
                <a:hlinkClick r:id="rId4"/>
              </a:rPr>
              <a:t>preview.tinyurl.com/capgemini-workshop-2</a:t>
            </a:r>
            <a:r>
              <a:rPr lang="nl-BE" dirty="0" smtClean="0"/>
              <a:t> </a:t>
            </a:r>
            <a:r>
              <a:rPr lang="en-US" dirty="0" smtClean="0"/>
              <a:t>or </a:t>
            </a:r>
            <a:r>
              <a:rPr lang="en-US" dirty="0"/>
              <a:t>find it in Microsoft Teams</a:t>
            </a:r>
          </a:p>
          <a:p>
            <a:pPr lvl="2"/>
            <a:r>
              <a:rPr lang="en-US" dirty="0"/>
              <a:t>Load it as a notebook, and you are set!</a:t>
            </a:r>
          </a:p>
          <a:p>
            <a:pPr marL="266700" lvl="2" indent="0">
              <a:buNone/>
            </a:pPr>
            <a:endParaRPr lang="en-US" dirty="0"/>
          </a:p>
          <a:p>
            <a:pPr lvl="1"/>
            <a:r>
              <a:rPr lang="en-US" dirty="0"/>
              <a:t>Open the notebook in Google or Windows Azure</a:t>
            </a:r>
          </a:p>
          <a:p>
            <a:pPr lvl="2"/>
            <a:r>
              <a:rPr lang="en-US" dirty="0" smtClean="0"/>
              <a:t>Ask </a:t>
            </a:r>
            <a:r>
              <a:rPr lang="en-US" dirty="0"/>
              <a:t>our help so we get you </a:t>
            </a:r>
            <a:r>
              <a:rPr lang="en-US" dirty="0" smtClean="0"/>
              <a:t>started</a:t>
            </a:r>
            <a:endParaRPr lang="en-US" dirty="0"/>
          </a:p>
          <a:p>
            <a:pPr marL="88900" lvl="1" indent="0">
              <a:buNone/>
            </a:pPr>
            <a:endParaRPr lang="en-US" dirty="0"/>
          </a:p>
          <a:p>
            <a:endParaRPr lang="en-GB"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064" y="836712"/>
            <a:ext cx="3999605" cy="1350516"/>
          </a:xfrm>
          <a:prstGeom prst="rect">
            <a:avLst/>
          </a:prstGeom>
        </p:spPr>
      </p:pic>
    </p:spTree>
    <p:extLst>
      <p:ext uri="{BB962C8B-B14F-4D97-AF65-F5344CB8AC3E}">
        <p14:creationId xmlns:p14="http://schemas.microsoft.com/office/powerpoint/2010/main" val="34287153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384" y="116632"/>
            <a:ext cx="11125236" cy="1104900"/>
          </a:xfrm>
        </p:spPr>
        <p:txBody>
          <a:bodyPr/>
          <a:lstStyle/>
          <a:p>
            <a:r>
              <a:rPr lang="en-US" dirty="0"/>
              <a:t>Agenda</a:t>
            </a:r>
            <a:endParaRPr lang="en-GB" dirty="0"/>
          </a:p>
        </p:txBody>
      </p:sp>
      <p:sp>
        <p:nvSpPr>
          <p:cNvPr id="5" name="Text Placeholder 4"/>
          <p:cNvSpPr>
            <a:spLocks noGrp="1"/>
          </p:cNvSpPr>
          <p:nvPr>
            <p:ph type="body" sz="quarter" idx="10"/>
          </p:nvPr>
        </p:nvSpPr>
        <p:spPr>
          <a:xfrm>
            <a:off x="514731" y="1483079"/>
            <a:ext cx="11700000" cy="4466201"/>
          </a:xfrm>
        </p:spPr>
        <p:txBody>
          <a:bodyPr/>
          <a:lstStyle/>
          <a:p>
            <a:pPr lvl="1"/>
            <a:r>
              <a:rPr lang="en-US" dirty="0"/>
              <a:t>Introduction</a:t>
            </a:r>
          </a:p>
          <a:p>
            <a:pPr lvl="1"/>
            <a:r>
              <a:rPr lang="en-US" dirty="0"/>
              <a:t>The theory – presentation ~ 30 </a:t>
            </a:r>
            <a:r>
              <a:rPr lang="en-US" dirty="0" err="1"/>
              <a:t>mins</a:t>
            </a:r>
            <a:endParaRPr lang="en-US" dirty="0"/>
          </a:p>
          <a:p>
            <a:pPr lvl="1"/>
            <a:r>
              <a:rPr lang="en-US" dirty="0" err="1"/>
              <a:t>Fooood</a:t>
            </a:r>
            <a:r>
              <a:rPr lang="en-US" dirty="0"/>
              <a:t>!</a:t>
            </a:r>
          </a:p>
          <a:p>
            <a:pPr lvl="1"/>
            <a:r>
              <a:rPr lang="en-US" dirty="0"/>
              <a:t>Workshop</a:t>
            </a:r>
          </a:p>
          <a:p>
            <a:pPr lvl="2"/>
            <a:r>
              <a:rPr lang="en-US" dirty="0"/>
              <a:t>Guided exercises in </a:t>
            </a:r>
            <a:r>
              <a:rPr lang="en-US" dirty="0" err="1"/>
              <a:t>Jupyter</a:t>
            </a:r>
            <a:r>
              <a:rPr lang="en-US" dirty="0"/>
              <a:t> Notebooks</a:t>
            </a:r>
          </a:p>
          <a:p>
            <a:pPr marL="88900" lvl="1" indent="0">
              <a:buNone/>
            </a:pPr>
            <a:endParaRPr lang="en-US" dirty="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384" y="116632"/>
            <a:ext cx="11125236" cy="1104900"/>
          </a:xfrm>
        </p:spPr>
        <p:txBody>
          <a:bodyPr/>
          <a:lstStyle/>
          <a:p>
            <a:r>
              <a:rPr lang="en-US" dirty="0" smtClean="0"/>
              <a:t>Introduction</a:t>
            </a:r>
            <a:endParaRPr lang="en-GB" dirty="0"/>
          </a:p>
        </p:txBody>
      </p:sp>
      <p:sp>
        <p:nvSpPr>
          <p:cNvPr id="5" name="Text Placeholder 4"/>
          <p:cNvSpPr>
            <a:spLocks noGrp="1"/>
          </p:cNvSpPr>
          <p:nvPr>
            <p:ph type="body" sz="quarter" idx="10"/>
          </p:nvPr>
        </p:nvSpPr>
        <p:spPr>
          <a:xfrm>
            <a:off x="514731" y="1483079"/>
            <a:ext cx="11700000" cy="4466201"/>
          </a:xfrm>
        </p:spPr>
        <p:txBody>
          <a:bodyPr>
            <a:normAutofit fontScale="55000" lnSpcReduction="20000"/>
          </a:bodyPr>
          <a:lstStyle/>
          <a:p>
            <a:pPr>
              <a:buClr>
                <a:srgbClr val="9A958E"/>
              </a:buClr>
              <a:buSzPct val="75000"/>
            </a:pPr>
            <a:r>
              <a:rPr lang="en-GB" sz="3600" dirty="0"/>
              <a:t>Jeroen Dhondt:</a:t>
            </a:r>
          </a:p>
          <a:p>
            <a:pPr marL="571500" indent="-571500">
              <a:buClr>
                <a:srgbClr val="9A958E"/>
              </a:buClr>
              <a:buSzPct val="75000"/>
              <a:buFont typeface="Arial" panose="020B0604020202020204" pitchFamily="34" charset="0"/>
              <a:buChar char="•"/>
            </a:pPr>
            <a:r>
              <a:rPr lang="en-GB" sz="3600" smtClean="0"/>
              <a:t>Java </a:t>
            </a:r>
            <a:r>
              <a:rPr lang="en-GB" sz="3600" dirty="0"/>
              <a:t>Web developer</a:t>
            </a:r>
          </a:p>
          <a:p>
            <a:pPr marL="571500" indent="-571500">
              <a:buClr>
                <a:srgbClr val="9A958E"/>
              </a:buClr>
              <a:buSzPct val="75000"/>
              <a:buFont typeface="Arial" panose="020B0604020202020204" pitchFamily="34" charset="0"/>
              <a:buChar char="•"/>
            </a:pPr>
            <a:r>
              <a:rPr lang="en-GB" sz="3600" dirty="0"/>
              <a:t>Joined Capgemini in 2016</a:t>
            </a:r>
          </a:p>
          <a:p>
            <a:pPr marL="571500" indent="-571500">
              <a:buClr>
                <a:srgbClr val="9A958E"/>
              </a:buClr>
              <a:buSzPct val="75000"/>
              <a:buFont typeface="Arial" panose="020B0604020202020204" pitchFamily="34" charset="0"/>
              <a:buChar char="•"/>
            </a:pPr>
            <a:r>
              <a:rPr lang="en-GB" sz="3600" dirty="0"/>
              <a:t>Currently at </a:t>
            </a:r>
            <a:r>
              <a:rPr lang="en-GB" sz="3600" dirty="0" err="1"/>
              <a:t>Degroof</a:t>
            </a:r>
            <a:r>
              <a:rPr lang="en-GB" sz="3600" dirty="0"/>
              <a:t> </a:t>
            </a:r>
            <a:r>
              <a:rPr lang="en-GB" sz="3600" dirty="0" err="1"/>
              <a:t>Petercam</a:t>
            </a:r>
            <a:endParaRPr lang="en-GB" sz="3600" dirty="0"/>
          </a:p>
          <a:p>
            <a:pPr marL="571500" indent="-571500">
              <a:buClr>
                <a:srgbClr val="9A958E"/>
              </a:buClr>
              <a:buSzPct val="75000"/>
              <a:buFont typeface="Arial" panose="020B0604020202020204" pitchFamily="34" charset="0"/>
              <a:buChar char="•"/>
            </a:pPr>
            <a:r>
              <a:rPr lang="en-GB" sz="3600" dirty="0"/>
              <a:t>Email: jeroen.dhondt@capgemini.com</a:t>
            </a:r>
          </a:p>
          <a:p>
            <a:pPr>
              <a:buClr>
                <a:srgbClr val="9A958E"/>
              </a:buClr>
              <a:buSzPct val="75000"/>
            </a:pPr>
            <a:endParaRPr lang="en-GB" sz="3600" dirty="0"/>
          </a:p>
          <a:p>
            <a:pPr>
              <a:buClr>
                <a:srgbClr val="9A958E"/>
              </a:buClr>
              <a:buSzPct val="75000"/>
            </a:pPr>
            <a:r>
              <a:rPr lang="en-GB" sz="3600" dirty="0"/>
              <a:t>Alain Issa:</a:t>
            </a:r>
          </a:p>
          <a:p>
            <a:pPr marL="571500" indent="-571500">
              <a:buClr>
                <a:srgbClr val="9A958E"/>
              </a:buClr>
              <a:buSzPct val="75000"/>
              <a:buFont typeface="Arial" panose="020B0604020202020204" pitchFamily="34" charset="0"/>
              <a:buChar char="•"/>
            </a:pPr>
            <a:r>
              <a:rPr lang="en-GB" sz="3600" dirty="0"/>
              <a:t>Junior Data Engineer</a:t>
            </a:r>
          </a:p>
          <a:p>
            <a:pPr marL="571500" indent="-571500">
              <a:buClr>
                <a:srgbClr val="9A958E"/>
              </a:buClr>
              <a:buSzPct val="75000"/>
              <a:buFont typeface="Arial" panose="020B0604020202020204" pitchFamily="34" charset="0"/>
              <a:buChar char="•"/>
            </a:pPr>
            <a:r>
              <a:rPr lang="en-GB" sz="3600" dirty="0"/>
              <a:t>Joined Capgemini in end 2017</a:t>
            </a:r>
          </a:p>
          <a:p>
            <a:pPr marL="571500" indent="-571500">
              <a:buClr>
                <a:srgbClr val="9A958E"/>
              </a:buClr>
              <a:buSzPct val="75000"/>
              <a:buFont typeface="Arial" panose="020B0604020202020204" pitchFamily="34" charset="0"/>
              <a:buChar char="•"/>
            </a:pPr>
            <a:r>
              <a:rPr lang="en-GB" sz="3600" dirty="0"/>
              <a:t>Currently at Airbus</a:t>
            </a:r>
          </a:p>
          <a:p>
            <a:pPr marL="571500" indent="-571500">
              <a:buClr>
                <a:srgbClr val="9A958E"/>
              </a:buClr>
              <a:buSzPct val="75000"/>
              <a:buFont typeface="Arial" panose="020B0604020202020204" pitchFamily="34" charset="0"/>
              <a:buChar char="•"/>
            </a:pPr>
            <a:r>
              <a:rPr lang="en-GB" sz="3600" dirty="0"/>
              <a:t>Email: alain.issa@capgemini.com</a:t>
            </a:r>
          </a:p>
        </p:txBody>
      </p:sp>
    </p:spTree>
    <p:extLst>
      <p:ext uri="{BB962C8B-B14F-4D97-AF65-F5344CB8AC3E}">
        <p14:creationId xmlns:p14="http://schemas.microsoft.com/office/powerpoint/2010/main" val="1169367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731" y="116632"/>
            <a:ext cx="11125236" cy="1104900"/>
          </a:xfrm>
        </p:spPr>
        <p:txBody>
          <a:bodyPr/>
          <a:lstStyle/>
          <a:p>
            <a:r>
              <a:rPr lang="en-US" dirty="0"/>
              <a:t>Why Python</a:t>
            </a:r>
            <a:endParaRPr lang="en-GB" dirty="0"/>
          </a:p>
        </p:txBody>
      </p:sp>
      <p:sp>
        <p:nvSpPr>
          <p:cNvPr id="5" name="Text Placeholder 4"/>
          <p:cNvSpPr>
            <a:spLocks noGrp="1"/>
          </p:cNvSpPr>
          <p:nvPr>
            <p:ph type="body" sz="quarter" idx="10"/>
          </p:nvPr>
        </p:nvSpPr>
        <p:spPr>
          <a:xfrm>
            <a:off x="520372" y="1484784"/>
            <a:ext cx="11700000" cy="4466201"/>
          </a:xfrm>
        </p:spPr>
        <p:txBody>
          <a:bodyPr/>
          <a:lstStyle/>
          <a:p>
            <a:r>
              <a:rPr lang="en-US" dirty="0"/>
              <a:t>The benefits of the Python programming language:</a:t>
            </a:r>
          </a:p>
          <a:p>
            <a:endParaRPr lang="en-US" dirty="0"/>
          </a:p>
          <a:p>
            <a:pPr lvl="1"/>
            <a:r>
              <a:rPr lang="en-US" dirty="0"/>
              <a:t>Easy to learn .. and use</a:t>
            </a:r>
          </a:p>
          <a:p>
            <a:pPr lvl="1"/>
            <a:r>
              <a:rPr lang="en-US" dirty="0"/>
              <a:t>Rapid development</a:t>
            </a:r>
          </a:p>
          <a:p>
            <a:pPr lvl="1"/>
            <a:r>
              <a:rPr lang="en-US" dirty="0"/>
              <a:t>Wide support of libraries</a:t>
            </a:r>
          </a:p>
          <a:p>
            <a:pPr lvl="2"/>
            <a:r>
              <a:rPr lang="en-US" dirty="0"/>
              <a:t>Statistics and mathematics: </a:t>
            </a:r>
            <a:r>
              <a:rPr lang="en-US" dirty="0" err="1"/>
              <a:t>NumPy</a:t>
            </a:r>
            <a:r>
              <a:rPr lang="en-US" dirty="0"/>
              <a:t>,</a:t>
            </a:r>
          </a:p>
          <a:p>
            <a:pPr lvl="2"/>
            <a:r>
              <a:rPr lang="en-US" dirty="0"/>
              <a:t>Data Science and Big Data: </a:t>
            </a:r>
            <a:r>
              <a:rPr lang="en-US" dirty="0" err="1"/>
              <a:t>SciPy</a:t>
            </a:r>
            <a:r>
              <a:rPr lang="en-US" dirty="0"/>
              <a:t>, </a:t>
            </a:r>
            <a:r>
              <a:rPr lang="en-US" dirty="0" err="1"/>
              <a:t>SciKit</a:t>
            </a:r>
            <a:r>
              <a:rPr lang="en-US" dirty="0"/>
              <a:t> Learn, ..</a:t>
            </a:r>
          </a:p>
          <a:p>
            <a:pPr lvl="2"/>
            <a:r>
              <a:rPr lang="en-US" dirty="0"/>
              <a:t>AI: </a:t>
            </a:r>
            <a:r>
              <a:rPr lang="en-US" dirty="0" err="1"/>
              <a:t>TensorFlow</a:t>
            </a:r>
            <a:endParaRPr lang="en-US" dirty="0"/>
          </a:p>
          <a:p>
            <a:endParaRPr lang="en-GB" dirty="0"/>
          </a:p>
        </p:txBody>
      </p:sp>
    </p:spTree>
    <p:extLst>
      <p:ext uri="{BB962C8B-B14F-4D97-AF65-F5344CB8AC3E}">
        <p14:creationId xmlns:p14="http://schemas.microsoft.com/office/powerpoint/2010/main" val="800937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5"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533382" y="99506"/>
            <a:ext cx="11125236" cy="1104900"/>
          </a:xfrm>
        </p:spPr>
        <p:txBody>
          <a:bodyPr/>
          <a:lstStyle/>
          <a:p>
            <a:r>
              <a:rPr lang="en-US" dirty="0"/>
              <a:t>Python: where does it shine?</a:t>
            </a:r>
            <a:endParaRPr lang="en-GB" dirty="0"/>
          </a:p>
        </p:txBody>
      </p:sp>
      <p:grpSp>
        <p:nvGrpSpPr>
          <p:cNvPr id="50" name="Group 25">
            <a:extLst>
              <a:ext uri="{FF2B5EF4-FFF2-40B4-BE49-F238E27FC236}">
                <a16:creationId xmlns:a16="http://schemas.microsoft.com/office/drawing/2014/main" xmlns=""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xmlns=""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xmlns=""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xmlns=""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lvl="0">
              <a:lnSpc>
                <a:spcPct val="90000"/>
              </a:lnSpc>
              <a:spcBef>
                <a:spcPts val="1000"/>
              </a:spcBef>
              <a:defRPr/>
            </a:pPr>
            <a:r>
              <a:rPr lang="en-US" b="1" dirty="0">
                <a:solidFill>
                  <a:srgbClr val="12ABDB"/>
                </a:solidFill>
                <a:latin typeface="Verdana" panose="020B0604030504040204" pitchFamily="34" charset="0"/>
                <a:ea typeface="Verdana" panose="020B0604030504040204" pitchFamily="34" charset="0"/>
                <a:cs typeface="Verdana" panose="020B0604030504040204" pitchFamily="34" charset="0"/>
              </a:rPr>
              <a:t>Repetitive tasks on large number of files</a:t>
            </a:r>
          </a:p>
        </p:txBody>
      </p:sp>
      <p:sp>
        <p:nvSpPr>
          <p:cNvPr id="66" name="Text Placeholder 10">
            <a:extLst>
              <a:ext uri="{FF2B5EF4-FFF2-40B4-BE49-F238E27FC236}">
                <a16:creationId xmlns:a16="http://schemas.microsoft.com/office/drawing/2014/main" xmlns=""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Easy to read and perform same task on different files</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Allow for automation(monthly reports / recurring files / ..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Combine data from various sources with ease</a:t>
            </a:r>
          </a:p>
        </p:txBody>
      </p:sp>
      <p:sp>
        <p:nvSpPr>
          <p:cNvPr id="67" name="Text Placeholder 9">
            <a:extLst>
              <a:ext uri="{FF2B5EF4-FFF2-40B4-BE49-F238E27FC236}">
                <a16:creationId xmlns:a16="http://schemas.microsoft.com/office/drawing/2014/main" xmlns=""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Large data set</a:t>
            </a:r>
          </a:p>
        </p:txBody>
      </p:sp>
      <p:sp>
        <p:nvSpPr>
          <p:cNvPr id="68" name="Text Placeholder 10">
            <a:extLst>
              <a:ext uri="{FF2B5EF4-FFF2-40B4-BE49-F238E27FC236}">
                <a16:creationId xmlns:a16="http://schemas.microsoft.com/office/drawing/2014/main" xmlns=""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Excel cannot handle really large data sets</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Python’s libraries are optimized for it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Only read and manipulate the data you want</a:t>
            </a:r>
          </a:p>
        </p:txBody>
      </p:sp>
      <p:sp>
        <p:nvSpPr>
          <p:cNvPr id="69" name="Text Placeholder 9">
            <a:extLst>
              <a:ext uri="{FF2B5EF4-FFF2-40B4-BE49-F238E27FC236}">
                <a16:creationId xmlns:a16="http://schemas.microsoft.com/office/drawing/2014/main" xmlns="" id="{7FB3716E-9382-4C5B-89D8-7D3D309649B1}"/>
              </a:ext>
            </a:extLst>
          </p:cNvPr>
          <p:cNvSpPr txBox="1">
            <a:spLocks/>
          </p:cNvSpPr>
          <p:nvPr/>
        </p:nvSpPr>
        <p:spPr>
          <a:xfrm>
            <a:off x="8439016" y="3037919"/>
            <a:ext cx="305758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Complex manipulations</a:t>
            </a:r>
          </a:p>
        </p:txBody>
      </p:sp>
      <p:sp>
        <p:nvSpPr>
          <p:cNvPr id="70" name="Text Placeholder 10">
            <a:extLst>
              <a:ext uri="{FF2B5EF4-FFF2-40B4-BE49-F238E27FC236}">
                <a16:creationId xmlns:a16="http://schemas.microsoft.com/office/drawing/2014/main" xmlns=""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Automate much of what can only be done manual in Excel</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Specialized algorithms are not available in Excel, many libraries available in Python</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Functions in Python = allow very customizable actions</a:t>
            </a:r>
          </a:p>
        </p:txBody>
      </p:sp>
      <p:grpSp>
        <p:nvGrpSpPr>
          <p:cNvPr id="28" name="Group 19"/>
          <p:cNvGrpSpPr>
            <a:grpSpLocks noChangeAspect="1"/>
          </p:cNvGrpSpPr>
          <p:nvPr/>
        </p:nvGrpSpPr>
        <p:grpSpPr>
          <a:xfrm>
            <a:off x="339889" y="1699810"/>
            <a:ext cx="1336296" cy="1247369"/>
            <a:chOff x="-2187576" y="5018088"/>
            <a:chExt cx="882651" cy="823913"/>
          </a:xfrm>
        </p:grpSpPr>
        <p:sp>
          <p:nvSpPr>
            <p:cNvPr id="29" name="Freeform 17"/>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8"/>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9"/>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8"/>
          <p:cNvGrpSpPr/>
          <p:nvPr/>
        </p:nvGrpSpPr>
        <p:grpSpPr>
          <a:xfrm>
            <a:off x="8040216" y="1699809"/>
            <a:ext cx="1296144" cy="1247369"/>
            <a:chOff x="6460778" y="5092349"/>
            <a:chExt cx="1114525" cy="1051130"/>
          </a:xfrm>
        </p:grpSpPr>
        <p:sp>
          <p:nvSpPr>
            <p:cNvPr id="33" name="Freeform 7"/>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tx2">
                <a:lumMod val="90000"/>
                <a:lumOff val="1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5"/>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22457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7562" y="116632"/>
            <a:ext cx="11125236" cy="1104900"/>
          </a:xfrm>
        </p:spPr>
        <p:txBody>
          <a:bodyPr/>
          <a:lstStyle/>
          <a:p>
            <a:r>
              <a:rPr lang="en-US" dirty="0"/>
              <a:t>Quick recap: Data Structures</a:t>
            </a:r>
            <a:endParaRPr lang="en-GB" dirty="0"/>
          </a:p>
        </p:txBody>
      </p:sp>
      <p:sp>
        <p:nvSpPr>
          <p:cNvPr id="5" name="Text Placeholder 4"/>
          <p:cNvSpPr>
            <a:spLocks noGrp="1"/>
          </p:cNvSpPr>
          <p:nvPr>
            <p:ph type="body" sz="quarter" idx="10"/>
          </p:nvPr>
        </p:nvSpPr>
        <p:spPr>
          <a:xfrm>
            <a:off x="527562" y="1484784"/>
            <a:ext cx="11700000" cy="4466201"/>
          </a:xfrm>
        </p:spPr>
        <p:txBody>
          <a:bodyPr>
            <a:normAutofit lnSpcReduction="10000"/>
          </a:bodyPr>
          <a:lstStyle/>
          <a:p>
            <a:pPr lvl="1"/>
            <a:r>
              <a:rPr lang="en-GB" dirty="0"/>
              <a:t>Data types</a:t>
            </a:r>
          </a:p>
          <a:p>
            <a:pPr lvl="2"/>
            <a:r>
              <a:rPr lang="en-GB" dirty="0"/>
              <a:t>string </a:t>
            </a:r>
            <a:r>
              <a:rPr lang="en-GB" dirty="0">
                <a:latin typeface="Consolas" panose="020B0609020204030204" pitchFamily="49" charset="0"/>
                <a:cs typeface="Consolas" panose="020B0609020204030204" pitchFamily="49" charset="0"/>
              </a:rPr>
              <a:t>(‘Hello world’) </a:t>
            </a:r>
            <a:r>
              <a:rPr lang="en-GB" dirty="0"/>
              <a:t>, integer (</a:t>
            </a:r>
            <a:r>
              <a:rPr lang="en-GB" dirty="0">
                <a:latin typeface="Consolas" panose="020B0609020204030204" pitchFamily="49" charset="0"/>
                <a:cs typeface="Consolas" panose="020B0609020204030204" pitchFamily="49" charset="0"/>
              </a:rPr>
              <a:t>1</a:t>
            </a:r>
            <a:r>
              <a:rPr lang="en-GB" dirty="0"/>
              <a:t>), float (</a:t>
            </a:r>
            <a:r>
              <a:rPr lang="en-GB" dirty="0">
                <a:latin typeface="Consolas" panose="020B0609020204030204" pitchFamily="49" charset="0"/>
                <a:cs typeface="Consolas" panose="020B0609020204030204" pitchFamily="49" charset="0"/>
              </a:rPr>
              <a:t>3.14</a:t>
            </a:r>
            <a:r>
              <a:rPr lang="en-GB" dirty="0"/>
              <a:t>), Boolean (</a:t>
            </a:r>
            <a:r>
              <a:rPr lang="en-GB" dirty="0">
                <a:latin typeface="Consolas" panose="020B0609020204030204" pitchFamily="49" charset="0"/>
                <a:cs typeface="Consolas" panose="020B0609020204030204" pitchFamily="49" charset="0"/>
              </a:rPr>
              <a:t>True</a:t>
            </a:r>
            <a:r>
              <a:rPr lang="en-GB" dirty="0"/>
              <a:t>)</a:t>
            </a:r>
            <a:endParaRPr lang="en-US" dirty="0"/>
          </a:p>
          <a:p>
            <a:pPr lvl="1"/>
            <a:r>
              <a:rPr lang="en-US" dirty="0"/>
              <a:t>List</a:t>
            </a:r>
          </a:p>
          <a:p>
            <a:pPr lvl="2"/>
            <a:r>
              <a:rPr lang="en-US" dirty="0" err="1">
                <a:latin typeface="Consolas" panose="020B0609020204030204" pitchFamily="49" charset="0"/>
                <a:cs typeface="Consolas" panose="020B0609020204030204" pitchFamily="49" charset="0"/>
              </a:rPr>
              <a:t>list_of_values</a:t>
            </a:r>
            <a:r>
              <a:rPr lang="en-US" dirty="0">
                <a:latin typeface="Consolas" panose="020B0609020204030204" pitchFamily="49" charset="0"/>
                <a:cs typeface="Consolas" panose="020B0609020204030204" pitchFamily="49" charset="0"/>
              </a:rPr>
              <a:t> = [‘value1’, 2, ‘another’, True, None]</a:t>
            </a:r>
          </a:p>
          <a:p>
            <a:pPr lvl="1"/>
            <a:r>
              <a:rPr lang="en-US" dirty="0"/>
              <a:t>Dictionary</a:t>
            </a:r>
          </a:p>
          <a:p>
            <a:pPr lvl="2"/>
            <a:r>
              <a:rPr lang="en-US" dirty="0" err="1">
                <a:latin typeface="Consolas" panose="020B0609020204030204" pitchFamily="49" charset="0"/>
                <a:cs typeface="Consolas" panose="020B0609020204030204" pitchFamily="49" charset="0"/>
              </a:rPr>
              <a:t>dict</a:t>
            </a:r>
            <a:r>
              <a:rPr lang="en-US" dirty="0">
                <a:latin typeface="Consolas" panose="020B0609020204030204" pitchFamily="49" charset="0"/>
                <a:cs typeface="Consolas" panose="020B0609020204030204" pitchFamily="49" charset="0"/>
              </a:rPr>
              <a:t> = { “name”: “</a:t>
            </a:r>
            <a:r>
              <a:rPr lang="en-US" dirty="0" err="1">
                <a:latin typeface="Consolas" panose="020B0609020204030204" pitchFamily="49" charset="0"/>
                <a:cs typeface="Consolas" panose="020B0609020204030204" pitchFamily="49" charset="0"/>
              </a:rPr>
              <a:t>Garfield”,”Age</a:t>
            </a:r>
            <a:r>
              <a:rPr lang="en-US" dirty="0">
                <a:latin typeface="Consolas" panose="020B0609020204030204" pitchFamily="49" charset="0"/>
                <a:cs typeface="Consolas" panose="020B0609020204030204" pitchFamily="49" charset="0"/>
              </a:rPr>
              <a:t>”: 12,”Favorite food”: “</a:t>
            </a:r>
            <a:r>
              <a:rPr lang="en-US" dirty="0" err="1">
                <a:latin typeface="Consolas" panose="020B0609020204030204" pitchFamily="49" charset="0"/>
                <a:cs typeface="Consolas" panose="020B0609020204030204" pitchFamily="49" charset="0"/>
              </a:rPr>
              <a:t>Lasagne</a:t>
            </a:r>
            <a:r>
              <a:rPr lang="en-US" dirty="0">
                <a:latin typeface="Consolas" panose="020B0609020204030204" pitchFamily="49" charset="0"/>
                <a:cs typeface="Consolas" panose="020B0609020204030204" pitchFamily="49" charset="0"/>
              </a:rPr>
              <a:t>” } </a:t>
            </a:r>
          </a:p>
          <a:p>
            <a:pPr lvl="2"/>
            <a:r>
              <a:rPr lang="en-US" dirty="0" err="1">
                <a:latin typeface="Consolas" panose="020B0609020204030204" pitchFamily="49" charset="0"/>
                <a:cs typeface="Consolas" panose="020B0609020204030204" pitchFamily="49" charset="0"/>
              </a:rPr>
              <a:t>Dict</a:t>
            </a:r>
            <a:r>
              <a:rPr lang="en-US" dirty="0">
                <a:latin typeface="Consolas" panose="020B0609020204030204" pitchFamily="49" charset="0"/>
                <a:cs typeface="Consolas" panose="020B0609020204030204" pitchFamily="49" charset="0"/>
              </a:rPr>
              <a:t>[“name”]</a:t>
            </a:r>
          </a:p>
          <a:p>
            <a:pPr lvl="1"/>
            <a:r>
              <a:rPr lang="en-US" dirty="0"/>
              <a:t>Loops</a:t>
            </a:r>
          </a:p>
          <a:p>
            <a:pPr lvl="2"/>
            <a:r>
              <a:rPr lang="en-US" dirty="0">
                <a:latin typeface="Consolas" panose="020B0609020204030204" pitchFamily="49" charset="0"/>
                <a:cs typeface="Consolas" panose="020B0609020204030204" pitchFamily="49" charset="0"/>
              </a:rPr>
              <a:t>for x in list:</a:t>
            </a:r>
          </a:p>
          <a:p>
            <a:pPr marL="444500" lvl="3" indent="0">
              <a:buNone/>
            </a:pPr>
            <a:r>
              <a:rPr lang="en-US" dirty="0" smtClean="0"/>
              <a:t>	</a:t>
            </a:r>
            <a:r>
              <a:rPr lang="en-US" sz="1600" dirty="0">
                <a:latin typeface="Consolas" panose="020B0609020204030204" pitchFamily="49" charset="0"/>
                <a:cs typeface="Consolas" panose="020B0609020204030204" pitchFamily="49" charset="0"/>
              </a:rPr>
              <a:t>print(x)</a:t>
            </a:r>
          </a:p>
          <a:p>
            <a:pPr lvl="1"/>
            <a:r>
              <a:rPr lang="en-US" dirty="0"/>
              <a:t>Conditionals</a:t>
            </a:r>
          </a:p>
          <a:p>
            <a:pPr lvl="2"/>
            <a:r>
              <a:rPr lang="en-US" dirty="0">
                <a:latin typeface="Consolas" panose="020B0609020204030204" pitchFamily="49" charset="0"/>
                <a:cs typeface="Consolas" panose="020B0609020204030204" pitchFamily="49" charset="0"/>
              </a:rPr>
              <a:t>if </a:t>
            </a:r>
            <a:r>
              <a:rPr lang="en-US" dirty="0" smtClean="0">
                <a:latin typeface="Consolas" panose="020B0609020204030204" pitchFamily="49" charset="0"/>
                <a:cs typeface="Consolas" panose="020B0609020204030204" pitchFamily="49" charset="0"/>
              </a:rPr>
              <a:t>value &gt; 0 </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else: </a:t>
            </a:r>
          </a:p>
          <a:p>
            <a:pPr lvl="1"/>
            <a:endParaRPr lang="en-US" dirty="0"/>
          </a:p>
          <a:p>
            <a:endParaRPr lang="en-GB" dirty="0"/>
          </a:p>
        </p:txBody>
      </p:sp>
    </p:spTree>
    <p:extLst>
      <p:ext uri="{BB962C8B-B14F-4D97-AF65-F5344CB8AC3E}">
        <p14:creationId xmlns:p14="http://schemas.microsoft.com/office/powerpoint/2010/main" val="749534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91944" y="116632"/>
            <a:ext cx="3744416" cy="2340260"/>
          </a:xfrm>
          <a:prstGeom prst="rect">
            <a:avLst/>
          </a:prstGeom>
        </p:spPr>
      </p:pic>
      <p:sp>
        <p:nvSpPr>
          <p:cNvPr id="4" name="Title 3"/>
          <p:cNvSpPr>
            <a:spLocks noGrp="1"/>
          </p:cNvSpPr>
          <p:nvPr>
            <p:ph type="title"/>
          </p:nvPr>
        </p:nvSpPr>
        <p:spPr>
          <a:xfrm>
            <a:off x="514731" y="104106"/>
            <a:ext cx="11125236" cy="1104900"/>
          </a:xfrm>
        </p:spPr>
        <p:txBody>
          <a:bodyPr/>
          <a:lstStyle/>
          <a:p>
            <a:r>
              <a:rPr lang="en-US" dirty="0"/>
              <a:t>Pandas: introduction</a:t>
            </a:r>
            <a:endParaRPr lang="en-GB" dirty="0"/>
          </a:p>
        </p:txBody>
      </p:sp>
      <p:sp>
        <p:nvSpPr>
          <p:cNvPr id="5" name="Text Placeholder 4"/>
          <p:cNvSpPr>
            <a:spLocks noGrp="1"/>
          </p:cNvSpPr>
          <p:nvPr>
            <p:ph type="body" sz="quarter" idx="10"/>
          </p:nvPr>
        </p:nvSpPr>
        <p:spPr>
          <a:xfrm>
            <a:off x="514731" y="1412776"/>
            <a:ext cx="11700000" cy="4466201"/>
          </a:xfrm>
        </p:spPr>
        <p:txBody>
          <a:bodyPr/>
          <a:lstStyle/>
          <a:p>
            <a:pPr lvl="1"/>
            <a:r>
              <a:rPr lang="en-US" b="1" dirty="0"/>
              <a:t>Open Source </a:t>
            </a:r>
            <a:r>
              <a:rPr lang="en-US" dirty="0"/>
              <a:t>Python library</a:t>
            </a:r>
          </a:p>
          <a:p>
            <a:pPr marL="88900" lvl="1" indent="0">
              <a:buNone/>
            </a:pPr>
            <a:endParaRPr lang="en-US" dirty="0"/>
          </a:p>
          <a:p>
            <a:pPr lvl="1"/>
            <a:r>
              <a:rPr lang="en-US" b="1" dirty="0"/>
              <a:t>Easy-to-use</a:t>
            </a:r>
            <a:r>
              <a:rPr lang="en-US" dirty="0"/>
              <a:t> data structures</a:t>
            </a:r>
          </a:p>
          <a:p>
            <a:pPr lvl="2"/>
            <a:r>
              <a:rPr lang="en-US" dirty="0"/>
              <a:t>Very well suited for </a:t>
            </a:r>
            <a:r>
              <a:rPr lang="en-US" u="sng" dirty="0"/>
              <a:t>tabular data</a:t>
            </a:r>
            <a:r>
              <a:rPr lang="en-US" dirty="0"/>
              <a:t> such as Excel and databases</a:t>
            </a:r>
          </a:p>
          <a:p>
            <a:pPr marL="266700" lvl="2" indent="0">
              <a:buNone/>
            </a:pPr>
            <a:endParaRPr lang="en-US" dirty="0"/>
          </a:p>
          <a:p>
            <a:pPr lvl="1"/>
            <a:r>
              <a:rPr lang="en-US" b="1" dirty="0"/>
              <a:t>High-performance</a:t>
            </a:r>
            <a:r>
              <a:rPr lang="en-US" dirty="0"/>
              <a:t> data analysis tools</a:t>
            </a:r>
          </a:p>
          <a:p>
            <a:pPr lvl="2"/>
            <a:r>
              <a:rPr lang="en-US" dirty="0"/>
              <a:t>Running on top of </a:t>
            </a:r>
            <a:r>
              <a:rPr lang="en-US" dirty="0" err="1"/>
              <a:t>NumPy</a:t>
            </a:r>
            <a:r>
              <a:rPr lang="en-US" dirty="0"/>
              <a:t> and </a:t>
            </a:r>
            <a:r>
              <a:rPr lang="en-US" dirty="0" err="1" smtClean="0"/>
              <a:t>SciPy</a:t>
            </a:r>
            <a:r>
              <a:rPr lang="en-US" dirty="0" smtClean="0"/>
              <a:t>, two excellent </a:t>
            </a:r>
            <a:r>
              <a:rPr lang="en-US" dirty="0"/>
              <a:t>libraries for </a:t>
            </a:r>
            <a:r>
              <a:rPr lang="en-US" dirty="0" smtClean="0"/>
              <a:t>data science</a:t>
            </a:r>
          </a:p>
          <a:p>
            <a:pPr lvl="2"/>
            <a:r>
              <a:rPr lang="en-US" dirty="0" err="1" smtClean="0"/>
              <a:t>NumPy</a:t>
            </a:r>
            <a:r>
              <a:rPr lang="en-US" dirty="0" smtClean="0"/>
              <a:t>: low level library that contains highly optimized data structures for </a:t>
            </a:r>
            <a:r>
              <a:rPr lang="en-US" u="sng" dirty="0" smtClean="0"/>
              <a:t>large data</a:t>
            </a:r>
            <a:r>
              <a:rPr lang="en-US" dirty="0" smtClean="0"/>
              <a:t> (on top of C)</a:t>
            </a:r>
          </a:p>
          <a:p>
            <a:pPr lvl="2"/>
            <a:r>
              <a:rPr lang="en-US" dirty="0" err="1" smtClean="0"/>
              <a:t>SciPy</a:t>
            </a:r>
            <a:r>
              <a:rPr lang="en-US" dirty="0" smtClean="0"/>
              <a:t>: mainly used for scientific computing: </a:t>
            </a:r>
            <a:r>
              <a:rPr lang="en-US" dirty="0"/>
              <a:t>optimization, linear algebra, integration, </a:t>
            </a:r>
            <a:r>
              <a:rPr lang="en-US" dirty="0" smtClean="0"/>
              <a:t/>
            </a:r>
            <a:br>
              <a:rPr lang="en-US" dirty="0" smtClean="0"/>
            </a:br>
            <a:r>
              <a:rPr lang="en-US" dirty="0" smtClean="0"/>
              <a:t>interpolation, signal </a:t>
            </a:r>
            <a:r>
              <a:rPr lang="en-US" dirty="0"/>
              <a:t>and image processing</a:t>
            </a:r>
          </a:p>
          <a:p>
            <a:pPr marL="88900" lvl="1" indent="0">
              <a:buNone/>
            </a:pPr>
            <a:endParaRPr lang="en-US" dirty="0"/>
          </a:p>
          <a:p>
            <a:endParaRPr lang="en-GB" dirty="0"/>
          </a:p>
        </p:txBody>
      </p:sp>
    </p:spTree>
    <p:extLst>
      <p:ext uri="{BB962C8B-B14F-4D97-AF65-F5344CB8AC3E}">
        <p14:creationId xmlns:p14="http://schemas.microsoft.com/office/powerpoint/2010/main" val="1247692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4015" y="151198"/>
            <a:ext cx="11125236" cy="1104900"/>
          </a:xfrm>
        </p:spPr>
        <p:txBody>
          <a:bodyPr/>
          <a:lstStyle/>
          <a:p>
            <a:r>
              <a:rPr lang="en-US" dirty="0"/>
              <a:t>Reading data</a:t>
            </a:r>
            <a:endParaRPr lang="en-GB" dirty="0"/>
          </a:p>
        </p:txBody>
      </p:sp>
      <p:sp>
        <p:nvSpPr>
          <p:cNvPr id="5" name="Text Placeholder 4"/>
          <p:cNvSpPr>
            <a:spLocks noGrp="1"/>
          </p:cNvSpPr>
          <p:nvPr>
            <p:ph type="body" sz="quarter" idx="10"/>
          </p:nvPr>
        </p:nvSpPr>
        <p:spPr>
          <a:xfrm>
            <a:off x="542943" y="1256098"/>
            <a:ext cx="11700000" cy="4466201"/>
          </a:xfrm>
        </p:spPr>
        <p:txBody>
          <a:bodyPr/>
          <a:lstStyle/>
          <a:p>
            <a:r>
              <a:rPr lang="en-US" dirty="0"/>
              <a:t>Many formats are supported:</a:t>
            </a:r>
          </a:p>
          <a:p>
            <a:pPr lvl="1"/>
            <a:r>
              <a:rPr lang="en-US" dirty="0"/>
              <a:t>Text / Comma-separated values (CSV)</a:t>
            </a:r>
          </a:p>
          <a:p>
            <a:pPr marL="266700" lvl="2" indent="0">
              <a:buNone/>
            </a:pPr>
            <a:r>
              <a:rPr lang="nl-BE" dirty="0" err="1">
                <a:latin typeface="Consolas" panose="020B0609020204030204" pitchFamily="49" charset="0"/>
                <a:cs typeface="Consolas" panose="020B0609020204030204" pitchFamily="49" charset="0"/>
              </a:rPr>
              <a:t>pd.read_csv</a:t>
            </a:r>
            <a:r>
              <a:rPr lang="nl-BE" dirty="0">
                <a:latin typeface="Consolas" panose="020B0609020204030204" pitchFamily="49" charset="0"/>
                <a:cs typeface="Consolas" panose="020B0609020204030204" pitchFamily="49" charset="0"/>
              </a:rPr>
              <a:t>("</a:t>
            </a:r>
            <a:r>
              <a:rPr lang="nl-BE" dirty="0">
                <a:solidFill>
                  <a:schemeClr val="accent4">
                    <a:lumMod val="50000"/>
                  </a:schemeClr>
                </a:solidFill>
                <a:latin typeface="Consolas" panose="020B0609020204030204" pitchFamily="49" charset="0"/>
                <a:cs typeface="Consolas" panose="020B0609020204030204" pitchFamily="49" charset="0"/>
              </a:rPr>
              <a:t>titanic.csv</a:t>
            </a:r>
            <a:r>
              <a:rPr lang="nl-BE" dirty="0">
                <a:latin typeface="Consolas" panose="020B0609020204030204" pitchFamily="49" charset="0"/>
                <a:cs typeface="Consolas" panose="020B0609020204030204" pitchFamily="49" charset="0"/>
              </a:rPr>
              <a:t>") </a:t>
            </a:r>
            <a:endParaRPr lang="en-US" dirty="0"/>
          </a:p>
          <a:p>
            <a:pPr lvl="2"/>
            <a:endParaRPr lang="en-US" dirty="0"/>
          </a:p>
          <a:p>
            <a:endParaRPr lang="en-GB" dirty="0"/>
          </a:p>
        </p:txBody>
      </p:sp>
      <p:pic>
        <p:nvPicPr>
          <p:cNvPr id="16" name="Picture 15"/>
          <p:cNvPicPr>
            <a:picLocks noChangeAspect="1"/>
          </p:cNvPicPr>
          <p:nvPr/>
        </p:nvPicPr>
        <p:blipFill rotWithShape="1">
          <a:blip r:embed="rId3"/>
          <a:srcRect l="4343" t="4747" r="35507" b="57271"/>
          <a:stretch/>
        </p:blipFill>
        <p:spPr>
          <a:xfrm>
            <a:off x="5303912" y="1052736"/>
            <a:ext cx="6500432" cy="1502285"/>
          </a:xfrm>
          <a:prstGeom prst="rect">
            <a:avLst/>
          </a:prstGeom>
        </p:spPr>
      </p:pic>
      <p:pic>
        <p:nvPicPr>
          <p:cNvPr id="17" name="Picture 16"/>
          <p:cNvPicPr>
            <a:picLocks noChangeAspect="1"/>
          </p:cNvPicPr>
          <p:nvPr/>
        </p:nvPicPr>
        <p:blipFill>
          <a:blip r:embed="rId4"/>
          <a:stretch>
            <a:fillRect/>
          </a:stretch>
        </p:blipFill>
        <p:spPr>
          <a:xfrm>
            <a:off x="839416" y="2900421"/>
            <a:ext cx="6062108" cy="3015746"/>
          </a:xfrm>
          <a:prstGeom prst="rect">
            <a:avLst/>
          </a:prstGeom>
        </p:spPr>
      </p:pic>
    </p:spTree>
    <p:extLst>
      <p:ext uri="{BB962C8B-B14F-4D97-AF65-F5344CB8AC3E}">
        <p14:creationId xmlns:p14="http://schemas.microsoft.com/office/powerpoint/2010/main" val="965995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2000" y="116632"/>
            <a:ext cx="11125236" cy="1104900"/>
          </a:xfrm>
        </p:spPr>
        <p:txBody>
          <a:bodyPr/>
          <a:lstStyle/>
          <a:p>
            <a:r>
              <a:rPr lang="en-US" dirty="0"/>
              <a:t>Reading data</a:t>
            </a:r>
            <a:endParaRPr lang="en-GB" dirty="0"/>
          </a:p>
        </p:txBody>
      </p:sp>
      <p:sp>
        <p:nvSpPr>
          <p:cNvPr id="5" name="Text Placeholder 4"/>
          <p:cNvSpPr>
            <a:spLocks noGrp="1"/>
          </p:cNvSpPr>
          <p:nvPr>
            <p:ph type="body" sz="quarter" idx="10"/>
          </p:nvPr>
        </p:nvSpPr>
        <p:spPr>
          <a:xfrm>
            <a:off x="492000" y="1340768"/>
            <a:ext cx="11700000" cy="4824536"/>
          </a:xfrm>
        </p:spPr>
        <p:txBody>
          <a:bodyPr>
            <a:normAutofit lnSpcReduction="10000"/>
          </a:bodyPr>
          <a:lstStyle/>
          <a:p>
            <a:r>
              <a:rPr lang="en-US" dirty="0"/>
              <a:t>Different sources, same syntax!</a:t>
            </a:r>
          </a:p>
          <a:p>
            <a:pPr lvl="1"/>
            <a:r>
              <a:rPr lang="en-US" dirty="0"/>
              <a:t>Text / Comma-separated values (CSV)</a:t>
            </a:r>
          </a:p>
          <a:p>
            <a:pPr lvl="2"/>
            <a:r>
              <a:rPr lang="nl-BE" dirty="0" err="1">
                <a:latin typeface="Consolas" panose="020B0609020204030204" pitchFamily="49" charset="0"/>
                <a:cs typeface="Consolas" panose="020B0609020204030204" pitchFamily="49" charset="0"/>
              </a:rPr>
              <a:t>pd.read_csv</a:t>
            </a:r>
            <a:r>
              <a:rPr lang="nl-BE" dirty="0">
                <a:latin typeface="Consolas" panose="020B0609020204030204" pitchFamily="49" charset="0"/>
                <a:cs typeface="Consolas" panose="020B0609020204030204" pitchFamily="49" charset="0"/>
              </a:rPr>
              <a:t>("</a:t>
            </a:r>
            <a:r>
              <a:rPr lang="nl-BE" dirty="0">
                <a:solidFill>
                  <a:schemeClr val="accent4">
                    <a:lumMod val="50000"/>
                  </a:schemeClr>
                </a:solidFill>
                <a:latin typeface="Consolas" panose="020B0609020204030204" pitchFamily="49" charset="0"/>
                <a:cs typeface="Consolas" panose="020B0609020204030204" pitchFamily="49" charset="0"/>
              </a:rPr>
              <a:t>titanic.csv</a:t>
            </a:r>
            <a:r>
              <a:rPr lang="nl-BE" dirty="0">
                <a:latin typeface="Consolas" panose="020B0609020204030204" pitchFamily="49" charset="0"/>
                <a:cs typeface="Consolas" panose="020B0609020204030204" pitchFamily="49" charset="0"/>
              </a:rPr>
              <a:t>") </a:t>
            </a:r>
            <a:endParaRPr lang="en-US" dirty="0"/>
          </a:p>
          <a:p>
            <a:pPr lvl="1"/>
            <a:r>
              <a:rPr lang="en-US" dirty="0"/>
              <a:t>Excel sheets</a:t>
            </a:r>
          </a:p>
          <a:p>
            <a:pPr lvl="2"/>
            <a:r>
              <a:rPr lang="nl-BE" dirty="0" err="1">
                <a:latin typeface="Consolas" panose="020B0609020204030204" pitchFamily="49" charset="0"/>
                <a:cs typeface="Consolas" panose="020B0609020204030204" pitchFamily="49" charset="0"/>
              </a:rPr>
              <a:t>pd.read_excel</a:t>
            </a:r>
            <a:r>
              <a:rPr lang="nl-BE" dirty="0">
                <a:latin typeface="Consolas" panose="020B0609020204030204" pitchFamily="49" charset="0"/>
                <a:cs typeface="Consolas" panose="020B0609020204030204" pitchFamily="49" charset="0"/>
              </a:rPr>
              <a:t>("</a:t>
            </a:r>
            <a:r>
              <a:rPr lang="nl-BE" dirty="0">
                <a:solidFill>
                  <a:schemeClr val="accent4">
                    <a:lumMod val="50000"/>
                  </a:schemeClr>
                </a:solidFill>
                <a:latin typeface="Consolas" panose="020B0609020204030204" pitchFamily="49" charset="0"/>
                <a:cs typeface="Consolas" panose="020B0609020204030204" pitchFamily="49" charset="0"/>
              </a:rPr>
              <a:t>titanic.xlsx</a:t>
            </a:r>
            <a:r>
              <a:rPr lang="nl-BE" dirty="0">
                <a:latin typeface="Consolas" panose="020B0609020204030204" pitchFamily="49" charset="0"/>
                <a:cs typeface="Consolas" panose="020B0609020204030204" pitchFamily="49" charset="0"/>
              </a:rPr>
              <a:t>", </a:t>
            </a:r>
            <a:r>
              <a:rPr lang="nl-BE" dirty="0" err="1">
                <a:latin typeface="Consolas" panose="020B0609020204030204" pitchFamily="49" charset="0"/>
                <a:cs typeface="Consolas" panose="020B0609020204030204" pitchFamily="49" charset="0"/>
              </a:rPr>
              <a:t>sheet_name</a:t>
            </a:r>
            <a:r>
              <a:rPr lang="nl-BE" dirty="0">
                <a:latin typeface="Consolas" panose="020B0609020204030204" pitchFamily="49" charset="0"/>
                <a:cs typeface="Consolas" panose="020B0609020204030204" pitchFamily="49" charset="0"/>
              </a:rPr>
              <a:t>="</a:t>
            </a:r>
            <a:r>
              <a:rPr lang="nl-BE" dirty="0">
                <a:solidFill>
                  <a:schemeClr val="accent4">
                    <a:lumMod val="50000"/>
                  </a:schemeClr>
                </a:solidFill>
                <a:latin typeface="Consolas" panose="020B0609020204030204" pitchFamily="49" charset="0"/>
                <a:cs typeface="Consolas" panose="020B0609020204030204" pitchFamily="49" charset="0"/>
              </a:rPr>
              <a:t>sheet1</a:t>
            </a:r>
            <a:r>
              <a:rPr lang="nl-BE" dirty="0">
                <a:latin typeface="Consolas" panose="020B0609020204030204" pitchFamily="49" charset="0"/>
                <a:cs typeface="Consolas" panose="020B0609020204030204" pitchFamily="49" charset="0"/>
              </a:rPr>
              <a:t>") </a:t>
            </a:r>
          </a:p>
          <a:p>
            <a:pPr lvl="1"/>
            <a:r>
              <a:rPr lang="en-US" dirty="0"/>
              <a:t>Database</a:t>
            </a:r>
          </a:p>
          <a:p>
            <a:pPr lvl="2"/>
            <a:r>
              <a:rPr lang="en-US" dirty="0"/>
              <a:t>Table: </a:t>
            </a:r>
            <a:r>
              <a:rPr lang="en-US" dirty="0" err="1">
                <a:latin typeface="Consolas" panose="020B0609020204030204" pitchFamily="49" charset="0"/>
                <a:cs typeface="Consolas" panose="020B0609020204030204" pitchFamily="49" charset="0"/>
              </a:rPr>
              <a:t>pd.read_sql_table</a:t>
            </a:r>
            <a:r>
              <a:rPr lang="en-US" dirty="0">
                <a:latin typeface="Consolas" panose="020B0609020204030204" pitchFamily="49" charset="0"/>
                <a:cs typeface="Consolas" panose="020B0609020204030204" pitchFamily="49" charset="0"/>
              </a:rPr>
              <a:t>(</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data</a:t>
            </a:r>
            <a:r>
              <a:rPr lang="nl-BE"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porstgres:///titanic</a:t>
            </a:r>
            <a:r>
              <a:rPr lang="nl-BE"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lvl="2"/>
            <a:r>
              <a:rPr lang="en-US" dirty="0"/>
              <a:t>Query: </a:t>
            </a:r>
            <a:r>
              <a:rPr lang="en-US" dirty="0" err="1">
                <a:latin typeface="Consolas" panose="020B0609020204030204" pitchFamily="49" charset="0"/>
                <a:cs typeface="Consolas" panose="020B0609020204030204" pitchFamily="49" charset="0"/>
              </a:rPr>
              <a:t>pd.read_sql_query</a:t>
            </a:r>
            <a:r>
              <a:rPr lang="en-US" dirty="0">
                <a:latin typeface="Consolas" panose="020B0609020204030204" pitchFamily="49" charset="0"/>
                <a:cs typeface="Consolas" panose="020B0609020204030204" pitchFamily="49" charset="0"/>
              </a:rPr>
              <a:t>(</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SELECT * FROM data WHERE survived = 1</a:t>
            </a:r>
            <a:r>
              <a:rPr lang="nl-BE"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porstgres:///titanic</a:t>
            </a:r>
            <a:r>
              <a:rPr lang="nl-BE"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lvl="2"/>
            <a:endParaRPr lang="en-US" dirty="0">
              <a:latin typeface="Consolas" panose="020B0609020204030204" pitchFamily="49" charset="0"/>
              <a:cs typeface="Consolas" panose="020B0609020204030204" pitchFamily="49" charset="0"/>
            </a:endParaRPr>
          </a:p>
          <a:p>
            <a:pPr lvl="1"/>
            <a:r>
              <a:rPr lang="en-US" dirty="0"/>
              <a:t>Many others including SAS, Stata, JSON, HTML ..</a:t>
            </a:r>
          </a:p>
          <a:p>
            <a:pPr lvl="2"/>
            <a:r>
              <a:rPr lang="en-US" sz="1800" dirty="0"/>
              <a:t>See </a:t>
            </a:r>
            <a:r>
              <a:rPr lang="en-US" sz="1800" dirty="0">
                <a:hlinkClick r:id="rId3"/>
              </a:rPr>
              <a:t>https://</a:t>
            </a:r>
            <a:r>
              <a:rPr lang="en-US" sz="1800" dirty="0" smtClean="0">
                <a:hlinkClick r:id="rId3"/>
              </a:rPr>
              <a:t>pandas.pydata.org/pandas-docs/stable/io.html</a:t>
            </a:r>
            <a:r>
              <a:rPr lang="en-US" sz="1800" dirty="0" smtClean="0"/>
              <a:t/>
            </a:r>
            <a:br>
              <a:rPr lang="en-US" sz="1800" dirty="0" smtClean="0"/>
            </a:br>
            <a:endParaRPr lang="en-US" sz="1800" dirty="0"/>
          </a:p>
          <a:p>
            <a:pPr lvl="1"/>
            <a:r>
              <a:rPr lang="en-US" b="1" dirty="0"/>
              <a:t>Writing</a:t>
            </a:r>
            <a:r>
              <a:rPr lang="en-US" dirty="0"/>
              <a:t> data back: use .</a:t>
            </a:r>
            <a:r>
              <a:rPr lang="en-US" dirty="0">
                <a:latin typeface="Consolas" panose="020B0609020204030204" pitchFamily="49" charset="0"/>
                <a:cs typeface="Consolas" panose="020B0609020204030204" pitchFamily="49" charset="0"/>
              </a:rPr>
              <a:t>to_&lt;output-format&gt;</a:t>
            </a:r>
          </a:p>
          <a:p>
            <a:pPr lvl="2"/>
            <a:r>
              <a:rPr lang="en-US" dirty="0">
                <a:cs typeface="Consolas" panose="020B0609020204030204" pitchFamily="49" charset="0"/>
              </a:rPr>
              <a:t>Example: </a:t>
            </a:r>
            <a:r>
              <a:rPr lang="en-US" dirty="0" err="1">
                <a:latin typeface="Consolas" panose="020B0609020204030204" pitchFamily="49" charset="0"/>
                <a:cs typeface="Consolas" panose="020B0609020204030204" pitchFamily="49" charset="0"/>
              </a:rPr>
              <a:t>df.to_csv</a:t>
            </a:r>
            <a:r>
              <a:rPr lang="en-US" dirty="0">
                <a:latin typeface="Consolas" panose="020B0609020204030204" pitchFamily="49" charset="0"/>
                <a:cs typeface="Consolas" panose="020B0609020204030204" pitchFamily="49" charset="0"/>
              </a:rPr>
              <a:t>(</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results.csv</a:t>
            </a:r>
            <a:r>
              <a:rPr lang="nl-BE"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sep</a:t>
            </a:r>
            <a:r>
              <a:rPr lang="en-US" dirty="0">
                <a:latin typeface="Consolas" panose="020B0609020204030204" pitchFamily="49" charset="0"/>
                <a:cs typeface="Consolas" panose="020B0609020204030204" pitchFamily="49" charset="0"/>
              </a:rPr>
              <a:t>=</a:t>
            </a:r>
            <a:r>
              <a:rPr lang="nl-BE" dirty="0">
                <a:latin typeface="Consolas" panose="020B0609020204030204" pitchFamily="49" charset="0"/>
                <a:cs typeface="Consolas" panose="020B0609020204030204" pitchFamily="49" charset="0"/>
              </a:rPr>
              <a:t>"</a:t>
            </a:r>
            <a:r>
              <a:rPr lang="en-US" dirty="0">
                <a:solidFill>
                  <a:schemeClr val="accent4">
                    <a:lumMod val="50000"/>
                  </a:schemeClr>
                </a:solidFill>
                <a:latin typeface="Consolas" panose="020B0609020204030204" pitchFamily="49" charset="0"/>
                <a:cs typeface="Consolas" panose="020B0609020204030204" pitchFamily="49" charset="0"/>
              </a:rPr>
              <a:t>;</a:t>
            </a:r>
            <a:r>
              <a:rPr lang="nl-BE"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lvl="2"/>
            <a:endParaRPr lang="en-US" dirty="0"/>
          </a:p>
          <a:p>
            <a:endParaRPr lang="en-GB" dirty="0"/>
          </a:p>
        </p:txBody>
      </p:sp>
    </p:spTree>
    <p:extLst>
      <p:ext uri="{BB962C8B-B14F-4D97-AF65-F5344CB8AC3E}">
        <p14:creationId xmlns:p14="http://schemas.microsoft.com/office/powerpoint/2010/main" val="22894944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3DD139EEE9AE4B8986D79E288561AE" ma:contentTypeVersion="2" ma:contentTypeDescription="Create a new document." ma:contentTypeScope="" ma:versionID="8e85dc577277873315a2506915df9a9f">
  <xsd:schema xmlns:xsd="http://www.w3.org/2001/XMLSchema" xmlns:xs="http://www.w3.org/2001/XMLSchema" xmlns:p="http://schemas.microsoft.com/office/2006/metadata/properties" xmlns:ns2="b1534b5a-64e1-4fe1-bce8-1d249259a75a" targetNamespace="http://schemas.microsoft.com/office/2006/metadata/properties" ma:root="true" ma:fieldsID="399d0cb245b6a6fb84105c87b29872eb" ns2:_="">
    <xsd:import namespace="b1534b5a-64e1-4fe1-bce8-1d249259a75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534b5a-64e1-4fe1-bce8-1d249259a7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843580-B5DB-42D8-941E-7AEDDD173747}">
  <ds:schemaRefs>
    <ds:schemaRef ds:uri="http://schemas.microsoft.com/sharepoint/v3/contenttype/forms"/>
  </ds:schemaRefs>
</ds:datastoreItem>
</file>

<file path=customXml/itemProps2.xml><?xml version="1.0" encoding="utf-8"?>
<ds:datastoreItem xmlns:ds="http://schemas.openxmlformats.org/officeDocument/2006/customXml" ds:itemID="{9575C260-723B-484E-B8BC-CAA9A6C0C97A}">
  <ds:schemaRefs>
    <ds:schemaRef ds:uri="http://schemas.microsoft.com/office/2006/documentManagement/types"/>
    <ds:schemaRef ds:uri="http://schemas.openxmlformats.org/package/2006/metadata/core-properties"/>
    <ds:schemaRef ds:uri="http://purl.org/dc/terms/"/>
    <ds:schemaRef ds:uri="http://purl.org/dc/elements/1.1/"/>
    <ds:schemaRef ds:uri="b1534b5a-64e1-4fe1-bce8-1d249259a75a"/>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98533DF-3463-41A8-B079-94FA3EF147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534b5a-64e1-4fe1-bce8-1d249259a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Template>
  <TotalTime>25550</TotalTime>
  <Words>833</Words>
  <Application>Microsoft Office PowerPoint</Application>
  <PresentationFormat>Widescreen</PresentationFormat>
  <Paragraphs>177</Paragraphs>
  <Slides>16</Slides>
  <Notes>14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5" baseType="lpstr">
      <vt:lpstr>Arial</vt:lpstr>
      <vt:lpstr>Consolas</vt:lpstr>
      <vt:lpstr>Futura</vt:lpstr>
      <vt:lpstr>Verdana</vt:lpstr>
      <vt:lpstr>Wingdings</vt:lpstr>
      <vt:lpstr>Capgemini Master</vt:lpstr>
      <vt:lpstr>Cover options</vt:lpstr>
      <vt:lpstr>Final slides</vt:lpstr>
      <vt:lpstr>think-cell Slide</vt:lpstr>
      <vt:lpstr>Python for Data Science workshop</vt:lpstr>
      <vt:lpstr>Agenda</vt:lpstr>
      <vt:lpstr>Introduction</vt:lpstr>
      <vt:lpstr>Why Python</vt:lpstr>
      <vt:lpstr>Python: where does it shine?</vt:lpstr>
      <vt:lpstr>Quick recap: Data Structures</vt:lpstr>
      <vt:lpstr>Pandas: introduction</vt:lpstr>
      <vt:lpstr>Reading data</vt:lpstr>
      <vt:lpstr>Reading data</vt:lpstr>
      <vt:lpstr>Introducing a database</vt:lpstr>
      <vt:lpstr>Common operation on Tables</vt:lpstr>
      <vt:lpstr>Common operation on Tables (2)</vt:lpstr>
      <vt:lpstr>Pandas’ data structure</vt:lpstr>
      <vt:lpstr>The magic of Pandas</vt:lpstr>
      <vt:lpstr>Set up your own environment to experiment</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Dhondt, Jeroen</dc:creator>
  <cp:lastModifiedBy>Dhondt, Jeroen</cp:lastModifiedBy>
  <cp:revision>57</cp:revision>
  <dcterms:created xsi:type="dcterms:W3CDTF">2017-12-06T13:33:11Z</dcterms:created>
  <dcterms:modified xsi:type="dcterms:W3CDTF">2018-10-17T15:12:17Z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0x010100A93DD139EEE9AE4B8986D79E288561AE</vt:lpwstr>
  </property>
</Properties>
</file>