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4"/>
    <p:sldMasterId id="2147484015" r:id="rId5"/>
    <p:sldMasterId id="2147484033" r:id="rId6"/>
    <p:sldMasterId id="2147484039" r:id="rId7"/>
    <p:sldMasterId id="2147484045" r:id="rId8"/>
    <p:sldMasterId id="2147484051" r:id="rId9"/>
  </p:sldMasterIdLst>
  <p:notesMasterIdLst>
    <p:notesMasterId r:id="rId18"/>
  </p:notesMasterIdLst>
  <p:sldIdLst>
    <p:sldId id="344" r:id="rId10"/>
    <p:sldId id="350" r:id="rId11"/>
    <p:sldId id="351" r:id="rId12"/>
    <p:sldId id="352" r:id="rId13"/>
    <p:sldId id="354" r:id="rId14"/>
    <p:sldId id="353" r:id="rId15"/>
    <p:sldId id="339" r:id="rId16"/>
    <p:sldId id="34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e" id="{FB68A6B9-72C8-DD48-9888-8C9C6CFADC23}">
          <p14:sldIdLst>
            <p14:sldId id="344"/>
            <p14:sldId id="350"/>
            <p14:sldId id="351"/>
            <p14:sldId id="352"/>
            <p14:sldId id="354"/>
            <p14:sldId id="353"/>
            <p14:sldId id="33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076"/>
    <a:srgbClr val="FFFFC0"/>
    <a:srgbClr val="FFFF7F"/>
    <a:srgbClr val="FFE1CC"/>
    <a:srgbClr val="FFC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80454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06-Dec-16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72925-894A-AD46-B7A3-9CE73F64B2A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89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>
                <a:highlight>
                  <a:srgbClr val="FFFFFF"/>
                </a:highlight>
                <a:latin typeface="Helvetica Light"/>
              </a:rPr>
              <a:t>Een double</a:t>
            </a:r>
            <a:r>
              <a:rPr lang="nl-NL" baseline="0" dirty="0" smtClean="0">
                <a:highlight>
                  <a:srgbClr val="FFFFFF"/>
                </a:highlight>
                <a:latin typeface="Helvetica Light"/>
              </a:rPr>
              <a:t> </a:t>
            </a:r>
            <a:r>
              <a:rPr lang="nl-NL" dirty="0" smtClean="0">
                <a:highlight>
                  <a:srgbClr val="FFFFFF"/>
                </a:highlight>
                <a:latin typeface="Helvetica Light"/>
              </a:rPr>
              <a:t>array voor maximaal 10 kommagetallen. Het eerste getal dat in dit</a:t>
            </a:r>
            <a:r>
              <a:rPr lang="nl-NL" baseline="0" dirty="0" smtClean="0">
                <a:highlight>
                  <a:srgbClr val="FFFFFF"/>
                </a:highlight>
                <a:latin typeface="Helvetica Light"/>
              </a:rPr>
              <a:t> voorbeeld </a:t>
            </a:r>
            <a:r>
              <a:rPr lang="nl-NL" dirty="0" smtClean="0">
                <a:highlight>
                  <a:srgbClr val="FFFFFF"/>
                </a:highlight>
                <a:latin typeface="Helvetica Light"/>
              </a:rPr>
              <a:t>wordt opgeslagen</a:t>
            </a:r>
            <a:r>
              <a:rPr lang="nl-NL" baseline="0" dirty="0" smtClean="0">
                <a:highlight>
                  <a:srgbClr val="FFFFFF"/>
                </a:highlight>
                <a:latin typeface="Helvetica Light"/>
              </a:rPr>
              <a:t> is 2,5. Deze staat op de eerste plek in de array, met index 0. De array loopt van (index) 0 tot en met 9, tien kommagetallen in totaal.</a:t>
            </a:r>
            <a:endParaRPr lang="nl-NL" dirty="0" smtClean="0">
              <a:highlight>
                <a:srgbClr val="FFFFFF"/>
              </a:highlight>
              <a:latin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Hier wordt de tafel van 5 opgebouwd. Met de .</a:t>
            </a:r>
            <a:r>
              <a:rPr lang="nl-NL" dirty="0" err="1" smtClean="0"/>
              <a:t>Length</a:t>
            </a:r>
            <a:r>
              <a:rPr lang="nl-NL" dirty="0" smtClean="0"/>
              <a:t> kun je de lengte</a:t>
            </a:r>
            <a:r>
              <a:rPr lang="nl-NL" baseline="0" dirty="0" smtClean="0"/>
              <a:t> van een array opvragen (in dit voorbeeld is dat 10).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Zo kun je het de getallenreeks</a:t>
            </a:r>
            <a:r>
              <a:rPr lang="nl-NL" baseline="0" dirty="0" smtClean="0"/>
              <a:t> </a:t>
            </a:r>
            <a:r>
              <a:rPr lang="nl-NL" dirty="0" smtClean="0"/>
              <a:t>zelf even uitproberen. Met </a:t>
            </a:r>
            <a:r>
              <a:rPr lang="nl-NL" dirty="0" err="1" smtClean="0"/>
              <a:t>Environment.NewLine</a:t>
            </a:r>
            <a:r>
              <a:rPr lang="nl-NL" dirty="0" smtClean="0"/>
              <a:t> maak</a:t>
            </a:r>
            <a:r>
              <a:rPr lang="nl-NL" baseline="0" dirty="0" smtClean="0"/>
              <a:t> je een nieuwe regel (een enter) in een stukje </a:t>
            </a:r>
            <a:r>
              <a:rPr lang="nl-NL" baseline="0" smtClean="0"/>
              <a:t>tekst.</a:t>
            </a:r>
            <a:endParaRPr lang="en-US" baseline="0" smtClean="0"/>
          </a:p>
          <a:p>
            <a:endParaRPr lang="en-US" baseline="0" smtClean="0"/>
          </a:p>
          <a:p>
            <a:r>
              <a:rPr lang="en-US" baseline="0" smtClean="0"/>
              <a:t>Tweede deel van de code is hetzelfde als (echter minder efficient qua geheugengebruik/performance):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s = "";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getallen.Length; i++)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s=s+ (i + 1) + " x 5 = " + getallen[i] + Environment.NewLine;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MessageBox.Show(s);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>
                <a:highlight>
                  <a:srgbClr val="FFFFFF"/>
                </a:highlight>
                <a:latin typeface="Helvetica Light"/>
              </a:rPr>
              <a:t>Let op dat index altijd tussen de 0 en de maximaal</a:t>
            </a:r>
            <a:r>
              <a:rPr lang="nl-NL" baseline="0" smtClean="0">
                <a:highlight>
                  <a:srgbClr val="FFFFFF"/>
                </a:highlight>
                <a:latin typeface="Helvetica Light"/>
              </a:rPr>
              <a:t> grootte -1 van het array ligt anders krijg je een IndexOutOfRangeException exceptie met de foutmelding “</a:t>
            </a:r>
            <a:r>
              <a:rPr lang="en-US" baseline="0" smtClean="0">
                <a:highlight>
                  <a:srgbClr val="FFFFFF"/>
                </a:highlight>
                <a:latin typeface="Helvetica Light"/>
              </a:rPr>
              <a:t>Index was outside the bounds of the array</a:t>
            </a:r>
            <a:r>
              <a:rPr lang="en-US" baseline="0" smtClean="0">
                <a:highlight>
                  <a:srgbClr val="FFFFFF"/>
                </a:highlight>
                <a:latin typeface="Helvetica Light"/>
              </a:rPr>
              <a:t>”.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>
                <a:highlight>
                  <a:srgbClr val="FFFFFF"/>
                </a:highlight>
                <a:latin typeface="Helvetica Light"/>
              </a:rPr>
              <a:t>Ken goed het verschil tussen declareren, instantieren en initialiseren!</a:t>
            </a:r>
            <a:endParaRPr lang="nl-NL" dirty="0" smtClean="0">
              <a:highlight>
                <a:srgbClr val="FFFFFF"/>
              </a:highlight>
              <a:latin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De individuele letters van eens tring </a:t>
            </a:r>
            <a:r>
              <a:rPr lang="nl-NL" baseline="0" dirty="0" smtClean="0"/>
              <a:t>kun je opvragen met de [blokhaak-operator]. Ook kun je de .</a:t>
            </a:r>
            <a:r>
              <a:rPr lang="nl-NL" baseline="0" dirty="0" err="1" smtClean="0"/>
              <a:t>Length</a:t>
            </a:r>
            <a:r>
              <a:rPr lang="nl-NL" baseline="0" dirty="0" smtClean="0"/>
              <a:t> eigenschap (property) gebruiken van een string, net als bij een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Je kunt ook je vragen aan elkaar stellen. Je docent beantwoord</a:t>
            </a:r>
            <a:r>
              <a:rPr lang="nl-NL" baseline="0" dirty="0" smtClean="0"/>
              <a:t> ze natuurlijk ook maar al te graag. Probeer wel eerst zelf naar een oplossing te zoeken voor je het gaat vragen.</a:t>
            </a:r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72925-894A-AD46-B7A3-9CE73F64B2A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89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6-12-2016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6-12-2016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222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6-12-2016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6-12-2016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6-12-2016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6-12-2016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6-12-2016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6-12-2016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6-12-2016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6-12-2016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971800"/>
            <a:ext cx="8532440" cy="3124944"/>
          </a:xfrm>
        </p:spPr>
        <p:txBody>
          <a:bodyPr anchor="t"/>
          <a:lstStyle/>
          <a:p>
            <a:r>
              <a:rPr lang="nl-NL" b="0" smtClean="0">
                <a:latin typeface="Helvetica Light"/>
                <a:cs typeface="Helvetica Light"/>
              </a:rPr>
              <a:t>FUN12 – Collecties 1</a:t>
            </a:r>
            <a:r>
              <a:rPr lang="nl-NL" sz="2400" b="0" dirty="0" smtClean="0">
                <a:latin typeface="Helvetica Light"/>
                <a:cs typeface="Helvetica Light"/>
              </a:rPr>
              <a:t/>
            </a:r>
            <a:br>
              <a:rPr lang="nl-NL" sz="2400" b="0" dirty="0" smtClean="0">
                <a:latin typeface="Helvetica Light"/>
                <a:cs typeface="Helvetica Light"/>
              </a:rPr>
            </a:br>
            <a:r>
              <a:rPr lang="nl-NL" sz="7200" b="0" dirty="0" err="1" smtClean="0"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Array’s</a:t>
            </a:r>
            <a:endParaRPr lang="nl-NL" sz="7200" b="0" dirty="0"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56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400" noProof="0" dirty="0" err="1" smtClean="0">
                <a:latin typeface="Helvetica Light"/>
                <a:cs typeface="Helvetica Light"/>
              </a:rPr>
              <a:t>Array’s</a:t>
            </a:r>
            <a:endParaRPr lang="nl-NL" sz="5400" noProof="0" dirty="0">
              <a:latin typeface="Helvetica Light"/>
              <a:cs typeface="Helvetica Ligh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556792"/>
            <a:ext cx="8153400" cy="4320480"/>
          </a:xfrm>
        </p:spPr>
        <p:txBody>
          <a:bodyPr/>
          <a:lstStyle/>
          <a:p>
            <a:r>
              <a:rPr lang="nl-NL" noProof="0" dirty="0" smtClean="0">
                <a:latin typeface="Helvetica Light"/>
                <a:cs typeface="Helvetica Light"/>
              </a:rPr>
              <a:t>Array is een type, net als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noProof="0" dirty="0" smtClean="0">
                <a:latin typeface="Helvetica Light"/>
                <a:cs typeface="Helvetica Light"/>
              </a:rPr>
              <a:t> en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noProof="0" dirty="0" smtClean="0">
                <a:latin typeface="Helvetica Light"/>
                <a:cs typeface="Helvetica Light"/>
              </a:rPr>
              <a:t>.</a:t>
            </a:r>
          </a:p>
          <a:p>
            <a:r>
              <a:rPr lang="nl-NL" dirty="0" smtClean="0">
                <a:latin typeface="Helvetica Light"/>
                <a:cs typeface="Helvetica Light"/>
              </a:rPr>
              <a:t>Kan meerdere variabelen van een bepaald type bewaren.</a:t>
            </a:r>
            <a:endParaRPr lang="nl-NL" dirty="0">
              <a:latin typeface="Helvetica Light"/>
              <a:cs typeface="Helvetica Light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2.5;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457200" lvl="1" indent="0">
              <a:buNone/>
            </a:pP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e-D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de-D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Getal</a:t>
            </a:r>
            <a:r>
              <a:rPr lang="de-D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e-D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nummer</a:t>
            </a:r>
            <a:r>
              <a:rPr lang="de-D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1 = 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</a:p>
          <a:p>
            <a:pPr marL="457200" lvl="1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</a:t>
            </a:r>
            <a:r>
              <a:rPr lang="de-DE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de-DE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[0]);</a:t>
            </a:r>
            <a:endParaRPr lang="nl-NL" dirty="0">
              <a:highlight>
                <a:srgbClr val="FFFFFF"/>
              </a:highlight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69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400" noProof="0" dirty="0" err="1" smtClean="0">
                <a:latin typeface="Helvetica Light"/>
                <a:cs typeface="Helvetica Light"/>
              </a:rPr>
              <a:t>Array’s</a:t>
            </a:r>
            <a:r>
              <a:rPr lang="nl-NL" sz="5400" noProof="0" dirty="0" smtClean="0">
                <a:latin typeface="Helvetica Light"/>
                <a:cs typeface="Helvetica Light"/>
              </a:rPr>
              <a:t> – Voorbeeld</a:t>
            </a:r>
            <a:endParaRPr lang="nl-NL" sz="5400" noProof="0" dirty="0">
              <a:latin typeface="Helvetica Light"/>
              <a:cs typeface="Helvetica Ligh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556792"/>
            <a:ext cx="8610600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 {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(i + 1) * 5;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algn="ctr">
              <a:buNone/>
            </a:pPr>
            <a:r>
              <a:rPr lang="nl-NL" sz="4800" dirty="0" smtClean="0">
                <a:highlight>
                  <a:srgbClr val="FFFFFF"/>
                </a:highlight>
                <a:latin typeface="Helvetica Light"/>
              </a:rPr>
              <a:t>Welke getallenreeks wordt hier opgeslagen?</a:t>
            </a:r>
            <a:endParaRPr lang="nl-NL" sz="4800" dirty="0">
              <a:highlight>
                <a:srgbClr val="FFFFFF"/>
              </a:highlight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25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562100"/>
            <a:ext cx="8860118" cy="621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int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[] </a:t>
            </a:r>
            <a:r>
              <a:rPr lang="en-US" sz="28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getallen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= </a:t>
            </a:r>
            <a:r>
              <a:rPr lang="en-US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new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en-US" sz="28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int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[10];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for</a:t>
            </a:r>
            <a:r>
              <a:rPr lang="en-US" sz="2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(</a:t>
            </a:r>
            <a:r>
              <a:rPr lang="en-US" sz="28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int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i = 0; i &lt; </a:t>
            </a:r>
            <a:r>
              <a:rPr lang="en-US" sz="28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getallen.Length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; i</a:t>
            </a:r>
            <a:r>
              <a:rPr lang="en-US" sz="2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++) {</a:t>
            </a:r>
            <a:endParaRPr lang="en-US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   </a:t>
            </a:r>
            <a:r>
              <a:rPr lang="en-US" sz="28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getallen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[i] = (i + 1) * 5;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28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StringBuilder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sb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= </a:t>
            </a:r>
            <a:r>
              <a:rPr lang="en-US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new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en-US" sz="28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StringBuilder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for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(</a:t>
            </a:r>
            <a:r>
              <a:rPr lang="en-US" sz="28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int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i = 0; i &lt; </a:t>
            </a:r>
            <a:r>
              <a:rPr lang="en-US" sz="28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getallen.Length</a:t>
            </a: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; i++)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sb.Append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((i + 1)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x 5 = 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Environment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800" kern="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sb.ToString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  <a:endParaRPr lang="en-US" sz="2800" kern="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3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-4.44444E-6 -0.1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400" noProof="0" smtClean="0">
                <a:latin typeface="Helvetica Light"/>
                <a:cs typeface="Helvetica Light"/>
              </a:rPr>
              <a:t>Array’s vullen</a:t>
            </a:r>
            <a:endParaRPr lang="nl-NL" sz="5400" noProof="0" dirty="0">
              <a:latin typeface="Helvetica Light"/>
              <a:cs typeface="Helvetica Ligh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556792"/>
            <a:ext cx="8153400" cy="4320480"/>
          </a:xfrm>
        </p:spPr>
        <p:txBody>
          <a:bodyPr/>
          <a:lstStyle/>
          <a:p>
            <a:r>
              <a:rPr lang="en-US" sz="2000" noProof="0" smtClean="0">
                <a:latin typeface="Helvetica Light"/>
                <a:cs typeface="Helvetica Light"/>
              </a:rPr>
              <a:t>Doe je o.a. bij geven van (een) beginwaarde(n) (wordt </a:t>
            </a:r>
            <a:r>
              <a:rPr lang="en-US" sz="2000" noProof="0" smtClean="0">
                <a:latin typeface="Helvetica Light"/>
                <a:cs typeface="Helvetica Light"/>
              </a:rPr>
              <a:t>ook wel </a:t>
            </a:r>
            <a:r>
              <a:rPr lang="en-US" sz="2000" i="1" noProof="0" smtClean="0">
                <a:latin typeface="Helvetica Light"/>
                <a:cs typeface="Helvetica Light"/>
              </a:rPr>
              <a:t>initialiseren</a:t>
            </a:r>
            <a:r>
              <a:rPr lang="en-US" sz="2000" noProof="0" smtClean="0">
                <a:latin typeface="Helvetica Light"/>
                <a:cs typeface="Helvetica Light"/>
              </a:rPr>
              <a:t> </a:t>
            </a:r>
            <a:r>
              <a:rPr lang="en-US" sz="2000" noProof="0" smtClean="0">
                <a:latin typeface="Helvetica Light"/>
                <a:cs typeface="Helvetica Light"/>
              </a:rPr>
              <a:t>genoemd)</a:t>
            </a:r>
          </a:p>
          <a:p>
            <a:r>
              <a:rPr lang="en-US" sz="2000" smtClean="0">
                <a:latin typeface="Helvetica Light"/>
                <a:cs typeface="Helvetica Light"/>
              </a:rPr>
              <a:t>Of als je later de waarde(n) wilt aanpassen</a:t>
            </a:r>
          </a:p>
          <a:p>
            <a:r>
              <a:rPr lang="en-US" sz="2000" noProof="0" smtClean="0">
                <a:latin typeface="Helvetica Light"/>
                <a:cs typeface="Helvetica Light"/>
              </a:rPr>
              <a:t>Kan </a:t>
            </a:r>
            <a:r>
              <a:rPr lang="en-US" sz="2000" noProof="0" smtClean="0">
                <a:latin typeface="Helvetica Light"/>
                <a:cs typeface="Helvetica Light"/>
              </a:rPr>
              <a:t>op 2 manieren:</a:t>
            </a:r>
          </a:p>
          <a:p>
            <a:pPr lvl="1"/>
            <a:r>
              <a:rPr lang="en-US" sz="1800" smtClean="0">
                <a:latin typeface="Helvetica Light"/>
                <a:cs typeface="Helvetica Light"/>
              </a:rPr>
              <a:t>op de hiervoor eerder genoemde wijze middels </a:t>
            </a:r>
            <a:r>
              <a:rPr lang="en-US" sz="1800" b="1" smtClean="0">
                <a:latin typeface="Helvetica Light"/>
                <a:cs typeface="Helvetica Light"/>
              </a:rPr>
              <a:t>&lt;naam array&gt;[index] = waarde;</a:t>
            </a:r>
            <a:r>
              <a:rPr lang="en-US" sz="1800" smtClean="0">
                <a:latin typeface="Helvetica Light"/>
                <a:cs typeface="Helvetica Light"/>
              </a:rPr>
              <a:t> bijv.</a:t>
            </a:r>
          </a:p>
          <a:p>
            <a:pPr marL="457200" lvl="1" indent="0">
              <a:buNone/>
            </a:pPr>
            <a:r>
              <a:rPr lang="en-US" sz="1800" smtClean="0">
                <a:latin typeface="Helvetica Light"/>
                <a:cs typeface="Helvetica Light"/>
              </a:rPr>
              <a:t>	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getallen[0] = 2.5;</a:t>
            </a:r>
          </a:p>
          <a:p>
            <a:pPr marL="457200" lvl="1" indent="0">
              <a:buNone/>
            </a:pPr>
            <a:r>
              <a:rPr lang="en-US" sz="1200">
                <a:latin typeface="Helvetica Light"/>
                <a:cs typeface="Helvetica Light"/>
              </a:rPr>
              <a:t>	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getallen[1] 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3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.5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200">
              <a:latin typeface="Helvetica Light"/>
              <a:cs typeface="Helvetica Light"/>
            </a:endParaRPr>
          </a:p>
          <a:p>
            <a:pPr marL="457200" lvl="1" indent="0">
              <a:buNone/>
            </a:pPr>
            <a:r>
              <a:rPr lang="en-US" sz="1200">
                <a:latin typeface="Helvetica Light"/>
                <a:cs typeface="Helvetica Light"/>
              </a:rPr>
              <a:t>	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getallen[2] 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4.3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Helvetica Light"/>
              </a:rPr>
              <a:t>	</a:t>
            </a:r>
            <a:endParaRPr 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  <a:cs typeface="Helvetica Light"/>
            </a:endParaRPr>
          </a:p>
          <a:p>
            <a:pPr marL="457200" lvl="1" indent="0">
              <a:buNone/>
            </a:pP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Helvetica Light"/>
              </a:rPr>
              <a:t>	Let op: het array moet wel van te voren </a:t>
            </a:r>
            <a:r>
              <a:rPr lang="en-US" sz="1200" i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Helvetica Light"/>
              </a:rPr>
              <a:t>geinstantieerd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Helvetica Light"/>
              </a:rPr>
              <a:t> zijn!</a:t>
            </a:r>
            <a:endParaRPr lang="en-US" sz="1200">
              <a:latin typeface="Helvetica Light"/>
              <a:cs typeface="Helvetica Light"/>
            </a:endParaRPr>
          </a:p>
          <a:p>
            <a:pPr lvl="1"/>
            <a:r>
              <a:rPr lang="en-US" sz="1800" smtClean="0">
                <a:latin typeface="Helvetica Light"/>
                <a:cs typeface="Helvetica Light"/>
              </a:rPr>
              <a:t>meteen bij het </a:t>
            </a:r>
            <a:r>
              <a:rPr lang="en-US" sz="1800" i="1" smtClean="0">
                <a:latin typeface="Helvetica Light"/>
                <a:cs typeface="Helvetica Light"/>
              </a:rPr>
              <a:t>instantieren</a:t>
            </a:r>
            <a:r>
              <a:rPr lang="en-US" sz="1800" smtClean="0">
                <a:latin typeface="Helvetica Light"/>
                <a:cs typeface="Helvetica Light"/>
              </a:rPr>
              <a:t> van het array</a:t>
            </a:r>
          </a:p>
          <a:p>
            <a:pPr marL="457200" lvl="1" indent="0">
              <a:buNone/>
            </a:pPr>
            <a:r>
              <a:rPr lang="en-US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getallen; </a:t>
            </a:r>
            <a:r>
              <a:rPr lang="en-US" sz="120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//declareren</a:t>
            </a:r>
          </a:p>
          <a:p>
            <a:pPr marL="457200" lvl="1" indent="0">
              <a:buNone/>
            </a:pPr>
            <a:r>
              <a:rPr lang="en-US" sz="120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	//</a:t>
            </a:r>
            <a:r>
              <a:rPr lang="en-US" sz="120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instanieren middels new en meteen </a:t>
            </a:r>
            <a:r>
              <a:rPr lang="en-US" sz="120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initialiseren: </a:t>
            </a:r>
          </a:p>
          <a:p>
            <a:pPr marL="457200" lvl="1" indent="0">
              <a:buNone/>
            </a:pP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getallen 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 { 2.5, 3.5, 4.3}</a:t>
            </a:r>
            <a:endParaRPr lang="en-US" sz="1400" smtClean="0">
              <a:solidFill>
                <a:srgbClr val="00B050"/>
              </a:solidFill>
              <a:latin typeface="Helvetica Light"/>
              <a:cs typeface="Helvetica Light"/>
            </a:endParaRPr>
          </a:p>
          <a:p>
            <a:pPr lvl="1"/>
            <a:endParaRPr lang="nl-NL" sz="1800" dirty="0">
              <a:latin typeface="Helvetica Light"/>
              <a:cs typeface="Helvetica Light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643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l-NL" sz="6000" dirty="0">
                <a:latin typeface="Helvetica Light"/>
                <a:cs typeface="Helvetica Light"/>
              </a:rPr>
              <a:t>E</a:t>
            </a:r>
            <a:r>
              <a:rPr lang="nl-NL" sz="6000" dirty="0" smtClean="0">
                <a:latin typeface="Helvetica Light"/>
                <a:cs typeface="Helvetica Light"/>
              </a:rPr>
              <a:t>en string ook een soort (</a:t>
            </a:r>
            <a:r>
              <a:rPr lang="en-US" sz="6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nl-NL" sz="6000" dirty="0" smtClean="0">
                <a:latin typeface="Helvetica Light"/>
                <a:cs typeface="Helvetica Light"/>
              </a:rPr>
              <a:t>) array 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smtClean="0">
                <a:latin typeface="Helvetica Light"/>
                <a:cs typeface="Helvetica Light"/>
              </a:rPr>
              <a:t>Wist je dat…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  <p:sp>
        <p:nvSpPr>
          <p:cNvPr id="7" name="AutoShape 2" descr="data:image/png;base64,iVBORw0KGgoAAAANSUhEUgAAAOAAAADhCAMAAADmr0l2AAAAz1BMVEX//////1UAAAD//1j39/ft7e309PTw8PCOjo7Pz8/7+/ve3t6AgIDi4uKampqJiYmsrKykpKTW1taDg4NDQ0NeXl7w8FA3NzfCwsIWFhbJyclTU1O5ubmgoKCysrIwMDCXlzJ1dXU9PT1nZ2cmJiZ3d3ff30rKykN1dScMDAxkZGQqKiqmpjeUlJQfHx9OTk6MjC/AwEApKQ5XVx2Oji9/fyqurjpkZCHW1kccHAlBQRZLSxnq6k5qaiMwMBBcXB87OxMhIQu3tz0TEwadnTSXAIGjAAALS0lEQVR4nO1d51obOxCN117XNS64rDu2Mc3YJgEuJCEh7f2f6XqLpNneZpHEx/mZsIMOatP16RMO2hMkQWKiNlQUDUnWbt1AkoSGylIxMMWRNlGUA5IoJJwoNsoY0kojU9ZOxRCGgjXhpywxxDWJNB1DGgqGlGENQVqbCBNnCssjMqYtgrSNLWuBIAsLYzqF7ezC9raoTXZReFhShplFVcTbgkfUKcGTrKJ0IqmCMTA0TCnDrFeFZss5RxkXHiaEYCujoD2SHGw0FJylRW/BMdLA0ECv+2omMfQWRNGKMKHi7EKy1AW0TU4xprB8jXehYgNlCmtERhNvYGggB7yySy+DLAOR9DQKNoXpZRAJp3jDQgRV2OZpJXSFvSRM0ClMvcDoQVXHHBcebrJOwLn9fR91WHigZ2DKW4yu0NRrPG/0yAi7qT5vkc/FMeZdoEbFOtXnW/vrA/KwEKFkmQO6Qjvo40ID9SCmsXaWWf46bwTqcEhx0FO3wCqHgaGBzkJy3zS1lDKoevmDGr69xJ+uyKfChSYcOKQdJj1ihFS0GehNkdSvSV0CAp+hJlKu0XKmG+YtYZmFvcTqaMXWYwR0Vjhh7KVDKm273Ep3/L41tqvU1lxFE9ZSAsi0h1QBvU0f+MAHPvCBD8iPxlB8HSkLDGcKVjadgFCtuGNPdEslLebUFhMqOQULJZZNJ15yAwLGIwVikc7rLjCmW8WJzbvbie1rF8VWifeQkFFfuhhmTzkTDbqbodIR33WQCOrEzXAkbBQyJWaeSVxhZCgLhLJnJyoHzDBBqVwywHPp14YeisvMd0Zd1dtavzfcjizst4vhqtdfVjtzvfHmdKcjD8VqhjFUxi3P3nahtz6dvqlu0XFfiqkT45oz74IIwmjZaaBPZrl70tt7/7le9fz6FCkF6i4+Oxv7fgdxy3dnE3Oq/DIDVc39u5NmSOr9pOxsLKoYy7U7oylJAWmLzbXrFyeJKtc9ql8ijFpZ5rHUmDn/uEF+iu7B9WtjB1Q6e8eHv+9/XD3enZl4uLt6/f7zayTHSUqztNnpew7JYKVz7NhEh5hHQBt8c393eVEo+mBw8fzn7OpXCMX9LLG+P9bO/SSFFYyBpRYz96i2IPP2dGtwKwSiaPznxZ+H74Eck/jA6jWvkkIQ9l2ZnDbxwtGqvfpfby+KYeQcNAeXDwFTGfvsbp7u/SUoyrYaoW42hvHnr2ORe45JDrAc3N77jW4Ra5nqgarEch5HDTuNya+xOor8fpGQHOD4zTvCYfTGn/puvOOaO4l93+ixsgLMw+UqDTnK8fnJM8yoxFjdX5tYTtG9Lua9eZZq9gDHlzv3UMNzZppebspklkOiVNM8PP9l5GdQHDy6xhteCbVx/vD1zTSXiiAruQmBn0Hx2Tnm8PoCFf6oNs7JV2bliD6i8DMm0XnahO8mMoVbFB3WH9Zd+YTEz6D4JeEuHGl5GpSWCvEVj1+h8AIJRmTHLpVlvkUk9hp5xiRY/A8yDC/TyrvMcKegbkDCEG5DrgEv4i8eoPIrFD8DgjzjXeSizXrDexkCmzFdCQYODvlM4JHgAyPIsd68Yw/hB/YEFgrguudXZEBrJC7R+RUGjOANN4I7MgR8foXiT0qQW+4H61+Bv0ILxSv+p2g7V4K3VDq3WCz1FPzMgyBTZnjlOLMyrNc8CP6j4nkFKVkXIGQ9zSJ4RsXzahnAOsjc5XrIjDjxA2dMLjP4yv2en+VLkNoT3HpXneRL8DeRzq0WrZorQaaqccv0oDXvylUOBC+odG5ZZWwG7/EJMouXX7EdVbWVLzkQpC5ufklz7JDJQRct0mgTv85AuRIsENEY3SCzE0T3WDCDnmPBMgjGP2PzY5ooxwaHIMP0M/oaJXoMzxacrNef8oBNkN6CPJuPgcgVtleNOg1ReganBTN4lW+4/AoFkr7Ct8XogjFEjkwQdwXnzHiQvYF7jBKXIe/GR0zbRopeE35/hFig0GehfEclaAdeuNeJgXsCU5cherYAxYyAIF50ongpxgY00GME8a5625Tfi9ABF5wyv7AIEjtJiLZOzPWLtgmJDsP9gDFRBgT/4KQ5fRbihqcAqX446qidICNMe9gdmEIMggPrBuSqYjsANyHCRVG08rcFap4KN2H2CIwdbxGqKRcowcjsOyw+ijZ/n5xFEhcZ+VluGH4pFb4ARm/GbCc7Ji8YP4e2limh0rZxBVCwXQDO0SxWrx2RF7CvKDSZ0p+jtoImZNU3aBPxJTU/6/wUs/s7VGZSrtHiD/NrIewHL2BpRrpAqGUg7YVtEALO0VT66MAsPTsXlh/NGTXwX2KGxZe/xocjEez3AMC7PnHSml3mMhS6uwus3kt4zNj27UpofqDhVdJjxubnU8ovFKDNlMg1Q/wTIr7P4wAsD76NP4WEnxj+pTDUAMH4ViHhl+0hsbcBiKPF9lwQfmLZtwGAJkXcKjs7SH0u9gFqA16FMY8ZUiIo/AFjAV6FsQz7ol1vLUtPbdiz7HcMgiTjXCgHWhjqsAVIdNIMrUMWWAN1AfYQio72kmRXIS14fzgK9qOOGRIhS/5mCkfAYybCaKJFO4Ka8P4ACQlRVyEpsZbiimeAazSUYJF0yJFoBxoA4exQq5AlY8tzhJroAoKhm5AUPoqQRZEEddB0KESZYVVz4kQ5YwJYhSF2PWtTIfrjSh6AczQkaYZ1qZCu7zwwKYIzLkDhqviGvAt11oMt2Ogtsq5NYkYiwsBc3C/BBFmbOPm667J4fSC/Aiuak5AgVUe/BhME/Q3kI0gjhSHFaDITZH0RQuolZSbIHNwhJr3MBJn7NyRhRmaCLAYTomoDgtK9akHdMmE+GZkJ0ns+zDEqMUGgiv64DOwxCghK4bMHgCEm5cu/gT9FQJD3gJPC3UP4yXcaGUHRw7pulBVv7/CzFw9HRlAar70Ns8GvB9/Mbs2AJbN3edaupkAjsPf73/ur28vnF7ud+CX5574kcTMKVe8FUSRMfz09ntldcCay0TsS3Fwrw7gvFMx4jzYxVKvJqF5pRVAzIZ0Wyl6nmB9V0qiluhI37c4fFfj4hlFz1K0G9C43IZ2/1/Xi1tBUMZudtfvBOBvSuXudiVwG1uSE7E5nWv8whO8IXMumYRtouxkq/Q48RkoVtTE/qWrVk3mDKNgVqSJLngdwDBy0dte/Srwx1VayZI/YOA06UEar5aytd1UTzZre3q2NisOtdNe891W4MPDsSZwWjQRvSEm2PAk60cysVStVagVEueV9Fc6LiVTHpwtqmAJjQZTi6lSwF+lCW/Z83gjaTqpz/Nfp3hB1Ziotm5/Uxvh4t7e0zXrZau3ataZsCrYHY8d0Rb37XtrJprJ5zMD9uqOrASuytJMrDe94ugSZgJPNiV5zqS1l448h2V2xibogRsPDzaZqYGcqrvLZTLWbCIoOCNOpIgnUXTQxG9I+eD+Neo/WgnQJQBRlX8PQBU1aXY261pZzbRL03GFL2gtfBUavmcmr1qad6uZm0qM+meEpTd5qSue4dy5Op0pdqqhHzQ34Lyob+YKDLp99PyR6WzHmmlt//rRQFReCUgnLVZ85lgFzN0PNdxLJZSnhWeP1O+08Bwktj5HSLeN9Af1o+86b5XKp7v4RSVWZILfTaLEYDle9w4oEgeVTtW3UAhg60Zdw/xGo0croQbrgpxMR3lHZ6R2hrkMWp2yOGH80qys/dltNMjdFGNTx7nRNlezFtbIYy6ZcJ4C+ELAbHB50swuEZGlb8TG1o2ri9btDwZgGDSXVzaLAjET5UrdigV2J8jrSQsEIvo8b3gOmmb7TW5AlJsgc+AwBiWhXpfX1hqP8vunZHpiqbOUfCdB9z7NnQG+JQu9/bl6+nLkqfQ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Helvetica Light"/>
                <a:cs typeface="Helvetica Light"/>
              </a:rPr>
              <a:t>Een array heeft een vaste grootte.</a:t>
            </a:r>
          </a:p>
          <a:p>
            <a:r>
              <a:rPr lang="nl-NL" dirty="0" smtClean="0">
                <a:latin typeface="Helvetica Light"/>
                <a:cs typeface="Helvetica Light"/>
              </a:rPr>
              <a:t>Bevat variabelen van hetzelfde type.</a:t>
            </a:r>
          </a:p>
          <a:p>
            <a:r>
              <a:rPr lang="nl-NL" dirty="0" smtClean="0">
                <a:latin typeface="Helvetica Light"/>
                <a:cs typeface="Helvetica Light"/>
              </a:rPr>
              <a:t>Dus bijvoorbeeld ook van je eigen klasse!</a:t>
            </a:r>
          </a:p>
          <a:p>
            <a:r>
              <a:rPr lang="nl-NL" dirty="0" smtClean="0">
                <a:latin typeface="Helvetica Light"/>
                <a:cs typeface="Helvetica Light"/>
              </a:rPr>
              <a:t>Gebruik [blokhaken] voor in- en uitlezen.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smtClean="0">
                <a:latin typeface="Helvetica Light"/>
                <a:cs typeface="Helvetica Light"/>
              </a:rPr>
              <a:t>Samenvatting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 rot="21410931">
            <a:off x="2064964" y="4834184"/>
            <a:ext cx="6779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solidFill>
                  <a:srgbClr val="00B0F0"/>
                </a:solidFill>
              </a:rPr>
              <a:t>Eigen klasse? Zie de klasse module in Canvas!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8229600" y="3371850"/>
            <a:ext cx="248828" cy="1295400"/>
          </a:xfrm>
          <a:custGeom>
            <a:avLst/>
            <a:gdLst>
              <a:gd name="connsiteX0" fmla="*/ 0 w 248828"/>
              <a:gd name="connsiteY0" fmla="*/ 0 h 1295400"/>
              <a:gd name="connsiteX1" fmla="*/ 247650 w 248828"/>
              <a:gd name="connsiteY1" fmla="*/ 438150 h 1295400"/>
              <a:gd name="connsiteX2" fmla="*/ 76200 w 248828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828" h="1295400">
                <a:moveTo>
                  <a:pt x="0" y="0"/>
                </a:moveTo>
                <a:cubicBezTo>
                  <a:pt x="117475" y="111125"/>
                  <a:pt x="234950" y="222250"/>
                  <a:pt x="247650" y="438150"/>
                </a:cubicBezTo>
                <a:cubicBezTo>
                  <a:pt x="260350" y="654050"/>
                  <a:pt x="168275" y="974725"/>
                  <a:pt x="76200" y="1295400"/>
                </a:cubicBezTo>
              </a:path>
            </a:pathLst>
          </a:custGeom>
          <a:noFill/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3124944"/>
          </a:xfrm>
        </p:spPr>
        <p:txBody>
          <a:bodyPr anchor="ctr"/>
          <a:lstStyle/>
          <a:p>
            <a:pPr algn="ctr"/>
            <a:r>
              <a:rPr lang="nl-NL" sz="11500" dirty="0" smtClean="0">
                <a:latin typeface="Helvetica Light"/>
                <a:cs typeface="Helvetica Light"/>
              </a:rPr>
              <a:t>Vragen?</a:t>
            </a:r>
            <a:endParaRPr lang="nl-NL" sz="49600" dirty="0"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3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6CB352-E3D0-4C60-AE8D-4BBE78C21DE5}"/>
</file>

<file path=customXml/itemProps2.xml><?xml version="1.0" encoding="utf-8"?>
<ds:datastoreItem xmlns:ds="http://schemas.openxmlformats.org/officeDocument/2006/customXml" ds:itemID="{568E7E90-2B99-487E-B3DC-6471039D9606}"/>
</file>

<file path=customXml/itemProps3.xml><?xml version="1.0" encoding="utf-8"?>
<ds:datastoreItem xmlns:ds="http://schemas.openxmlformats.org/officeDocument/2006/customXml" ds:itemID="{2F45B19D-3448-40FC-8962-989CE09B3C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4131</TotalTime>
  <Words>573</Words>
  <Application>Microsoft Office PowerPoint</Application>
  <PresentationFormat>On-screen Show (4:3)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ＭＳ Ｐゴシック</vt:lpstr>
      <vt:lpstr>Arial</vt:lpstr>
      <vt:lpstr>Calibri</vt:lpstr>
      <vt:lpstr>Consolas</vt:lpstr>
      <vt:lpstr>Fontys Frutiger</vt:lpstr>
      <vt:lpstr>Fontys Joanna Bold</vt:lpstr>
      <vt:lpstr>Helvetica Light</vt:lpstr>
      <vt:lpstr>Times</vt:lpstr>
      <vt:lpstr>Fontys</vt:lpstr>
      <vt:lpstr>1_Fontys</vt:lpstr>
      <vt:lpstr>2_Fontys</vt:lpstr>
      <vt:lpstr>FontysStart</vt:lpstr>
      <vt:lpstr>1_FontysStart</vt:lpstr>
      <vt:lpstr>Blank Presentation</vt:lpstr>
      <vt:lpstr>FUN12 – Collecties 1 Array’s</vt:lpstr>
      <vt:lpstr>Array’s</vt:lpstr>
      <vt:lpstr>Array’s – Voorbeeld</vt:lpstr>
      <vt:lpstr>PowerPoint Presentation</vt:lpstr>
      <vt:lpstr>Array’s vullen</vt:lpstr>
      <vt:lpstr>Wist je dat…</vt:lpstr>
      <vt:lpstr>Samenvatting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FUN12 – Week 11 Objectief programmeren</dc:title>
  <dc:creator>Jan Oonk</dc:creator>
  <cp:lastModifiedBy>Jan Oonk</cp:lastModifiedBy>
  <cp:revision>1084</cp:revision>
  <dcterms:created xsi:type="dcterms:W3CDTF">2006-08-16T00:00:00Z</dcterms:created>
  <dcterms:modified xsi:type="dcterms:W3CDTF">2016-12-06T13:36:04Z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