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9" r:id="rId4"/>
    <p:sldMasterId id="2147484015" r:id="rId5"/>
    <p:sldMasterId id="2147484033" r:id="rId6"/>
    <p:sldMasterId id="2147484039" r:id="rId7"/>
    <p:sldMasterId id="2147484045" r:id="rId8"/>
    <p:sldMasterId id="2147484051" r:id="rId9"/>
  </p:sldMasterIdLst>
  <p:notesMasterIdLst>
    <p:notesMasterId r:id="rId16"/>
  </p:notesMasterIdLst>
  <p:sldIdLst>
    <p:sldId id="344" r:id="rId10"/>
    <p:sldId id="359" r:id="rId11"/>
    <p:sldId id="360" r:id="rId12"/>
    <p:sldId id="361" r:id="rId13"/>
    <p:sldId id="362" r:id="rId14"/>
    <p:sldId id="35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e" id="{FB68A6B9-72C8-DD48-9888-8C9C6CFADC23}">
          <p14:sldIdLst>
            <p14:sldId id="344"/>
            <p14:sldId id="359"/>
            <p14:sldId id="360"/>
            <p14:sldId id="361"/>
            <p14:sldId id="362"/>
            <p14:sldId id="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0076"/>
    <a:srgbClr val="FFFFC0"/>
    <a:srgbClr val="FFFF7F"/>
    <a:srgbClr val="FFE1CC"/>
    <a:srgbClr val="FFC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80492" autoAdjust="0"/>
  </p:normalViewPr>
  <p:slideViewPr>
    <p:cSldViewPr>
      <p:cViewPr varScale="1">
        <p:scale>
          <a:sx n="89" d="100"/>
          <a:sy n="89" d="100"/>
        </p:scale>
        <p:origin x="22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0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211C-598F-4B3D-BB4B-E1D2DC515189}" type="datetimeFigureOut">
              <a:rPr lang="en-US" smtClean="0"/>
              <a:pPr/>
              <a:t>12/28/19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11B03-3081-42DB-A3EB-EC40F6DB8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3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72925-894A-AD46-B7A3-9CE73F64B2A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892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14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Komt de string</a:t>
            </a:r>
            <a:r>
              <a:rPr lang="nl-NL" baseline="0" dirty="0"/>
              <a:t> “C</a:t>
            </a:r>
            <a:r>
              <a:rPr lang="nl-NL" baseline="0"/>
              <a:t>#” voor </a:t>
            </a:r>
            <a:r>
              <a:rPr lang="nl-NL" baseline="0" dirty="0"/>
              <a:t>in de talen List? Dat kun je met bovenstaande code zelf </a:t>
            </a:r>
            <a:r>
              <a:rPr lang="nl-NL" baseline="0"/>
              <a:t>uitproberen.</a:t>
            </a:r>
          </a:p>
          <a:p>
            <a:r>
              <a:rPr lang="nl-NL" baseline="0"/>
              <a:t>De beschrijving van de Contains methode (als ook alle andere Methoden van List) vind je altijd terug in de MSDN reference:</a:t>
            </a:r>
          </a:p>
          <a:p>
            <a:r>
              <a:rPr lang="en-US"/>
              <a:t>https://msdn.microsoft.com/en-us/library/bhkz42b3(v=vs.110).aspx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14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Op welke plek staat</a:t>
            </a:r>
            <a:r>
              <a:rPr lang="nl-NL" baseline="0" dirty="0"/>
              <a:t> de string C# in de talen List? Dit kun je ook weer zelf uitproberen. Wat gebeurt er eigenlijk als C# niet in de lijst staat? Welke index krijg je dan terug van </a:t>
            </a:r>
            <a:r>
              <a:rPr lang="nl-NL" baseline="0" dirty="0" err="1"/>
              <a:t>IndexOf</a:t>
            </a:r>
            <a:r>
              <a:rPr lang="nl-NL" baseline="0" dirty="0"/>
              <a:t>? Dan krijg je -1 terug, dat is namelijk een index die niet bestaat. We beginnen altijd bij 0 te </a:t>
            </a:r>
            <a:r>
              <a:rPr lang="nl-NL" baseline="0"/>
              <a:t>tellen.</a:t>
            </a:r>
          </a:p>
          <a:p>
            <a:r>
              <a:rPr lang="nl-NL" baseline="0"/>
              <a:t>De beschrijving van de IndexOf methode (als ook alle andere Methoden van List) vind je altijd terug in de MSDN reference:</a:t>
            </a:r>
          </a:p>
          <a:p>
            <a:r>
              <a:rPr lang="en-US"/>
              <a:t>https://msdn.microsoft.com/en-us/library/e4w08k17(v=vs.110).aspx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14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Beide</a:t>
            </a:r>
            <a:r>
              <a:rPr lang="nl-NL" baseline="0" dirty="0"/>
              <a:t> varianten zijn natuurlijk niet waterdicht als methode om te kunnen controleren of de string wel of niet een valide E-mailadres bevat. Het laat wel mooi zien dat de </a:t>
            </a:r>
            <a:r>
              <a:rPr lang="nl-NL" baseline="0" dirty="0" err="1"/>
              <a:t>Contains</a:t>
            </a:r>
            <a:r>
              <a:rPr lang="nl-NL" baseline="0" dirty="0"/>
              <a:t> en </a:t>
            </a:r>
            <a:r>
              <a:rPr lang="nl-NL" baseline="0" dirty="0" err="1"/>
              <a:t>IndexOf</a:t>
            </a:r>
            <a:r>
              <a:rPr lang="nl-NL" baseline="0" dirty="0"/>
              <a:t> methodes ook op strings werken.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14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Met IndexOf kan je zowel achterhalen OF</a:t>
            </a:r>
            <a:r>
              <a:rPr lang="en-US" baseline="0"/>
              <a:t> een item in de lijst bestaat, de return waarde van IndexOf is dan &gt;0 EN je hebt meteen de plek waar het zich in de lijst bevindt.</a:t>
            </a:r>
          </a:p>
          <a:p>
            <a:r>
              <a:rPr lang="en-US" baseline="0"/>
              <a:t>Dit in tegenstelling tot Contains die alleen maar true (bevindt zich in lijst) of false (bevindt zich NIET in de lijst) teruggeeft.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1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613AA-D3CE-4E03-9BE5-E167E3309CEF}" type="datetime1">
              <a:rPr lang="nl-NL"/>
              <a:pPr>
                <a:defRPr/>
              </a:pPr>
              <a:t>28-12-2019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C99701-F16B-452A-A655-88ADB5B2D552}" type="datetimeFigureOut">
              <a:rPr lang="nl-NL" smtClean="0"/>
              <a:t>28-12-2019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712224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C99701-F16B-452A-A655-88ADB5B2D552}" type="datetimeFigureOut">
              <a:rPr lang="nl-NL" smtClean="0"/>
              <a:t>28-12-2019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30011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DF997-FA75-48CC-8298-A26F6A333F79}" type="datetime1">
              <a:rPr lang="nl-NL"/>
              <a:pPr>
                <a:defRPr/>
              </a:pPr>
              <a:t>28-12-2019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613AA-D3CE-4E03-9BE5-E167E3309CEF}" type="datetime1">
              <a:rPr lang="nl-NL"/>
              <a:pPr>
                <a:defRPr/>
              </a:pPr>
              <a:t>28-12-2019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DF997-FA75-48CC-8298-A26F6A333F79}" type="datetime1">
              <a:rPr lang="nl-NL"/>
              <a:pPr>
                <a:defRPr/>
              </a:pPr>
              <a:t>28-12-2019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39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613AA-D3CE-4E03-9BE5-E167E3309CEF}" type="datetime1">
              <a:rPr lang="nl-NL"/>
              <a:pPr>
                <a:defRPr/>
              </a:pPr>
              <a:t>28-12-2019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DF997-FA75-48CC-8298-A26F6A333F79}" type="datetime1">
              <a:rPr lang="nl-NL"/>
              <a:pPr>
                <a:defRPr/>
              </a:pPr>
              <a:t>28-12-2019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613AA-D3CE-4E03-9BE5-E167E3309CEF}" type="datetime1">
              <a:rPr lang="nl-NL"/>
              <a:pPr>
                <a:defRPr/>
              </a:pPr>
              <a:t>28-12-2019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DF997-FA75-48CC-8298-A26F6A333F79}" type="datetime1">
              <a:rPr lang="nl-NL"/>
              <a:pPr>
                <a:defRPr/>
              </a:pPr>
              <a:t>28-12-2019</a:t>
            </a:fld>
            <a:endParaRPr lang="nl-NL" b="0">
              <a:solidFill>
                <a:srgbClr val="000000"/>
              </a:solidFill>
              <a:latin typeface="Fontys Joanna Bol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Fontys Hogeschool ICT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.jpe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/>
              <a:t>Fontys Hogeschool ICT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pic>
        <p:nvPicPr>
          <p:cNvPr id="2" name="Afbeelding 1" descr="ppt-volgsheet_NL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971800"/>
            <a:ext cx="8532440" cy="3124944"/>
          </a:xfrm>
        </p:spPr>
        <p:txBody>
          <a:bodyPr anchor="t"/>
          <a:lstStyle/>
          <a:p>
            <a:r>
              <a:rPr lang="nl-NL" b="0" dirty="0">
                <a:latin typeface="Helvetica Light"/>
                <a:cs typeface="Helvetica Light"/>
              </a:rPr>
              <a:t>Collecties 3</a:t>
            </a:r>
            <a:br>
              <a:rPr lang="nl-NL" sz="2400" b="0" dirty="0">
                <a:latin typeface="Helvetica Light"/>
                <a:cs typeface="Helvetica Light"/>
              </a:rPr>
            </a:br>
            <a:r>
              <a:rPr lang="nl-NL" sz="7200" b="0" dirty="0">
                <a:solidFill>
                  <a:schemeClr val="bg1">
                    <a:lumMod val="95000"/>
                  </a:schemeClr>
                </a:solidFill>
                <a:latin typeface="Helvetica Light"/>
                <a:cs typeface="Helvetica Light"/>
              </a:rPr>
              <a:t>List methodes</a:t>
            </a:r>
          </a:p>
        </p:txBody>
      </p:sp>
    </p:spTree>
    <p:extLst>
      <p:ext uri="{BB962C8B-B14F-4D97-AF65-F5344CB8AC3E}">
        <p14:creationId xmlns:p14="http://schemas.microsoft.com/office/powerpoint/2010/main" val="280569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nl-NL" sz="3600" b="1" dirty="0" err="1">
                <a:latin typeface="Helvetica Light"/>
                <a:cs typeface="Helvetica Light"/>
              </a:rPr>
              <a:t>Contains</a:t>
            </a:r>
            <a:r>
              <a:rPr lang="nl-NL" sz="3600" dirty="0">
                <a:latin typeface="Helvetica Light"/>
                <a:cs typeface="Helvetica Light"/>
              </a:rPr>
              <a:t> en </a:t>
            </a:r>
            <a:r>
              <a:rPr lang="nl-NL" sz="3600" b="1" dirty="0" err="1">
                <a:latin typeface="Helvetica Light"/>
                <a:cs typeface="Helvetica Light"/>
              </a:rPr>
              <a:t>IndexOf</a:t>
            </a:r>
            <a:r>
              <a:rPr lang="nl-NL" sz="3600" dirty="0">
                <a:latin typeface="Helvetica Light"/>
                <a:cs typeface="Helvetica Light"/>
              </a:rPr>
              <a:t>:</a:t>
            </a:r>
          </a:p>
          <a:p>
            <a:pPr marL="0" indent="0">
              <a:buNone/>
            </a:pPr>
            <a:r>
              <a:rPr lang="nl-NL" sz="3600" dirty="0">
                <a:latin typeface="Helvetica Light"/>
                <a:cs typeface="Helvetica Light"/>
              </a:rPr>
              <a:t>Komt een bepaald element voor in een lijst? Op welke plek staat het element?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6000" noProof="0" dirty="0">
                <a:latin typeface="Helvetica Light"/>
                <a:cs typeface="Helvetica Light"/>
              </a:rPr>
              <a:t>Onderwerpen</a:t>
            </a:r>
          </a:p>
        </p:txBody>
      </p:sp>
    </p:spTree>
    <p:extLst>
      <p:ext uri="{BB962C8B-B14F-4D97-AF65-F5344CB8AC3E}">
        <p14:creationId xmlns:p14="http://schemas.microsoft.com/office/powerpoint/2010/main" val="284877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talen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</a:p>
          <a:p>
            <a:pPr marL="0" indent="0">
              <a:buNone/>
            </a:pPr>
            <a:endParaRPr lang="en-US" sz="3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3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talen.Add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3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"Java"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...</a:t>
            </a:r>
          </a:p>
          <a:p>
            <a:pPr marL="0" indent="0">
              <a:buNone/>
            </a:pPr>
            <a:endParaRPr lang="en-US" sz="3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31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3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talen.Contains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3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"C#"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nl-NL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3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MessageBox</a:t>
            </a:r>
            <a:r>
              <a:rPr lang="nl-NL" sz="3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.Show</a:t>
            </a:r>
            <a:r>
              <a:rPr lang="nl-NL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sz="3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"C# komt voor</a:t>
            </a:r>
          </a:p>
          <a:p>
            <a:pPr marL="0" indent="0">
              <a:buNone/>
            </a:pPr>
            <a:r>
              <a:rPr lang="nl-NL" sz="3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                    in de lijst!"</a:t>
            </a:r>
            <a:r>
              <a:rPr lang="nl-NL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nl-NL" sz="3100" dirty="0">
              <a:latin typeface="Helvetica Light"/>
              <a:cs typeface="Helvetica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6000" noProof="0" dirty="0" err="1">
                <a:latin typeface="Helvetica Light"/>
                <a:cs typeface="Helvetica Light"/>
              </a:rPr>
              <a:t>Contains</a:t>
            </a:r>
            <a:endParaRPr lang="nl-NL" sz="6000" noProof="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5075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talen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</a:p>
          <a:p>
            <a:pPr marL="0" indent="0">
              <a:buNone/>
            </a:pPr>
            <a:endParaRPr lang="en-US" sz="3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3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talen.Add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3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"Java"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...</a:t>
            </a:r>
          </a:p>
          <a:p>
            <a:pPr marL="0" indent="0">
              <a:buNone/>
            </a:pPr>
            <a:endParaRPr lang="en-US" sz="31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31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index = </a:t>
            </a:r>
            <a:r>
              <a:rPr lang="en-US" sz="3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talen.IndexOf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3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"C#"</a:t>
            </a:r>
            <a:r>
              <a:rPr lang="en-US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nl-NL" sz="31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MessageBox</a:t>
            </a:r>
            <a:r>
              <a:rPr lang="nl-NL" sz="31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.Show</a:t>
            </a:r>
            <a:r>
              <a:rPr lang="nl-NL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sz="3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"C# staat op index “</a:t>
            </a:r>
            <a:br>
              <a:rPr lang="nl-NL" sz="3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</a:br>
            <a:r>
              <a:rPr lang="nl-NL" sz="31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                         </a:t>
            </a:r>
            <a:r>
              <a:rPr lang="nl-NL" sz="31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index);</a:t>
            </a:r>
            <a:endParaRPr lang="nl-NL" sz="3100" dirty="0">
              <a:latin typeface="Helvetica Light"/>
              <a:cs typeface="Helvetica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6000" noProof="0" dirty="0" err="1">
                <a:latin typeface="Helvetica Light"/>
                <a:cs typeface="Helvetica Light"/>
              </a:rPr>
              <a:t>IndexOf</a:t>
            </a:r>
            <a:endParaRPr lang="nl-NL" sz="6000" noProof="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5150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EmailCorrect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email)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email.Contains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'@'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nl-NL" sz="2800" dirty="0">
              <a:latin typeface="Helvetica Light"/>
              <a:cs typeface="Helvetica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6000" dirty="0">
                <a:latin typeface="Helvetica Light"/>
                <a:cs typeface="Helvetica Light"/>
              </a:rPr>
              <a:t>Ook bij strings!</a:t>
            </a:r>
            <a:endParaRPr lang="nl-NL" sz="6000" noProof="0" dirty="0">
              <a:latin typeface="Helvetica Light"/>
              <a:cs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5950" y="2628900"/>
            <a:ext cx="7151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email.IndexOf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'.'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email.IndexOf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'@'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 rot="21235934">
            <a:off x="5029201" y="4592761"/>
            <a:ext cx="330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/>
              <a:t>Of deze variant!</a:t>
            </a:r>
            <a:endParaRPr lang="en-US" sz="3200" dirty="0"/>
          </a:p>
        </p:txBody>
      </p:sp>
      <p:sp>
        <p:nvSpPr>
          <p:cNvPr id="7" name="Freeform 6"/>
          <p:cNvSpPr/>
          <p:nvPr/>
        </p:nvSpPr>
        <p:spPr bwMode="auto">
          <a:xfrm rot="14942589" flipV="1">
            <a:off x="6311754" y="3728087"/>
            <a:ext cx="1056290" cy="604424"/>
          </a:xfrm>
          <a:custGeom>
            <a:avLst/>
            <a:gdLst>
              <a:gd name="connsiteX0" fmla="*/ 0 w 1056290"/>
              <a:gd name="connsiteY0" fmla="*/ 646386 h 646386"/>
              <a:gd name="connsiteX1" fmla="*/ 252248 w 1056290"/>
              <a:gd name="connsiteY1" fmla="*/ 189186 h 646386"/>
              <a:gd name="connsiteX2" fmla="*/ 1056290 w 1056290"/>
              <a:gd name="connsiteY2" fmla="*/ 0 h 646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6290" h="646386">
                <a:moveTo>
                  <a:pt x="0" y="646386"/>
                </a:moveTo>
                <a:cubicBezTo>
                  <a:pt x="38100" y="471651"/>
                  <a:pt x="76200" y="296917"/>
                  <a:pt x="252248" y="189186"/>
                </a:cubicBezTo>
                <a:cubicBezTo>
                  <a:pt x="428296" y="81455"/>
                  <a:pt x="742293" y="40727"/>
                  <a:pt x="105629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22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56792"/>
            <a:ext cx="8229600" cy="4320480"/>
          </a:xfrm>
        </p:spPr>
        <p:txBody>
          <a:bodyPr/>
          <a:lstStyle/>
          <a:p>
            <a:r>
              <a:rPr lang="nl-NL" dirty="0">
                <a:latin typeface="Helvetica Light"/>
                <a:cs typeface="Helvetica Light"/>
              </a:rPr>
              <a:t>Komt een item voor in de lijst? </a:t>
            </a:r>
            <a:r>
              <a:rPr lang="nl-NL" dirty="0" err="1">
                <a:latin typeface="Helvetica Light"/>
                <a:cs typeface="Helvetica Light"/>
              </a:rPr>
              <a:t>Contains</a:t>
            </a:r>
            <a:r>
              <a:rPr lang="nl-NL" dirty="0">
                <a:latin typeface="Helvetica Light"/>
                <a:cs typeface="Helvetica Light"/>
              </a:rPr>
              <a:t>!</a:t>
            </a:r>
          </a:p>
          <a:p>
            <a:r>
              <a:rPr lang="nl-NL">
                <a:latin typeface="Helvetica Light"/>
                <a:cs typeface="Helvetica Light"/>
              </a:rPr>
              <a:t>Komt een item voor in de lijst EN op </a:t>
            </a:r>
            <a:r>
              <a:rPr lang="nl-NL" dirty="0">
                <a:latin typeface="Helvetica Light"/>
                <a:cs typeface="Helvetica Light"/>
              </a:rPr>
              <a:t>welke plek staat het item? </a:t>
            </a:r>
            <a:r>
              <a:rPr lang="nl-NL" dirty="0" err="1">
                <a:latin typeface="Helvetica Light"/>
                <a:cs typeface="Helvetica Light"/>
              </a:rPr>
              <a:t>IndexOf</a:t>
            </a:r>
            <a:r>
              <a:rPr lang="nl-NL" dirty="0">
                <a:latin typeface="Helvetica Light"/>
                <a:cs typeface="Helvetica Light"/>
              </a:rPr>
              <a:t>!</a:t>
            </a:r>
          </a:p>
          <a:p>
            <a:endParaRPr lang="nl-NL" dirty="0">
              <a:latin typeface="Helvetica Light"/>
              <a:cs typeface="Helvetica Light"/>
            </a:endParaRPr>
          </a:p>
          <a:p>
            <a:r>
              <a:rPr lang="nl-NL" dirty="0">
                <a:latin typeface="Helvetica Light"/>
                <a:cs typeface="Helvetica Light"/>
              </a:rPr>
              <a:t>Deze methodes werken ook bij strings!</a:t>
            </a:r>
          </a:p>
          <a:p>
            <a:endParaRPr lang="nl-NL" dirty="0">
              <a:latin typeface="Helvetica Light"/>
              <a:cs typeface="Helvetica Light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.Out.WriteLine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Blijf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oefenen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!"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nl-NL" sz="2800" dirty="0">
              <a:latin typeface="Helvetica Light"/>
              <a:cs typeface="Helvetica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6000" noProof="0" dirty="0">
                <a:latin typeface="Helvetica Light"/>
                <a:cs typeface="Helvetica Light"/>
              </a:rPr>
              <a:t>Samenvatting</a:t>
            </a:r>
          </a:p>
        </p:txBody>
      </p:sp>
    </p:spTree>
    <p:extLst>
      <p:ext uri="{BB962C8B-B14F-4D97-AF65-F5344CB8AC3E}">
        <p14:creationId xmlns:p14="http://schemas.microsoft.com/office/powerpoint/2010/main" val="1610982170"/>
      </p:ext>
    </p:extLst>
  </p:cSld>
  <p:clrMapOvr>
    <a:masterClrMapping/>
  </p:clrMapOvr>
</p:sld>
</file>

<file path=ppt/theme/theme1.xml><?xml version="1.0" encoding="utf-8"?>
<a:theme xmlns:a="http://schemas.openxmlformats.org/drawingml/2006/main" name="Fontys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ontys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Fontys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ontysStar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FontysStar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8038D1F586F949BDCB6D68F56E6650" ma:contentTypeVersion="1" ma:contentTypeDescription="Create a new document." ma:contentTypeScope="" ma:versionID="cd8d4eb37389dbde3a72667022213ca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8E7E90-2B99-487E-B3DC-6471039D9606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10B8614-A12F-4C46-AFE1-6D28315AAF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F45B19D-3448-40FC-8962-989CE09B3C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4225</TotalTime>
  <Words>494</Words>
  <Application>Microsoft Macintosh PowerPoint</Application>
  <PresentationFormat>On-screen Show (4:3)</PresentationFormat>
  <Paragraphs>60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Arial</vt:lpstr>
      <vt:lpstr>Calibri</vt:lpstr>
      <vt:lpstr>Consolas</vt:lpstr>
      <vt:lpstr>Fontys Frutiger</vt:lpstr>
      <vt:lpstr>Fontys Joanna Bold</vt:lpstr>
      <vt:lpstr>Helvetica Light</vt:lpstr>
      <vt:lpstr>Times</vt:lpstr>
      <vt:lpstr>Fontys</vt:lpstr>
      <vt:lpstr>1_Fontys</vt:lpstr>
      <vt:lpstr>2_Fontys</vt:lpstr>
      <vt:lpstr>FontysStart</vt:lpstr>
      <vt:lpstr>1_FontysStart</vt:lpstr>
      <vt:lpstr>Blank Presentation</vt:lpstr>
      <vt:lpstr>Collecties 3 List methodes</vt:lpstr>
      <vt:lpstr>Onderwerpen</vt:lpstr>
      <vt:lpstr>Contains</vt:lpstr>
      <vt:lpstr>IndexOf</vt:lpstr>
      <vt:lpstr>Ook bij strings!</vt:lpstr>
      <vt:lpstr>Samenvatting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FUN12 – Week 11 Objectief programmeren</dc:title>
  <dc:creator>Jan Oonk</dc:creator>
  <cp:lastModifiedBy>Crombach,Coen C.J.H.</cp:lastModifiedBy>
  <cp:revision>1199</cp:revision>
  <dcterms:created xsi:type="dcterms:W3CDTF">2006-08-16T00:00:00Z</dcterms:created>
  <dcterms:modified xsi:type="dcterms:W3CDTF">2019-12-28T14:06:21Z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0x010100B58038D1F586F949BDCB6D68F56E6650</vt:lpwstr>
  </property>
  <property fmtid="{D5CDD505-2E9C-101B-9397-08002B2CF9AE}" pid="3" name="Order">
    <vt:r8>36500</vt:r8>
  </property>
  <property fmtid="{D5CDD505-2E9C-101B-9397-08002B2CF9AE}" pid="4" name="aangemaakt">
    <vt:lpwstr>2011-02-02T14:43:33+00:00</vt:lpwstr>
  </property>
  <property fmtid="{D5CDD505-2E9C-101B-9397-08002B2CF9AE}" pid="5" name="Categorie">
    <vt:lpwstr>Week 1</vt:lpwstr>
  </property>
  <property fmtid="{D5CDD505-2E9C-101B-9397-08002B2CF9AE}" pid="6" name="Onderwerp">
    <vt:lpwstr>Sheets</vt:lpwstr>
  </property>
  <property fmtid="{D5CDD505-2E9C-101B-9397-08002B2CF9AE}" pid="7" name="vak">
    <vt:lpwstr>Oriëntatie ICT &amp; Software Engineering</vt:lpwstr>
  </property>
</Properties>
</file>