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</p:sldMasterIdLst>
  <p:notesMasterIdLst>
    <p:notesMasterId r:id="rId18"/>
  </p:notesMasterIdLst>
  <p:sldIdLst>
    <p:sldId id="344" r:id="rId10"/>
    <p:sldId id="354" r:id="rId11"/>
    <p:sldId id="350" r:id="rId12"/>
    <p:sldId id="355" r:id="rId13"/>
    <p:sldId id="339" r:id="rId14"/>
    <p:sldId id="357" r:id="rId15"/>
    <p:sldId id="358" r:id="rId16"/>
    <p:sldId id="3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FB68A6B9-72C8-DD48-9888-8C9C6CFADC23}">
          <p14:sldIdLst>
            <p14:sldId id="344"/>
            <p14:sldId id="354"/>
            <p14:sldId id="350"/>
            <p14:sldId id="355"/>
            <p14:sldId id="339"/>
            <p14:sldId id="357"/>
            <p14:sldId id="358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FFFFC0"/>
    <a:srgbClr val="FFFF7F"/>
    <a:srgbClr val="FFE1CC"/>
    <a:srgbClr val="FFC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0492" autoAdjust="0"/>
  </p:normalViewPr>
  <p:slideViewPr>
    <p:cSldViewPr>
      <p:cViewPr varScale="1">
        <p:scale>
          <a:sx n="89" d="100"/>
          <a:sy n="89" d="100"/>
        </p:scale>
        <p:origin x="2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Je moet bij het aanmaken van de array opgeven wat de maximale grootte gaat</a:t>
            </a:r>
            <a:r>
              <a:rPr lang="nl-NL" baseline="0" dirty="0"/>
              <a:t> zijn. Dit ligt dan vast voor die variabele. Dat is onhandig als je van te voren eigenlijk nog niet weet hoeveel elementen je in de array wilt gaan </a:t>
            </a:r>
            <a:r>
              <a:rPr lang="nl-NL" baseline="0"/>
              <a:t>plaatsen.</a:t>
            </a:r>
          </a:p>
          <a:p>
            <a:r>
              <a:rPr lang="nl-NL" baseline="0"/>
              <a:t>Ook is het verwijderen van een element uit een array lastig/omslachtig zie http://stackoverflow.com/questions/496896/how-to-delete-an-element-from-an-array-in-c-sharp</a:t>
            </a:r>
          </a:p>
          <a:p>
            <a:endParaRPr lang="nl-NL" baseline="0"/>
          </a:p>
          <a:p>
            <a:r>
              <a:rPr lang="nl-NL" baseline="0"/>
              <a:t>Overigens heeft array’s wel ook een voordeel nl.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highlight>
                  <a:srgbClr val="FFFFFF"/>
                </a:highlight>
                <a:latin typeface="Helvetica Light"/>
              </a:rPr>
              <a:t>Als je nog meer items wilt toevoegen aan een array die al vol zit werkt dat niet zo maar. Dan moet je of</a:t>
            </a:r>
            <a:r>
              <a:rPr lang="nl-NL" baseline="0" dirty="0">
                <a:highlight>
                  <a:srgbClr val="FFFFFF"/>
                </a:highlight>
                <a:latin typeface="Helvetica Light"/>
              </a:rPr>
              <a:t> opnieuw een nieuwe array aanmaken die groter is dan de vorige en andere moeilijke </a:t>
            </a:r>
            <a:r>
              <a:rPr lang="nl-NL" baseline="0">
                <a:highlight>
                  <a:srgbClr val="FFFFFF"/>
                </a:highlight>
                <a:latin typeface="Helvetica Light"/>
              </a:rPr>
              <a:t>trucen uithalen (zie http://stackoverflow.com/questions/19328229/resize-array-in-c-sharp-later-in-the-program), </a:t>
            </a:r>
            <a:r>
              <a:rPr lang="nl-NL" baseline="0" dirty="0">
                <a:highlight>
                  <a:srgbClr val="FFFFFF"/>
                </a:highlight>
                <a:latin typeface="Helvetica Light"/>
              </a:rPr>
              <a:t>of je maakt gebruik van </a:t>
            </a:r>
            <a:r>
              <a:rPr lang="nl-NL" baseline="0" dirty="0" err="1">
                <a:highlight>
                  <a:srgbClr val="FFFFFF"/>
                </a:highlight>
                <a:latin typeface="Helvetica Light"/>
              </a:rPr>
              <a:t>Lists</a:t>
            </a:r>
            <a:r>
              <a:rPr lang="nl-NL" baseline="0" dirty="0">
                <a:highlight>
                  <a:srgbClr val="FFFFFF"/>
                </a:highlight>
                <a:latin typeface="Helvetica Light"/>
              </a:rPr>
              <a:t> (zie volgende slide)!</a:t>
            </a:r>
            <a:endParaRPr lang="nl-NL" dirty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Is het verhaal over klassen en new en dergelijken</a:t>
            </a:r>
            <a:r>
              <a:rPr lang="nl-NL" baseline="0" dirty="0"/>
              <a:t> nog te moeilijk? Doe dan eerst de Canvas module over klassen.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 dit voorbeeldje wordt de </a:t>
            </a:r>
            <a:r>
              <a:rPr lang="nl-NL" dirty="0" err="1"/>
              <a:t>foreach</a:t>
            </a:r>
            <a:r>
              <a:rPr lang="nl-NL" dirty="0"/>
              <a:t>-loop gebruikt. Dit is een speciale loop die je bij collecties zoals </a:t>
            </a:r>
            <a:r>
              <a:rPr lang="nl-NL" dirty="0" err="1"/>
              <a:t>Lists</a:t>
            </a:r>
            <a:r>
              <a:rPr lang="nl-NL" dirty="0"/>
              <a:t> en </a:t>
            </a:r>
            <a:r>
              <a:rPr lang="nl-NL" dirty="0" err="1"/>
              <a:t>array’s</a:t>
            </a:r>
            <a:r>
              <a:rPr lang="nl-NL" baseline="0" dirty="0"/>
              <a:t> kunt gebruiken. Gebruik voor het aan elkaar plakken van strings in een loop altijd de </a:t>
            </a:r>
            <a:r>
              <a:rPr lang="nl-NL" baseline="0" dirty="0" err="1"/>
              <a:t>StringBuilder</a:t>
            </a:r>
            <a:r>
              <a:rPr lang="nl-NL" baseline="0" dirty="0"/>
              <a:t> klasse. Zie </a:t>
            </a:r>
            <a:r>
              <a:rPr lang="nl-NL" baseline="0"/>
              <a:t>de Canvas </a:t>
            </a:r>
            <a:r>
              <a:rPr lang="nl-NL" baseline="0" dirty="0"/>
              <a:t>module over klassen voor de uitleg </a:t>
            </a:r>
            <a:r>
              <a:rPr lang="nl-NL" baseline="0"/>
              <a:t>daarover.</a:t>
            </a:r>
          </a:p>
          <a:p>
            <a:endParaRPr lang="nl-NL" baseline="0"/>
          </a:p>
          <a:p>
            <a:r>
              <a:rPr lang="nl-NL" baseline="0"/>
              <a:t>Het vullen van de words List kan ook op de volgende (makkelijkere/snellere) manier: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List&lt;string&gt; words = new List&lt;string&gt;() { "Hallo", "allemaal!" 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28-12-2019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28-12-2019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971800"/>
            <a:ext cx="8532440" cy="3124944"/>
          </a:xfrm>
        </p:spPr>
        <p:txBody>
          <a:bodyPr anchor="t"/>
          <a:lstStyle/>
          <a:p>
            <a:r>
              <a:rPr lang="nl-NL" b="0" dirty="0">
                <a:latin typeface="Helvetica Light"/>
                <a:cs typeface="Helvetica Light"/>
              </a:rPr>
              <a:t>Collecties 2</a:t>
            </a:r>
            <a:br>
              <a:rPr lang="nl-NL" b="0" dirty="0">
                <a:latin typeface="Helvetica Light"/>
                <a:cs typeface="Helvetica Light"/>
              </a:rPr>
            </a:br>
            <a:r>
              <a:rPr lang="nl-NL" sz="7200" b="0" dirty="0" err="1"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Lists</a:t>
            </a:r>
            <a:endParaRPr lang="nl-NL" sz="7200" b="0" dirty="0"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56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NL" sz="8000" dirty="0"/>
              <a:t>Wat is het nadeel van </a:t>
            </a:r>
            <a:r>
              <a:rPr lang="nl-NL" sz="8000" dirty="0" err="1"/>
              <a:t>array’s</a:t>
            </a:r>
            <a:r>
              <a:rPr lang="nl-NL" sz="8000" dirty="0"/>
              <a:t>?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</p:spTree>
    <p:extLst>
      <p:ext uri="{BB962C8B-B14F-4D97-AF65-F5344CB8AC3E}">
        <p14:creationId xmlns:p14="http://schemas.microsoft.com/office/powerpoint/2010/main" val="37600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dirty="0">
                <a:latin typeface="Helvetica Light"/>
                <a:cs typeface="Helvetica Light"/>
              </a:rPr>
              <a:t>Voorbeeld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32048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pPr marL="0" indent="0">
              <a:buNone/>
            </a:pPr>
            <a:endParaRPr lang="en-US" sz="3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i * i;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 = 10 * 10;</a:t>
            </a:r>
            <a:endParaRPr lang="nl-NL" sz="3500" dirty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19500" y="3962400"/>
            <a:ext cx="5376751" cy="947388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3196" y="4202705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</a:rPr>
              <a:t>IndexOutOfRangeException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www.writingwildly.com/uploads/4/3/6/6/4366763/30276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23626"/>
            <a:ext cx="710805" cy="6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3810000" y="4909788"/>
            <a:ext cx="2497876" cy="10338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69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400" noProof="0" dirty="0">
                <a:latin typeface="Helvetica Light"/>
                <a:cs typeface="Helvetica Light"/>
              </a:rPr>
              <a:t>Voorbeeld met List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399" y="1556792"/>
            <a:ext cx="846285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en-US" sz="3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3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5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3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10; i++)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getallen.Add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 * i);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getallen.Add</a:t>
            </a:r>
            <a:r>
              <a:rPr lang="en-US" sz="3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 * 10);</a:t>
            </a:r>
            <a:endParaRPr lang="nl-NL" sz="3500" dirty="0">
              <a:highlight>
                <a:srgbClr val="FFFFFF"/>
              </a:highlight>
              <a:latin typeface="Helvetica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19500" y="3962400"/>
            <a:ext cx="5376751" cy="947388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3196" y="4202705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>
                <a:solidFill>
                  <a:srgbClr val="FF0000"/>
                </a:solidFill>
              </a:rPr>
              <a:t>IndexOutOfRangeException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www.writingwildly.com/uploads/4/3/6/6/4366763/30276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23626"/>
            <a:ext cx="710805" cy="6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</p:cNvCxnSpPr>
          <p:nvPr/>
        </p:nvCxnSpPr>
        <p:spPr bwMode="auto">
          <a:xfrm flipH="1">
            <a:off x="3810000" y="4909788"/>
            <a:ext cx="2497876" cy="10338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94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Helvetica Light"/>
                <a:cs typeface="Helvetica Light"/>
              </a:rPr>
              <a:t>List is een class.</a:t>
            </a:r>
          </a:p>
          <a:p>
            <a:r>
              <a:rPr lang="nl-NL" dirty="0">
                <a:latin typeface="Helvetica Light"/>
                <a:cs typeface="Helvetica Light"/>
              </a:rPr>
              <a:t>Aanmaken met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latin typeface="Helvetica Light"/>
                <a:cs typeface="Helvetica Light"/>
              </a:rPr>
              <a:t> voor gebruik.</a:t>
            </a:r>
          </a:p>
          <a:p>
            <a:r>
              <a:rPr lang="nl-NL" dirty="0">
                <a:latin typeface="Helvetica Light"/>
                <a:cs typeface="Helvetica Light"/>
              </a:rPr>
              <a:t>Aantal elementen ligt niet vast.</a:t>
            </a:r>
          </a:p>
          <a:p>
            <a:r>
              <a:rPr lang="nl-NL" dirty="0">
                <a:latin typeface="Helvetica Light"/>
                <a:cs typeface="Helvetica Light"/>
              </a:rPr>
              <a:t>Elementen:</a:t>
            </a:r>
          </a:p>
          <a:p>
            <a:pPr lvl="1"/>
            <a:r>
              <a:rPr lang="nl-NL" dirty="0">
                <a:latin typeface="Helvetica Light"/>
                <a:cs typeface="Helvetica Light"/>
              </a:rPr>
              <a:t>Toevoegen met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dirty="0">
                <a:latin typeface="Helvetica Light"/>
                <a:cs typeface="Helvetica Light"/>
              </a:rPr>
              <a:t> methode.</a:t>
            </a:r>
          </a:p>
          <a:p>
            <a:pPr lvl="1"/>
            <a:r>
              <a:rPr lang="nl-NL" dirty="0">
                <a:latin typeface="Helvetica Light"/>
                <a:cs typeface="Helvetica Light"/>
              </a:rPr>
              <a:t>Opvragen met 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[blokhaken]</a:t>
            </a:r>
            <a:r>
              <a:rPr lang="nl-NL" dirty="0">
                <a:latin typeface="Helvetica Light"/>
                <a:cs typeface="Helvetica Light"/>
              </a:rPr>
              <a:t> of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dirty="0">
                <a:highlight>
                  <a:srgbClr val="FFFFFF"/>
                </a:highlight>
                <a:latin typeface="Helvetica Light"/>
              </a:rPr>
              <a:t> methode</a:t>
            </a:r>
            <a:r>
              <a:rPr lang="nl-NL" dirty="0">
                <a:latin typeface="Helvetica Light"/>
                <a:cs typeface="Helvetica Light"/>
              </a:rPr>
              <a:t>.</a:t>
            </a:r>
          </a:p>
          <a:p>
            <a:pPr lvl="1"/>
            <a:r>
              <a:rPr lang="nl-NL" dirty="0">
                <a:latin typeface="Helvetica Light"/>
                <a:cs typeface="Helvetica Light"/>
              </a:rPr>
              <a:t>Aantal met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.Count</a:t>
            </a:r>
            <a:r>
              <a:rPr lang="nl-NL" dirty="0">
                <a:highlight>
                  <a:srgbClr val="FFFFFF"/>
                </a:highlight>
                <a:latin typeface="Helvetica Light"/>
              </a:rPr>
              <a:t> o</a:t>
            </a:r>
            <a:r>
              <a:rPr lang="nl-NL" dirty="0">
                <a:latin typeface="Helvetica Light"/>
                <a:cs typeface="Helvetica Light"/>
              </a:rPr>
              <a:t>pvragen.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>
                <a:latin typeface="Helvetica Light"/>
                <a:cs typeface="Helvetica Light"/>
              </a:rPr>
              <a:t>Lists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38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words =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b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3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"Hallo"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allemaal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words.ElementAt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 + 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		words[1];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  <a:endParaRPr lang="nl-NL" sz="31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>
                <a:latin typeface="Helvetica Light"/>
                <a:cs typeface="Helvetica Light"/>
              </a:rPr>
              <a:t>Lists</a:t>
            </a:r>
            <a:r>
              <a:rPr lang="nl-NL" sz="6000" noProof="0" dirty="0">
                <a:latin typeface="Helvetica Light"/>
                <a:cs typeface="Helvetica Light"/>
              </a:rPr>
              <a:t> – Voorbeeld</a:t>
            </a:r>
          </a:p>
        </p:txBody>
      </p:sp>
    </p:spTree>
    <p:extLst>
      <p:ext uri="{BB962C8B-B14F-4D97-AF65-F5344CB8AC3E}">
        <p14:creationId xmlns:p14="http://schemas.microsoft.com/office/powerpoint/2010/main" val="42898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words =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b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sz="31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"Hallo"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31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allemaal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pPr marL="0" indent="0">
              <a:buNone/>
            </a:pPr>
            <a:r>
              <a:rPr lang="en-US" sz="31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 </a:t>
            </a: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 {</a:t>
            </a:r>
            <a:b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 = s + word + 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(s);</a:t>
            </a:r>
            <a:endParaRPr lang="nl-NL" sz="31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>
                <a:latin typeface="Helvetica Light"/>
                <a:cs typeface="Helvetica Light"/>
              </a:rPr>
              <a:t>Lists</a:t>
            </a:r>
            <a:r>
              <a:rPr lang="nl-NL" sz="6000" noProof="0" dirty="0">
                <a:latin typeface="Helvetica Light"/>
                <a:cs typeface="Helvetica Light"/>
              </a:rPr>
              <a:t> – Voorbeeld</a:t>
            </a:r>
          </a:p>
        </p:txBody>
      </p:sp>
    </p:spTree>
    <p:extLst>
      <p:ext uri="{BB962C8B-B14F-4D97-AF65-F5344CB8AC3E}">
        <p14:creationId xmlns:p14="http://schemas.microsoft.com/office/powerpoint/2010/main" val="6420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229600" cy="4320480"/>
          </a:xfrm>
        </p:spPr>
        <p:txBody>
          <a:bodyPr/>
          <a:lstStyle/>
          <a:p>
            <a:r>
              <a:rPr lang="nl-NL" dirty="0">
                <a:latin typeface="Helvetica Light"/>
                <a:cs typeface="Helvetica Light"/>
              </a:rPr>
              <a:t>List aanmaken met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latin typeface="Helvetica Light"/>
                <a:cs typeface="Helvetica Light"/>
              </a:rPr>
              <a:t> voor gebruik.</a:t>
            </a:r>
          </a:p>
          <a:p>
            <a:r>
              <a:rPr lang="nl-NL" dirty="0">
                <a:latin typeface="Helvetica Light"/>
                <a:cs typeface="Helvetica Light"/>
              </a:rPr>
              <a:t>Aantal elementen ligt niet vast.</a:t>
            </a:r>
          </a:p>
          <a:p>
            <a:r>
              <a:rPr lang="nl-NL" dirty="0">
                <a:latin typeface="Helvetica Light"/>
                <a:cs typeface="Helvetica Light"/>
              </a:rPr>
              <a:t>Wordt automatisch uitgebreid bij toevoegen.</a:t>
            </a:r>
          </a:p>
          <a:p>
            <a:r>
              <a:rPr lang="nl-NL" dirty="0">
                <a:latin typeface="Helvetica Light"/>
                <a:cs typeface="Helvetica Light"/>
              </a:rPr>
              <a:t>Gebruik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nl-NL" dirty="0">
                <a:latin typeface="Helvetica Light"/>
                <a:cs typeface="Helvetica Light"/>
              </a:rPr>
              <a:t> om alle elementen een voor een op te halen in een herhaling.</a:t>
            </a:r>
          </a:p>
          <a:p>
            <a:endParaRPr lang="nl-NL" sz="24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Oefening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baart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kunst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8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>
                <a:latin typeface="Helvetica Light"/>
                <a:cs typeface="Helvetica Light"/>
              </a:rPr>
              <a:t>Samenvatting</a:t>
            </a:r>
          </a:p>
        </p:txBody>
      </p:sp>
    </p:spTree>
    <p:extLst>
      <p:ext uri="{BB962C8B-B14F-4D97-AF65-F5344CB8AC3E}">
        <p14:creationId xmlns:p14="http://schemas.microsoft.com/office/powerpoint/2010/main" val="1610982170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1BA73EB-7CF2-4B27-B4C5-970BF4A858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578</Words>
  <Application>Microsoft Macintosh PowerPoint</Application>
  <PresentationFormat>On-screen Show (4:3)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Consolas</vt:lpstr>
      <vt:lpstr>Fontys Frutiger</vt:lpstr>
      <vt:lpstr>Fontys Joanna Bold</vt:lpstr>
      <vt:lpstr>Helvetica Light</vt:lpstr>
      <vt:lpstr>Times</vt:lpstr>
      <vt:lpstr>Fontys</vt:lpstr>
      <vt:lpstr>1_Fontys</vt:lpstr>
      <vt:lpstr>2_Fontys</vt:lpstr>
      <vt:lpstr>FontysStart</vt:lpstr>
      <vt:lpstr>1_FontysStart</vt:lpstr>
      <vt:lpstr>Blank Presentation</vt:lpstr>
      <vt:lpstr>Collecties 2 Lists</vt:lpstr>
      <vt:lpstr>PowerPoint Presentation</vt:lpstr>
      <vt:lpstr>Voorbeeld</vt:lpstr>
      <vt:lpstr>Voorbeeld met List</vt:lpstr>
      <vt:lpstr>Lists</vt:lpstr>
      <vt:lpstr>Lists – Voorbeeld</vt:lpstr>
      <vt:lpstr>Lists – Voorbeeld</vt:lpstr>
      <vt:lpstr>Samenvatting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FUN12 – Week 11 Objectief programmeren</dc:title>
  <dc:creator>Jan Oonk</dc:creator>
  <cp:lastModifiedBy>Crombach,Coen C.J.H.</cp:lastModifiedBy>
  <cp:revision>1159</cp:revision>
  <dcterms:created xsi:type="dcterms:W3CDTF">2006-08-16T00:00:00Z</dcterms:created>
  <dcterms:modified xsi:type="dcterms:W3CDTF">2019-12-28T14:08:10Z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