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6"/>
  </p:handoutMasterIdLst>
  <p:sldIdLst>
    <p:sldId id="256" r:id="rId2"/>
    <p:sldId id="265" r:id="rId3"/>
    <p:sldId id="266" r:id="rId4"/>
    <p:sldId id="267" r:id="rId5"/>
    <p:sldId id="268" r:id="rId6"/>
    <p:sldId id="269" r:id="rId7"/>
    <p:sldId id="257" r:id="rId8"/>
    <p:sldId id="258" r:id="rId9"/>
    <p:sldId id="259" r:id="rId10"/>
    <p:sldId id="270" r:id="rId11"/>
    <p:sldId id="262" r:id="rId12"/>
    <p:sldId id="260" r:id="rId13"/>
    <p:sldId id="264" r:id="rId14"/>
    <p:sldId id="261" r:id="rId15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2344" y="-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2F2CE-86CE-8F43-88E1-FA7C72D8F4D6}" type="datetimeFigureOut">
              <a:rPr lang="en-US" smtClean="0"/>
              <a:t>26-09-16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F1D86-B590-9F41-AE90-AA376B46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5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NHRounded" charset="0"/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392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1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1557338"/>
            <a:ext cx="2058988" cy="45688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57338"/>
            <a:ext cx="6029325" cy="45688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0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1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781300"/>
            <a:ext cx="4038600" cy="3344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781300"/>
            <a:ext cx="4038600" cy="3344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2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6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6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05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602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65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5573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781300"/>
            <a:ext cx="8229600" cy="334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774844"/>
          </a:xfrm>
        </p:spPr>
        <p:txBody>
          <a:bodyPr/>
          <a:lstStyle/>
          <a:p>
            <a:r>
              <a:rPr lang="en-US" sz="3200" dirty="0" smtClean="0"/>
              <a:t>ONDERWERP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E</a:t>
            </a:r>
            <a:r>
              <a:rPr lang="en-US" sz="2800" dirty="0" err="1" smtClean="0"/>
              <a:t>en</a:t>
            </a:r>
            <a:r>
              <a:rPr lang="en-US" sz="2800" dirty="0" smtClean="0"/>
              <a:t> instrument </a:t>
            </a:r>
            <a:r>
              <a:rPr lang="en-US" sz="2800" dirty="0" err="1" smtClean="0"/>
              <a:t>om</a:t>
            </a:r>
            <a:r>
              <a:rPr lang="en-US" sz="2800" dirty="0" smtClean="0"/>
              <a:t> </a:t>
            </a:r>
            <a:r>
              <a:rPr lang="en-US" sz="2800" dirty="0" err="1" smtClean="0"/>
              <a:t>redelijk</a:t>
            </a:r>
            <a:r>
              <a:rPr lang="en-US" sz="2800" dirty="0" smtClean="0"/>
              <a:t> </a:t>
            </a:r>
            <a:r>
              <a:rPr lang="en-US" sz="2800" dirty="0" err="1" smtClean="0"/>
              <a:t>gemakkelijk</a:t>
            </a:r>
            <a:r>
              <a:rPr lang="en-US" sz="2800" dirty="0" smtClean="0"/>
              <a:t> en </a:t>
            </a:r>
            <a:r>
              <a:rPr lang="en-US" sz="2800" dirty="0" err="1" smtClean="0"/>
              <a:t>vlot</a:t>
            </a:r>
            <a:r>
              <a:rPr lang="en-US" sz="2800" dirty="0" smtClean="0"/>
              <a:t> </a:t>
            </a:r>
          </a:p>
          <a:p>
            <a:pPr marL="0" indent="0" algn="ctr">
              <a:buNone/>
            </a:pPr>
            <a:r>
              <a:rPr lang="en-US" sz="2800" dirty="0" smtClean="0"/>
              <a:t>de </a:t>
            </a:r>
            <a:r>
              <a:rPr lang="en-US" sz="2800" dirty="0" err="1" smtClean="0"/>
              <a:t>persoonlijke</a:t>
            </a:r>
            <a:r>
              <a:rPr lang="en-US" sz="2800" dirty="0" smtClean="0"/>
              <a:t> </a:t>
            </a:r>
            <a:r>
              <a:rPr lang="en-US" sz="2800" dirty="0" err="1" smtClean="0"/>
              <a:t>werktheorie</a:t>
            </a:r>
            <a:r>
              <a:rPr lang="en-US" sz="2800" dirty="0" smtClean="0"/>
              <a:t> (PWT) van </a:t>
            </a:r>
            <a:r>
              <a:rPr lang="en-US" sz="2800" dirty="0" err="1" smtClean="0"/>
              <a:t>een</a:t>
            </a:r>
            <a:r>
              <a:rPr lang="en-US" sz="2800" dirty="0" smtClean="0"/>
              <a:t> (</a:t>
            </a:r>
            <a:r>
              <a:rPr lang="en-US" sz="2800" dirty="0" err="1" smtClean="0"/>
              <a:t>aanstaande</a:t>
            </a:r>
            <a:r>
              <a:rPr lang="en-US" sz="2800" dirty="0" smtClean="0"/>
              <a:t>) </a:t>
            </a:r>
            <a:r>
              <a:rPr lang="en-US" sz="2800" dirty="0" err="1" smtClean="0"/>
              <a:t>beroepsbeoefenaar</a:t>
            </a:r>
            <a:r>
              <a:rPr lang="en-US" sz="2800" dirty="0" smtClean="0"/>
              <a:t> </a:t>
            </a:r>
          </a:p>
          <a:p>
            <a:pPr marL="0" indent="0" algn="ctr">
              <a:buNone/>
            </a:pPr>
            <a:r>
              <a:rPr lang="en-US" sz="2800" dirty="0" smtClean="0"/>
              <a:t>op </a:t>
            </a:r>
            <a:r>
              <a:rPr lang="en-US" sz="2800" dirty="0" err="1" smtClean="0"/>
              <a:t>hoofdlijnen</a:t>
            </a:r>
            <a:r>
              <a:rPr lang="en-US" sz="2800" dirty="0" smtClean="0"/>
              <a:t> </a:t>
            </a:r>
            <a:r>
              <a:rPr lang="en-US" sz="2800" dirty="0" err="1" smtClean="0"/>
              <a:t>zichtbaar</a:t>
            </a:r>
            <a:r>
              <a:rPr lang="en-US" sz="2800" dirty="0" smtClean="0"/>
              <a:t> </a:t>
            </a:r>
            <a:r>
              <a:rPr lang="en-US" sz="2800" dirty="0" err="1" smtClean="0"/>
              <a:t>te</a:t>
            </a:r>
            <a:r>
              <a:rPr lang="en-US" sz="2800" dirty="0" smtClean="0"/>
              <a:t> </a:t>
            </a:r>
            <a:r>
              <a:rPr lang="en-US" sz="2800" dirty="0" err="1" smtClean="0"/>
              <a:t>kunnen</a:t>
            </a:r>
            <a:r>
              <a:rPr lang="en-US" sz="2800" dirty="0" smtClean="0"/>
              <a:t> </a:t>
            </a:r>
            <a:r>
              <a:rPr lang="en-US" sz="2800" dirty="0" err="1" smtClean="0"/>
              <a:t>maken</a:t>
            </a:r>
            <a:r>
              <a:rPr lang="en-US" sz="2800" dirty="0" smtClean="0"/>
              <a:t> en </a:t>
            </a:r>
            <a:r>
              <a:rPr lang="en-US" sz="2800" dirty="0" err="1" smtClean="0"/>
              <a:t>te</a:t>
            </a:r>
            <a:r>
              <a:rPr lang="en-US" sz="2800" dirty="0" smtClean="0"/>
              <a:t> </a:t>
            </a:r>
            <a:r>
              <a:rPr lang="en-US" sz="2800" dirty="0" err="1" smtClean="0"/>
              <a:t>analyseren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3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320212"/>
            <a:ext cx="8229600" cy="969270"/>
          </a:xfrm>
        </p:spPr>
        <p:txBody>
          <a:bodyPr/>
          <a:lstStyle/>
          <a:p>
            <a:r>
              <a:rPr lang="en-US" sz="3200" dirty="0" smtClean="0"/>
              <a:t>Hoe kun je </a:t>
            </a:r>
            <a:r>
              <a:rPr lang="en-US" sz="3200" dirty="0" err="1" smtClean="0"/>
              <a:t>een</a:t>
            </a:r>
            <a:r>
              <a:rPr lang="en-US" sz="3200" dirty="0" smtClean="0"/>
              <a:t> PWT </a:t>
            </a:r>
            <a:r>
              <a:rPr lang="en-US" sz="3200" dirty="0" err="1" smtClean="0"/>
              <a:t>zichtbaar</a:t>
            </a:r>
            <a:r>
              <a:rPr lang="en-US" sz="3200" dirty="0" smtClean="0"/>
              <a:t> </a:t>
            </a:r>
            <a:r>
              <a:rPr lang="en-US" sz="3200" dirty="0" err="1" smtClean="0"/>
              <a:t>maken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en </a:t>
            </a:r>
            <a:r>
              <a:rPr lang="en-US" sz="3200" dirty="0" err="1" smtClean="0"/>
              <a:t>waarderen</a:t>
            </a:r>
            <a:r>
              <a:rPr lang="en-US" sz="3200" dirty="0" smtClean="0"/>
              <a:t>?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290"/>
            <a:ext cx="8229600" cy="3535874"/>
          </a:xfrm>
        </p:spPr>
        <p:txBody>
          <a:bodyPr/>
          <a:lstStyle/>
          <a:p>
            <a:r>
              <a:rPr lang="en-US" dirty="0" smtClean="0"/>
              <a:t>Interviews, </a:t>
            </a:r>
            <a:r>
              <a:rPr lang="en-US" dirty="0" err="1" smtClean="0"/>
              <a:t>logboeken</a:t>
            </a:r>
            <a:r>
              <a:rPr lang="en-US" dirty="0" smtClean="0"/>
              <a:t>, </a:t>
            </a:r>
            <a:r>
              <a:rPr lang="en-US" dirty="0" err="1" smtClean="0"/>
              <a:t>gestimuleerde</a:t>
            </a:r>
            <a:r>
              <a:rPr lang="en-US" dirty="0" smtClean="0"/>
              <a:t> </a:t>
            </a:r>
            <a:r>
              <a:rPr lang="en-US" dirty="0" err="1" smtClean="0"/>
              <a:t>herinnering</a:t>
            </a:r>
            <a:r>
              <a:rPr lang="en-US" dirty="0" smtClean="0"/>
              <a:t>, incident </a:t>
            </a:r>
            <a:r>
              <a:rPr lang="en-US" dirty="0" err="1" smtClean="0"/>
              <a:t>methode</a:t>
            </a:r>
            <a:r>
              <a:rPr lang="en-US" dirty="0" smtClean="0"/>
              <a:t>, portfolio’s, etc.</a:t>
            </a:r>
          </a:p>
          <a:p>
            <a:r>
              <a:rPr lang="en-US" dirty="0" err="1" smtClean="0"/>
              <a:t>Intrinsieke</a:t>
            </a:r>
            <a:r>
              <a:rPr lang="en-US" dirty="0" smtClean="0"/>
              <a:t> </a:t>
            </a:r>
            <a:r>
              <a:rPr lang="en-US" dirty="0" err="1" smtClean="0"/>
              <a:t>kwaliteiten</a:t>
            </a:r>
            <a:r>
              <a:rPr lang="en-US" dirty="0" smtClean="0"/>
              <a:t> (</a:t>
            </a:r>
            <a:r>
              <a:rPr lang="en-US" dirty="0" err="1" smtClean="0"/>
              <a:t>bijv</a:t>
            </a:r>
            <a:r>
              <a:rPr lang="en-US" dirty="0" smtClean="0"/>
              <a:t>. </a:t>
            </a:r>
            <a:r>
              <a:rPr lang="en-US" dirty="0" err="1" smtClean="0"/>
              <a:t>specificiteit</a:t>
            </a:r>
            <a:r>
              <a:rPr lang="en-US" dirty="0" smtClean="0"/>
              <a:t>, </a:t>
            </a:r>
            <a:r>
              <a:rPr lang="en-US" dirty="0" err="1" smtClean="0"/>
              <a:t>concreetheid</a:t>
            </a:r>
            <a:r>
              <a:rPr lang="en-US" dirty="0" smtClean="0"/>
              <a:t>, </a:t>
            </a:r>
            <a:r>
              <a:rPr lang="en-US" dirty="0" err="1" smtClean="0"/>
              <a:t>rijkhed</a:t>
            </a:r>
            <a:r>
              <a:rPr lang="en-US" dirty="0" smtClean="0"/>
              <a:t> en </a:t>
            </a:r>
            <a:r>
              <a:rPr lang="en-US" dirty="0" err="1" smtClean="0"/>
              <a:t>complexiteit</a:t>
            </a:r>
            <a:r>
              <a:rPr lang="en-US" dirty="0" smtClean="0"/>
              <a:t>) en </a:t>
            </a:r>
            <a:r>
              <a:rPr lang="en-US" dirty="0" err="1" smtClean="0"/>
              <a:t>extrinsieke</a:t>
            </a:r>
            <a:r>
              <a:rPr lang="en-US" dirty="0" smtClean="0"/>
              <a:t> </a:t>
            </a:r>
            <a:r>
              <a:rPr lang="en-US" dirty="0" err="1" smtClean="0"/>
              <a:t>kwaliteiten</a:t>
            </a:r>
            <a:r>
              <a:rPr lang="en-US" dirty="0" smtClean="0"/>
              <a:t> (</a:t>
            </a:r>
            <a:r>
              <a:rPr lang="en-US" dirty="0" err="1" smtClean="0"/>
              <a:t>bijv</a:t>
            </a:r>
            <a:r>
              <a:rPr lang="en-US" dirty="0" smtClean="0"/>
              <a:t>. </a:t>
            </a:r>
            <a:r>
              <a:rPr lang="en-US" dirty="0" err="1" smtClean="0"/>
              <a:t>gelijkenis</a:t>
            </a:r>
            <a:r>
              <a:rPr lang="en-US" dirty="0" smtClean="0"/>
              <a:t> met PWT van expert)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902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1002694"/>
            <a:ext cx="8229600" cy="1339674"/>
          </a:xfrm>
        </p:spPr>
        <p:txBody>
          <a:bodyPr/>
          <a:lstStyle/>
          <a:p>
            <a:r>
              <a:rPr lang="nl-NL" sz="2800" dirty="0" smtClean="0"/>
              <a:t>Hoe kun je redelijk vlot een complete PWT op hoofdlijnen zichtbaar maken en evalueren(</a:t>
            </a:r>
            <a:r>
              <a:rPr lang="nl-NL" sz="2800" dirty="0" err="1" smtClean="0"/>
              <a:t>formatief</a:t>
            </a:r>
            <a:r>
              <a:rPr lang="nl-NL" sz="2800" dirty="0" smtClean="0"/>
              <a:t>!)?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8313" y="2342367"/>
            <a:ext cx="8229600" cy="3920647"/>
          </a:xfrm>
        </p:spPr>
        <p:txBody>
          <a:bodyPr/>
          <a:lstStyle/>
          <a:p>
            <a:r>
              <a:rPr lang="nl-NL" sz="2400" dirty="0" smtClean="0"/>
              <a:t>D.m.v. aangevulde, geannoteerde open concept mappen</a:t>
            </a:r>
          </a:p>
          <a:p>
            <a:r>
              <a:rPr lang="nl-NL" sz="2400" dirty="0" smtClean="0"/>
              <a:t>Twee modulen van </a:t>
            </a:r>
            <a:r>
              <a:rPr lang="nl-NL" sz="2400" dirty="0" err="1" smtClean="0"/>
              <a:t>BrainWeaver</a:t>
            </a:r>
            <a:r>
              <a:rPr lang="nl-NL" sz="2400" dirty="0" smtClean="0"/>
              <a:t>: studentenmodule en assessment-module.</a:t>
            </a:r>
          </a:p>
          <a:p>
            <a:r>
              <a:rPr lang="nl-NL" sz="2400" dirty="0" smtClean="0"/>
              <a:t>Met studenten-module kan een student na zeer korte instructie open, geannoteerde concept map maken van PWT in ongeveer een uur.</a:t>
            </a:r>
          </a:p>
          <a:p>
            <a:r>
              <a:rPr lang="nl-NL" sz="2400" dirty="0" smtClean="0"/>
              <a:t>Met assessment-module kan assessor na enige oefening (en intern overleg!) in ongeveer kwartier bepalen wat niveaus zijn van concreetheid, specificiteit, rijkheid en complexiteit.</a:t>
            </a:r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51647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339274"/>
            <a:ext cx="8229600" cy="542636"/>
          </a:xfrm>
        </p:spPr>
        <p:txBody>
          <a:bodyPr/>
          <a:lstStyle/>
          <a:p>
            <a:r>
              <a:rPr lang="en-US" sz="3200" dirty="0" err="1" smtClean="0"/>
              <a:t>Resultaten</a:t>
            </a:r>
            <a:r>
              <a:rPr lang="en-US" sz="3200" dirty="0" smtClean="0"/>
              <a:t> tot nu toe 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1910"/>
            <a:ext cx="8229600" cy="4244253"/>
          </a:xfrm>
        </p:spPr>
        <p:txBody>
          <a:bodyPr/>
          <a:lstStyle/>
          <a:p>
            <a:r>
              <a:rPr lang="en-US" sz="1800" dirty="0" err="1" smtClean="0"/>
              <a:t>Studenten</a:t>
            </a:r>
            <a:r>
              <a:rPr lang="en-US" sz="1800" dirty="0" smtClean="0"/>
              <a:t> </a:t>
            </a:r>
            <a:r>
              <a:rPr lang="en-US" sz="1800" dirty="0" err="1" smtClean="0"/>
              <a:t>vinden</a:t>
            </a:r>
            <a:r>
              <a:rPr lang="en-US" sz="1800" dirty="0" smtClean="0"/>
              <a:t> het </a:t>
            </a:r>
            <a:r>
              <a:rPr lang="en-US" sz="1800" dirty="0" err="1" smtClean="0"/>
              <a:t>maken</a:t>
            </a:r>
            <a:r>
              <a:rPr lang="en-US" sz="1800" dirty="0" smtClean="0"/>
              <a:t> van </a:t>
            </a:r>
            <a:r>
              <a:rPr lang="en-US" sz="1800" dirty="0" err="1" smtClean="0"/>
              <a:t>een</a:t>
            </a:r>
            <a:r>
              <a:rPr lang="en-US" sz="1800" dirty="0" smtClean="0"/>
              <a:t> concept map van </a:t>
            </a:r>
            <a:r>
              <a:rPr lang="en-US" sz="1800" dirty="0" err="1" smtClean="0"/>
              <a:t>hun</a:t>
            </a:r>
            <a:r>
              <a:rPr lang="en-US" sz="1800" dirty="0" smtClean="0"/>
              <a:t> PWT </a:t>
            </a:r>
            <a:r>
              <a:rPr lang="en-US" sz="1800" dirty="0" err="1" smtClean="0"/>
              <a:t>leerzaam</a:t>
            </a:r>
            <a:r>
              <a:rPr lang="en-US" sz="1800" dirty="0" smtClean="0"/>
              <a:t> (</a:t>
            </a:r>
            <a:r>
              <a:rPr lang="en-US" sz="1800" dirty="0" err="1" smtClean="0"/>
              <a:t>snelle</a:t>
            </a:r>
            <a:r>
              <a:rPr lang="en-US" sz="1800" dirty="0" smtClean="0"/>
              <a:t> </a:t>
            </a:r>
            <a:r>
              <a:rPr lang="en-US" sz="1800" dirty="0" err="1" smtClean="0"/>
              <a:t>manier</a:t>
            </a:r>
            <a:r>
              <a:rPr lang="en-US" sz="1800" dirty="0" smtClean="0"/>
              <a:t> </a:t>
            </a:r>
            <a:r>
              <a:rPr lang="en-US" sz="1800" dirty="0" err="1" smtClean="0"/>
              <a:t>om</a:t>
            </a:r>
            <a:r>
              <a:rPr lang="en-US" sz="1800" dirty="0" smtClean="0"/>
              <a:t> je </a:t>
            </a:r>
            <a:r>
              <a:rPr lang="en-US" sz="1800" dirty="0" err="1" smtClean="0"/>
              <a:t>beeld</a:t>
            </a:r>
            <a:r>
              <a:rPr lang="en-US" sz="1800" dirty="0" smtClean="0"/>
              <a:t> en </a:t>
            </a:r>
            <a:r>
              <a:rPr lang="en-US" sz="1800" dirty="0" err="1" smtClean="0"/>
              <a:t>visie</a:t>
            </a:r>
            <a:r>
              <a:rPr lang="en-US" sz="1800" dirty="0" smtClean="0"/>
              <a:t> van je </a:t>
            </a:r>
            <a:r>
              <a:rPr lang="en-US" sz="1800" dirty="0" err="1" smtClean="0"/>
              <a:t>beroep</a:t>
            </a:r>
            <a:r>
              <a:rPr lang="en-US" sz="1800" dirty="0" smtClean="0"/>
              <a:t> op </a:t>
            </a:r>
            <a:r>
              <a:rPr lang="en-US" sz="1800" dirty="0" err="1" smtClean="0"/>
              <a:t>een</a:t>
            </a:r>
            <a:r>
              <a:rPr lang="en-US" sz="1800" dirty="0" smtClean="0"/>
              <a:t> ‘</a:t>
            </a:r>
            <a:r>
              <a:rPr lang="en-US" sz="1800" dirty="0" err="1" smtClean="0"/>
              <a:t>rijtje</a:t>
            </a:r>
            <a:r>
              <a:rPr lang="en-US" sz="1800" dirty="0" smtClean="0"/>
              <a:t>’ </a:t>
            </a:r>
            <a:r>
              <a:rPr lang="en-US" sz="1800" dirty="0" err="1" smtClean="0"/>
              <a:t>te</a:t>
            </a:r>
            <a:r>
              <a:rPr lang="en-US" sz="1800" dirty="0" smtClean="0"/>
              <a:t> </a:t>
            </a:r>
            <a:r>
              <a:rPr lang="en-US" sz="1800" dirty="0" err="1" smtClean="0"/>
              <a:t>krijgen</a:t>
            </a:r>
            <a:r>
              <a:rPr lang="en-US" sz="1800" dirty="0" smtClean="0"/>
              <a:t>)</a:t>
            </a:r>
          </a:p>
          <a:p>
            <a:r>
              <a:rPr lang="en-US" sz="1800" dirty="0" err="1" smtClean="0"/>
              <a:t>Studenten</a:t>
            </a:r>
            <a:r>
              <a:rPr lang="en-US" sz="1800" dirty="0" smtClean="0"/>
              <a:t> </a:t>
            </a:r>
            <a:r>
              <a:rPr lang="en-US" sz="1800" dirty="0" err="1" smtClean="0"/>
              <a:t>vinden</a:t>
            </a:r>
            <a:r>
              <a:rPr lang="en-US" sz="1800" dirty="0" smtClean="0"/>
              <a:t> </a:t>
            </a:r>
            <a:r>
              <a:rPr lang="en-US" sz="1800" dirty="0" err="1" smtClean="0"/>
              <a:t>BrainWeaver</a:t>
            </a:r>
            <a:r>
              <a:rPr lang="en-US" sz="1800" dirty="0" smtClean="0"/>
              <a:t> </a:t>
            </a:r>
            <a:r>
              <a:rPr lang="en-US" sz="1800" dirty="0" err="1" smtClean="0"/>
              <a:t>prettig</a:t>
            </a:r>
            <a:r>
              <a:rPr lang="en-US" sz="1800" dirty="0" smtClean="0"/>
              <a:t> </a:t>
            </a:r>
            <a:r>
              <a:rPr lang="en-US" sz="1800" dirty="0" err="1" smtClean="0"/>
              <a:t>werken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Assessoren</a:t>
            </a:r>
            <a:r>
              <a:rPr lang="en-US" sz="1800" dirty="0" smtClean="0"/>
              <a:t> </a:t>
            </a:r>
            <a:r>
              <a:rPr lang="en-US" sz="1800" dirty="0" err="1" smtClean="0"/>
              <a:t>vinden</a:t>
            </a:r>
            <a:r>
              <a:rPr lang="en-US" sz="1800" dirty="0" smtClean="0"/>
              <a:t> </a:t>
            </a:r>
            <a:r>
              <a:rPr lang="en-US" sz="1800" dirty="0" err="1" smtClean="0"/>
              <a:t>dat</a:t>
            </a:r>
            <a:r>
              <a:rPr lang="en-US" sz="1800" dirty="0" smtClean="0"/>
              <a:t> de </a:t>
            </a:r>
            <a:r>
              <a:rPr lang="en-US" sz="1800" dirty="0" err="1" smtClean="0"/>
              <a:t>informatie</a:t>
            </a:r>
            <a:r>
              <a:rPr lang="en-US" sz="1800" dirty="0" smtClean="0"/>
              <a:t> die </a:t>
            </a:r>
            <a:r>
              <a:rPr lang="en-US" sz="1800" dirty="0" err="1" smtClean="0"/>
              <a:t>uit</a:t>
            </a:r>
            <a:r>
              <a:rPr lang="en-US" sz="1800" dirty="0" smtClean="0"/>
              <a:t> de concept map en </a:t>
            </a:r>
            <a:r>
              <a:rPr lang="en-US" sz="1800" dirty="0" err="1" smtClean="0"/>
              <a:t>uit</a:t>
            </a:r>
            <a:r>
              <a:rPr lang="en-US" sz="1800" dirty="0" smtClean="0"/>
              <a:t> de </a:t>
            </a:r>
            <a:r>
              <a:rPr lang="en-US" sz="1800" dirty="0" err="1" smtClean="0"/>
              <a:t>analyse</a:t>
            </a:r>
            <a:r>
              <a:rPr lang="en-US" sz="1800" dirty="0" smtClean="0"/>
              <a:t> </a:t>
            </a:r>
            <a:r>
              <a:rPr lang="en-US" sz="1800" dirty="0" err="1" smtClean="0"/>
              <a:t>ervan</a:t>
            </a:r>
            <a:r>
              <a:rPr lang="en-US" sz="1800" dirty="0" smtClean="0"/>
              <a:t> </a:t>
            </a:r>
            <a:r>
              <a:rPr lang="en-US" sz="1800" dirty="0" err="1" smtClean="0"/>
              <a:t>komt</a:t>
            </a:r>
            <a:r>
              <a:rPr lang="en-US" sz="1800" dirty="0" smtClean="0"/>
              <a:t>, </a:t>
            </a:r>
            <a:r>
              <a:rPr lang="en-US" sz="1800" dirty="0" err="1" smtClean="0"/>
              <a:t>hun</a:t>
            </a:r>
            <a:r>
              <a:rPr lang="en-US" sz="1800" dirty="0" smtClean="0"/>
              <a:t> </a:t>
            </a:r>
            <a:r>
              <a:rPr lang="en-US" sz="1800" dirty="0" err="1" smtClean="0"/>
              <a:t>beeld</a:t>
            </a:r>
            <a:r>
              <a:rPr lang="en-US" sz="1800" dirty="0" smtClean="0"/>
              <a:t> van de student </a:t>
            </a:r>
            <a:r>
              <a:rPr lang="en-US" sz="1800" dirty="0" err="1" smtClean="0"/>
              <a:t>verheldert</a:t>
            </a:r>
            <a:r>
              <a:rPr lang="en-US" sz="1800" dirty="0" smtClean="0"/>
              <a:t> en </a:t>
            </a:r>
            <a:r>
              <a:rPr lang="en-US" sz="1800" dirty="0" err="1" smtClean="0"/>
              <a:t>soms</a:t>
            </a:r>
            <a:r>
              <a:rPr lang="en-US" sz="1800" dirty="0" smtClean="0"/>
              <a:t> </a:t>
            </a:r>
            <a:r>
              <a:rPr lang="en-US" sz="1800" dirty="0" err="1" smtClean="0"/>
              <a:t>verdiept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Assessoren</a:t>
            </a:r>
            <a:r>
              <a:rPr lang="en-US" sz="1800" dirty="0" smtClean="0"/>
              <a:t> </a:t>
            </a:r>
            <a:r>
              <a:rPr lang="en-US" sz="1800" dirty="0" err="1" smtClean="0"/>
              <a:t>vinden</a:t>
            </a:r>
            <a:r>
              <a:rPr lang="en-US" sz="1800" dirty="0" smtClean="0"/>
              <a:t> </a:t>
            </a:r>
            <a:r>
              <a:rPr lang="en-US" sz="1800" dirty="0" err="1" smtClean="0"/>
              <a:t>BrainWeaver</a:t>
            </a:r>
            <a:r>
              <a:rPr lang="en-US" sz="1800" dirty="0" smtClean="0"/>
              <a:t> </a:t>
            </a:r>
            <a:r>
              <a:rPr lang="en-US" sz="1800" dirty="0" err="1" smtClean="0"/>
              <a:t>prettig</a:t>
            </a:r>
            <a:r>
              <a:rPr lang="en-US" sz="1800" dirty="0" smtClean="0"/>
              <a:t> </a:t>
            </a:r>
            <a:r>
              <a:rPr lang="en-US" sz="1800" dirty="0" err="1" smtClean="0"/>
              <a:t>werken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De </a:t>
            </a:r>
            <a:r>
              <a:rPr lang="en-US" sz="1800" dirty="0" err="1" smtClean="0"/>
              <a:t>kwaliteitswaarden</a:t>
            </a:r>
            <a:r>
              <a:rPr lang="en-US" sz="1800" dirty="0" smtClean="0"/>
              <a:t> </a:t>
            </a:r>
            <a:r>
              <a:rPr lang="en-US" sz="1800" dirty="0" err="1" smtClean="0"/>
              <a:t>bepaald</a:t>
            </a:r>
            <a:r>
              <a:rPr lang="en-US" sz="1800" dirty="0" smtClean="0"/>
              <a:t> </a:t>
            </a:r>
            <a:r>
              <a:rPr lang="en-US" sz="1800" dirty="0" err="1" smtClean="0"/>
              <a:t>m.b.v</a:t>
            </a:r>
            <a:r>
              <a:rPr lang="en-US" sz="1800" dirty="0" smtClean="0"/>
              <a:t>. concept </a:t>
            </a:r>
            <a:r>
              <a:rPr lang="en-US" sz="1800" dirty="0" err="1" smtClean="0"/>
              <a:t>mappen</a:t>
            </a:r>
            <a:r>
              <a:rPr lang="en-US" sz="1800" dirty="0" smtClean="0"/>
              <a:t> en </a:t>
            </a:r>
            <a:r>
              <a:rPr lang="en-US" sz="1800" dirty="0" err="1" smtClean="0"/>
              <a:t>m.b.v</a:t>
            </a:r>
            <a:r>
              <a:rPr lang="en-US" sz="1800" dirty="0" smtClean="0"/>
              <a:t>. interviews </a:t>
            </a:r>
            <a:r>
              <a:rPr lang="en-US" sz="1800" dirty="0" err="1" smtClean="0"/>
              <a:t>verschillen</a:t>
            </a:r>
            <a:r>
              <a:rPr lang="en-US" sz="1800" dirty="0" smtClean="0"/>
              <a:t> </a:t>
            </a:r>
            <a:r>
              <a:rPr lang="en-US" sz="1800" dirty="0" err="1" smtClean="0"/>
              <a:t>niet</a:t>
            </a:r>
            <a:r>
              <a:rPr lang="en-US" sz="1800" dirty="0" smtClean="0"/>
              <a:t> significant.</a:t>
            </a:r>
          </a:p>
          <a:p>
            <a:r>
              <a:rPr lang="en-US" sz="1800" dirty="0" smtClean="0"/>
              <a:t>Interviews </a:t>
            </a:r>
            <a:r>
              <a:rPr lang="en-US" sz="1800" dirty="0" err="1" smtClean="0"/>
              <a:t>leveren</a:t>
            </a:r>
            <a:r>
              <a:rPr lang="en-US" sz="1800" dirty="0" smtClean="0"/>
              <a:t> </a:t>
            </a:r>
            <a:r>
              <a:rPr lang="en-US" sz="1800" dirty="0" err="1" smtClean="0"/>
              <a:t>meer</a:t>
            </a:r>
            <a:r>
              <a:rPr lang="en-US" sz="1800" dirty="0" smtClean="0"/>
              <a:t> info over </a:t>
            </a:r>
            <a:r>
              <a:rPr lang="en-US" sz="1800" dirty="0" err="1" smtClean="0"/>
              <a:t>waarden</a:t>
            </a:r>
            <a:r>
              <a:rPr lang="en-US" sz="1800" dirty="0" smtClean="0"/>
              <a:t>, </a:t>
            </a:r>
            <a:r>
              <a:rPr lang="en-US" sz="1800" dirty="0" err="1" smtClean="0"/>
              <a:t>ervaringen</a:t>
            </a:r>
            <a:r>
              <a:rPr lang="en-US" sz="1800" dirty="0" smtClean="0"/>
              <a:t> en </a:t>
            </a:r>
            <a:r>
              <a:rPr lang="en-US" sz="1800" dirty="0" err="1" smtClean="0"/>
              <a:t>bij</a:t>
            </a:r>
            <a:r>
              <a:rPr lang="en-US" sz="1800" dirty="0" smtClean="0"/>
              <a:t> </a:t>
            </a:r>
            <a:r>
              <a:rPr lang="en-US" sz="1800" dirty="0" err="1" smtClean="0"/>
              <a:t>doorvragen</a:t>
            </a:r>
            <a:r>
              <a:rPr lang="en-US" sz="1800" dirty="0" smtClean="0"/>
              <a:t> over </a:t>
            </a:r>
            <a:r>
              <a:rPr lang="en-US" sz="1800" dirty="0" err="1" smtClean="0"/>
              <a:t>impliciete</a:t>
            </a:r>
            <a:r>
              <a:rPr lang="en-US" sz="1800" dirty="0" smtClean="0"/>
              <a:t> </a:t>
            </a:r>
            <a:r>
              <a:rPr lang="en-US" sz="1800" dirty="0" err="1" smtClean="0"/>
              <a:t>kennis</a:t>
            </a:r>
            <a:r>
              <a:rPr lang="en-US" sz="1800" dirty="0" smtClean="0"/>
              <a:t>. Concept </a:t>
            </a:r>
            <a:r>
              <a:rPr lang="en-US" sz="1800" dirty="0" err="1" smtClean="0"/>
              <a:t>mappen</a:t>
            </a:r>
            <a:r>
              <a:rPr lang="en-US" sz="1800" dirty="0" smtClean="0"/>
              <a:t> </a:t>
            </a:r>
            <a:r>
              <a:rPr lang="en-US" sz="1800" dirty="0" err="1" smtClean="0"/>
              <a:t>bieden</a:t>
            </a:r>
            <a:r>
              <a:rPr lang="en-US" sz="1800" dirty="0" smtClean="0"/>
              <a:t> </a:t>
            </a:r>
            <a:r>
              <a:rPr lang="en-US" sz="1800" dirty="0" err="1" smtClean="0"/>
              <a:t>een</a:t>
            </a:r>
            <a:r>
              <a:rPr lang="en-US" sz="1800" dirty="0" smtClean="0"/>
              <a:t> </a:t>
            </a:r>
            <a:r>
              <a:rPr lang="en-US" sz="1800" dirty="0" err="1" smtClean="0"/>
              <a:t>beter</a:t>
            </a:r>
            <a:r>
              <a:rPr lang="en-US" sz="1800" dirty="0" smtClean="0"/>
              <a:t> </a:t>
            </a:r>
            <a:r>
              <a:rPr lang="en-US" sz="1800" dirty="0" err="1" smtClean="0"/>
              <a:t>totaal</a:t>
            </a:r>
            <a:r>
              <a:rPr lang="en-US" sz="1800" dirty="0" smtClean="0"/>
              <a:t> </a:t>
            </a:r>
            <a:r>
              <a:rPr lang="en-US" sz="1800" dirty="0" err="1" smtClean="0"/>
              <a:t>overzicht</a:t>
            </a:r>
            <a:r>
              <a:rPr lang="en-US" sz="1800" dirty="0" smtClean="0"/>
              <a:t> van </a:t>
            </a:r>
            <a:r>
              <a:rPr lang="en-US" sz="1800" dirty="0" err="1" smtClean="0"/>
              <a:t>een</a:t>
            </a:r>
            <a:r>
              <a:rPr lang="en-US" sz="1800" dirty="0" smtClean="0"/>
              <a:t> PWT.</a:t>
            </a:r>
          </a:p>
          <a:p>
            <a:r>
              <a:rPr lang="en-US" sz="1800" dirty="0" err="1" smtClean="0"/>
              <a:t>Een</a:t>
            </a:r>
            <a:r>
              <a:rPr lang="en-US" sz="1800" dirty="0" smtClean="0"/>
              <a:t> </a:t>
            </a:r>
            <a:r>
              <a:rPr lang="en-US" sz="1800" dirty="0" err="1" smtClean="0"/>
              <a:t>combinatie</a:t>
            </a:r>
            <a:r>
              <a:rPr lang="en-US" sz="1800" dirty="0" smtClean="0"/>
              <a:t> van concept </a:t>
            </a:r>
            <a:r>
              <a:rPr lang="en-US" sz="1800" dirty="0" err="1" smtClean="0"/>
              <a:t>mappen</a:t>
            </a:r>
            <a:r>
              <a:rPr lang="en-US" sz="1800" dirty="0" smtClean="0"/>
              <a:t> en </a:t>
            </a:r>
            <a:r>
              <a:rPr lang="en-US" sz="1800" dirty="0" err="1" smtClean="0"/>
              <a:t>inteviews</a:t>
            </a:r>
            <a:r>
              <a:rPr lang="en-US" sz="1800" dirty="0" smtClean="0"/>
              <a:t> </a:t>
            </a:r>
            <a:r>
              <a:rPr lang="en-US" sz="1800" dirty="0" err="1" smtClean="0"/>
              <a:t>levert</a:t>
            </a:r>
            <a:r>
              <a:rPr lang="en-US" sz="1800" dirty="0" smtClean="0"/>
              <a:t> de </a:t>
            </a:r>
            <a:r>
              <a:rPr lang="en-US" sz="1800" dirty="0" err="1" smtClean="0"/>
              <a:t>meeste</a:t>
            </a:r>
            <a:r>
              <a:rPr lang="en-US" sz="1800" dirty="0" smtClean="0"/>
              <a:t> info over PWTs, maar de </a:t>
            </a:r>
            <a:r>
              <a:rPr lang="en-US" sz="1800" dirty="0" err="1" smtClean="0"/>
              <a:t>volgorde</a:t>
            </a:r>
            <a:r>
              <a:rPr lang="en-US" sz="1800" dirty="0" smtClean="0"/>
              <a:t> </a:t>
            </a:r>
            <a:r>
              <a:rPr lang="en-US" sz="1800" dirty="0" err="1" smtClean="0"/>
              <a:t>doet</a:t>
            </a:r>
            <a:r>
              <a:rPr lang="en-US" sz="1800" dirty="0" smtClean="0"/>
              <a:t> </a:t>
            </a:r>
            <a:r>
              <a:rPr lang="en-US" sz="1800" dirty="0" err="1" smtClean="0"/>
              <a:t>er</a:t>
            </a:r>
            <a:r>
              <a:rPr lang="en-US" sz="1800" dirty="0" smtClean="0"/>
              <a:t> </a:t>
            </a:r>
            <a:r>
              <a:rPr lang="en-US" sz="1800" dirty="0" err="1" smtClean="0"/>
              <a:t>niet</a:t>
            </a:r>
            <a:r>
              <a:rPr lang="en-US" sz="1800" dirty="0" smtClean="0"/>
              <a:t> toe. </a:t>
            </a:r>
            <a:r>
              <a:rPr lang="en-US" sz="1800" dirty="0" err="1" smtClean="0"/>
              <a:t>Gevolg</a:t>
            </a:r>
            <a:r>
              <a:rPr lang="en-US" sz="1800" dirty="0" smtClean="0"/>
              <a:t>: </a:t>
            </a:r>
            <a:r>
              <a:rPr lang="en-US" sz="1800" dirty="0" err="1" smtClean="0"/>
              <a:t>bespreken</a:t>
            </a:r>
            <a:r>
              <a:rPr lang="en-US" sz="1800" dirty="0" smtClean="0"/>
              <a:t> van concept map met student is </a:t>
            </a:r>
            <a:r>
              <a:rPr lang="en-US" sz="1800" dirty="0" err="1" smtClean="0"/>
              <a:t>goede</a:t>
            </a:r>
            <a:r>
              <a:rPr lang="en-US" sz="1800" dirty="0" smtClean="0"/>
              <a:t> procedure.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984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531605"/>
          </a:xfrm>
        </p:spPr>
        <p:txBody>
          <a:bodyPr/>
          <a:lstStyle/>
          <a:p>
            <a:r>
              <a:rPr lang="en-US" sz="3200" dirty="0" err="1" smtClean="0"/>
              <a:t>Resultaten</a:t>
            </a:r>
            <a:r>
              <a:rPr lang="en-US" sz="3200" dirty="0" smtClean="0"/>
              <a:t> tot nu toe (2)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2636"/>
            <a:ext cx="8229600" cy="3903528"/>
          </a:xfrm>
        </p:spPr>
        <p:txBody>
          <a:bodyPr/>
          <a:lstStyle/>
          <a:p>
            <a:r>
              <a:rPr lang="en-US" sz="2400" dirty="0" smtClean="0"/>
              <a:t>Experts </a:t>
            </a:r>
            <a:r>
              <a:rPr lang="en-US" sz="2400" dirty="0" err="1" smtClean="0"/>
              <a:t>vinden</a:t>
            </a:r>
            <a:r>
              <a:rPr lang="en-US" sz="2400" dirty="0" smtClean="0"/>
              <a:t> het </a:t>
            </a:r>
            <a:r>
              <a:rPr lang="en-US" sz="2400" dirty="0" err="1" smtClean="0"/>
              <a:t>leuk</a:t>
            </a:r>
            <a:r>
              <a:rPr lang="en-US" sz="2400" dirty="0" smtClean="0"/>
              <a:t> en </a:t>
            </a:r>
            <a:r>
              <a:rPr lang="en-US" sz="2400" dirty="0" err="1" smtClean="0"/>
              <a:t>zinvol</a:t>
            </a:r>
            <a:r>
              <a:rPr lang="en-US" sz="2400" dirty="0" smtClean="0"/>
              <a:t> </a:t>
            </a:r>
            <a:r>
              <a:rPr lang="en-US" sz="2400" dirty="0" err="1" smtClean="0"/>
              <a:t>hun</a:t>
            </a:r>
            <a:r>
              <a:rPr lang="en-US" sz="2400" dirty="0" smtClean="0"/>
              <a:t> </a:t>
            </a:r>
            <a:r>
              <a:rPr lang="en-US" sz="2400" dirty="0" err="1" smtClean="0"/>
              <a:t>visie</a:t>
            </a:r>
            <a:r>
              <a:rPr lang="en-US" sz="2400" dirty="0" smtClean="0"/>
              <a:t> met </a:t>
            </a:r>
            <a:r>
              <a:rPr lang="en-US" sz="2400" dirty="0" err="1" smtClean="0"/>
              <a:t>BrainWeaver</a:t>
            </a:r>
            <a:r>
              <a:rPr lang="en-US" sz="2400" dirty="0" smtClean="0"/>
              <a:t> </a:t>
            </a:r>
            <a:r>
              <a:rPr lang="en-US" sz="2400" dirty="0" err="1" smtClean="0"/>
              <a:t>zichtbaar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maken</a:t>
            </a:r>
            <a:r>
              <a:rPr lang="en-US" sz="2400" dirty="0" smtClean="0"/>
              <a:t>  (HRM?)</a:t>
            </a:r>
          </a:p>
          <a:p>
            <a:r>
              <a:rPr lang="en-US" sz="2400" dirty="0" err="1" smtClean="0"/>
              <a:t>Groepen</a:t>
            </a:r>
            <a:r>
              <a:rPr lang="en-US" sz="2400" dirty="0" smtClean="0"/>
              <a:t> experts </a:t>
            </a:r>
            <a:r>
              <a:rPr lang="en-US" sz="2400" dirty="0" err="1" smtClean="0"/>
              <a:t>kunnen</a:t>
            </a:r>
            <a:r>
              <a:rPr lang="en-US" sz="2400" dirty="0" smtClean="0"/>
              <a:t> </a:t>
            </a:r>
            <a:r>
              <a:rPr lang="en-US" sz="2400" dirty="0" err="1" smtClean="0"/>
              <a:t>hun</a:t>
            </a:r>
            <a:r>
              <a:rPr lang="en-US" sz="2400" dirty="0" smtClean="0"/>
              <a:t> </a:t>
            </a:r>
            <a:r>
              <a:rPr lang="en-US" sz="2400" dirty="0" err="1" smtClean="0"/>
              <a:t>gemeenschappelijke</a:t>
            </a:r>
            <a:r>
              <a:rPr lang="en-US" sz="2400" dirty="0" smtClean="0"/>
              <a:t> </a:t>
            </a:r>
            <a:r>
              <a:rPr lang="en-US" sz="2400" dirty="0" err="1" smtClean="0"/>
              <a:t>visie</a:t>
            </a:r>
            <a:r>
              <a:rPr lang="en-US" sz="2400" dirty="0" smtClean="0"/>
              <a:t> met </a:t>
            </a:r>
            <a:r>
              <a:rPr lang="en-US" sz="2400" dirty="0" err="1" smtClean="0"/>
              <a:t>BrainWaever</a:t>
            </a:r>
            <a:r>
              <a:rPr lang="en-US" sz="2400" dirty="0" smtClean="0"/>
              <a:t> </a:t>
            </a:r>
            <a:r>
              <a:rPr lang="en-US" sz="2400" dirty="0" err="1" smtClean="0"/>
              <a:t>zichtbaar</a:t>
            </a:r>
            <a:r>
              <a:rPr lang="en-US" sz="2400" dirty="0" smtClean="0"/>
              <a:t> </a:t>
            </a:r>
            <a:r>
              <a:rPr lang="en-US" sz="2400" dirty="0" err="1" smtClean="0"/>
              <a:t>maken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Variatie</a:t>
            </a:r>
            <a:r>
              <a:rPr lang="en-US" sz="2400" dirty="0" smtClean="0"/>
              <a:t> in </a:t>
            </a:r>
            <a:r>
              <a:rPr lang="en-US" sz="2400" dirty="0" err="1" smtClean="0"/>
              <a:t>conceptmappen</a:t>
            </a:r>
            <a:r>
              <a:rPr lang="en-US" sz="2400" dirty="0" smtClean="0"/>
              <a:t> van </a:t>
            </a:r>
            <a:r>
              <a:rPr lang="en-US" sz="2400" dirty="0" err="1" smtClean="0"/>
              <a:t>leraren</a:t>
            </a:r>
            <a:r>
              <a:rPr lang="en-US" sz="2400" dirty="0" smtClean="0"/>
              <a:t> </a:t>
            </a:r>
            <a:r>
              <a:rPr lang="en-US" sz="2400" dirty="0" err="1" smtClean="0"/>
              <a:t>groter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die van accountants.</a:t>
            </a:r>
          </a:p>
          <a:p>
            <a:r>
              <a:rPr lang="en-US" sz="2400" dirty="0" smtClean="0"/>
              <a:t>In begin van </a:t>
            </a:r>
            <a:r>
              <a:rPr lang="en-US" sz="2400" dirty="0" err="1" smtClean="0"/>
              <a:t>loopbaan</a:t>
            </a:r>
            <a:r>
              <a:rPr lang="en-US" sz="2400" dirty="0" smtClean="0"/>
              <a:t> </a:t>
            </a:r>
            <a:r>
              <a:rPr lang="en-US" sz="2400" dirty="0" err="1" smtClean="0"/>
              <a:t>nemen</a:t>
            </a:r>
            <a:r>
              <a:rPr lang="en-US" sz="2400" dirty="0" smtClean="0"/>
              <a:t> </a:t>
            </a:r>
            <a:r>
              <a:rPr lang="en-US" sz="2400" dirty="0" err="1" smtClean="0"/>
              <a:t>complexiteit</a:t>
            </a:r>
            <a:r>
              <a:rPr lang="en-US" sz="2400" dirty="0" smtClean="0"/>
              <a:t> en </a:t>
            </a:r>
            <a:r>
              <a:rPr lang="en-US" sz="2400" dirty="0" err="1" smtClean="0"/>
              <a:t>rijkheid</a:t>
            </a:r>
            <a:r>
              <a:rPr lang="en-US" sz="2400" dirty="0" smtClean="0"/>
              <a:t> toe. </a:t>
            </a:r>
            <a:r>
              <a:rPr lang="en-US" sz="2400" dirty="0" err="1"/>
              <a:t>I</a:t>
            </a:r>
            <a:r>
              <a:rPr lang="en-US" sz="2400" dirty="0" err="1" smtClean="0"/>
              <a:t>nhouden</a:t>
            </a:r>
            <a:r>
              <a:rPr lang="en-US" sz="2400" dirty="0" smtClean="0"/>
              <a:t> </a:t>
            </a:r>
            <a:r>
              <a:rPr lang="en-US" sz="2400" dirty="0" err="1" smtClean="0"/>
              <a:t>wisselen</a:t>
            </a:r>
            <a:r>
              <a:rPr lang="en-US" sz="2400" dirty="0" smtClean="0"/>
              <a:t> </a:t>
            </a:r>
            <a:r>
              <a:rPr lang="en-US" sz="2400" dirty="0" err="1" smtClean="0"/>
              <a:t>tamelijk</a:t>
            </a:r>
            <a:r>
              <a:rPr lang="en-US" sz="2400" dirty="0" smtClean="0"/>
              <a:t> </a:t>
            </a:r>
            <a:r>
              <a:rPr lang="en-US" sz="2400" dirty="0" err="1" smtClean="0"/>
              <a:t>sterk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233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958273"/>
            <a:ext cx="8229600" cy="565727"/>
          </a:xfrm>
        </p:spPr>
        <p:txBody>
          <a:bodyPr/>
          <a:lstStyle/>
          <a:p>
            <a:r>
              <a:rPr lang="en-US" sz="3200" smtClean="0"/>
              <a:t>Mogelijkheid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0274"/>
            <a:ext cx="8229600" cy="4405890"/>
          </a:xfrm>
        </p:spPr>
        <p:txBody>
          <a:bodyPr/>
          <a:lstStyle/>
          <a:p>
            <a:r>
              <a:rPr lang="nl-NL" sz="1800" dirty="0" smtClean="0"/>
              <a:t>In derde en vierde jaar van opleiding een gesprek tussen student en </a:t>
            </a:r>
            <a:r>
              <a:rPr lang="nl-NL" sz="1800" dirty="0" err="1" smtClean="0"/>
              <a:t>slb</a:t>
            </a:r>
            <a:r>
              <a:rPr lang="nl-NL" sz="1800" dirty="0" smtClean="0"/>
              <a:t> over concept map, resulterend in advies m.b.t. P.P.O.</a:t>
            </a:r>
          </a:p>
          <a:p>
            <a:r>
              <a:rPr lang="nl-NL" sz="1800" dirty="0" smtClean="0"/>
              <a:t>Implementatie: drie trainingen van twee uur van ‘kerngroep. Mogelijke opzet. Eerste training: achtergrond PWT en kennismaking student-module </a:t>
            </a:r>
            <a:r>
              <a:rPr lang="nl-NL" sz="1800" dirty="0" err="1" smtClean="0"/>
              <a:t>BrainWeaver</a:t>
            </a:r>
            <a:r>
              <a:rPr lang="nl-NL" sz="1800" dirty="0" smtClean="0"/>
              <a:t> a.d.h.v. constructie concept map eigen PWT. Huiswerk: een of meer studenten in pilot instrueren m.b.t. PWT en met </a:t>
            </a:r>
            <a:r>
              <a:rPr lang="nl-NL" sz="1800" dirty="0" err="1" smtClean="0"/>
              <a:t>BrainWeaver</a:t>
            </a:r>
            <a:r>
              <a:rPr lang="nl-NL" sz="1800" dirty="0" smtClean="0"/>
              <a:t> concept </a:t>
            </a:r>
            <a:r>
              <a:rPr lang="en-US" sz="1800" dirty="0" smtClean="0"/>
              <a:t>map </a:t>
            </a:r>
            <a:r>
              <a:rPr lang="nl-NL" sz="1800" dirty="0" smtClean="0"/>
              <a:t>laten maken. Tweede training: achtergrond vier kwaliteiten en kennismaking assessor-module </a:t>
            </a:r>
            <a:r>
              <a:rPr lang="nl-NL" sz="1800" dirty="0" err="1" smtClean="0"/>
              <a:t>BrainWeaver</a:t>
            </a:r>
            <a:r>
              <a:rPr lang="nl-NL" sz="1800" dirty="0" smtClean="0"/>
              <a:t>. Huiswerk: ontwikkeling protocol a.d.h.v. voorbeeld en analyse eigen studenten. Derde training: presentatie evaluaties en bedenken vragen vervolggesprek en mogelijke studieadviezen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8323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320212"/>
            <a:ext cx="8229600" cy="935846"/>
          </a:xfrm>
        </p:spPr>
        <p:txBody>
          <a:bodyPr/>
          <a:lstStyle/>
          <a:p>
            <a:r>
              <a:rPr lang="en-US" sz="3200" dirty="0" err="1" smtClean="0"/>
              <a:t>Belangrijke</a:t>
            </a:r>
            <a:r>
              <a:rPr lang="en-US" sz="3200" dirty="0" smtClean="0"/>
              <a:t> </a:t>
            </a:r>
            <a:r>
              <a:rPr lang="en-US" sz="3200" dirty="0" err="1" smtClean="0"/>
              <a:t>doelstelling</a:t>
            </a:r>
            <a:r>
              <a:rPr lang="en-US" sz="3200" dirty="0" smtClean="0"/>
              <a:t> </a:t>
            </a:r>
            <a:r>
              <a:rPr lang="en-US" sz="3200" dirty="0" err="1" smtClean="0"/>
              <a:t>beroepsonderwijs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6058"/>
            <a:ext cx="8229600" cy="41110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Het </a:t>
            </a:r>
            <a:r>
              <a:rPr lang="en-US" dirty="0" err="1" smtClean="0"/>
              <a:t>opleidingen</a:t>
            </a:r>
            <a:r>
              <a:rPr lang="en-US" dirty="0" smtClean="0"/>
              <a:t> van </a:t>
            </a:r>
          </a:p>
          <a:p>
            <a:pPr marL="0" indent="0" algn="ctr">
              <a:buNone/>
            </a:pPr>
            <a:r>
              <a:rPr lang="en-US" dirty="0" err="1"/>
              <a:t>s</a:t>
            </a:r>
            <a:r>
              <a:rPr lang="en-US" dirty="0" err="1" smtClean="0"/>
              <a:t>tartbekwame</a:t>
            </a:r>
            <a:r>
              <a:rPr lang="en-US" dirty="0" smtClean="0"/>
              <a:t> </a:t>
            </a:r>
            <a:r>
              <a:rPr lang="en-US" dirty="0" err="1" smtClean="0"/>
              <a:t>beroepsbeoefenaren</a:t>
            </a:r>
            <a:r>
              <a:rPr lang="en-US" dirty="0" smtClean="0"/>
              <a:t> (</a:t>
            </a:r>
            <a:r>
              <a:rPr lang="en-US" dirty="0" err="1" smtClean="0"/>
              <a:t>novicen</a:t>
            </a:r>
            <a:r>
              <a:rPr lang="en-US" dirty="0" smtClean="0"/>
              <a:t>), die </a:t>
            </a:r>
            <a:r>
              <a:rPr lang="en-US" dirty="0" err="1" smtClean="0"/>
              <a:t>zich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dirty="0" err="1" smtClean="0"/>
              <a:t>onder</a:t>
            </a:r>
            <a:r>
              <a:rPr lang="en-US" dirty="0" smtClean="0"/>
              <a:t> </a:t>
            </a:r>
            <a:r>
              <a:rPr lang="en-US" dirty="0" err="1" smtClean="0"/>
              <a:t>geschikte</a:t>
            </a:r>
            <a:r>
              <a:rPr lang="en-US" dirty="0" smtClean="0"/>
              <a:t> </a:t>
            </a:r>
            <a:r>
              <a:rPr lang="en-US" dirty="0" err="1" smtClean="0"/>
              <a:t>randvoorwaarden</a:t>
            </a:r>
            <a:r>
              <a:rPr lang="en-US" dirty="0" smtClean="0"/>
              <a:t>) </a:t>
            </a:r>
          </a:p>
          <a:p>
            <a:pPr marL="0" indent="0" algn="ctr">
              <a:buNone/>
            </a:pP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ontwikkelen</a:t>
            </a:r>
            <a:r>
              <a:rPr lang="en-US" dirty="0" smtClean="0"/>
              <a:t> tot experts </a:t>
            </a:r>
          </a:p>
          <a:p>
            <a:pPr marL="0" indent="0" algn="ctr">
              <a:buNone/>
            </a:pPr>
            <a:r>
              <a:rPr lang="en-US" dirty="0" smtClean="0"/>
              <a:t>in de loop van </a:t>
            </a:r>
            <a:r>
              <a:rPr lang="en-US" dirty="0" err="1" smtClean="0"/>
              <a:t>hun</a:t>
            </a:r>
            <a:r>
              <a:rPr lang="en-US" dirty="0" smtClean="0"/>
              <a:t> </a:t>
            </a:r>
            <a:r>
              <a:rPr lang="en-US" dirty="0" err="1" smtClean="0"/>
              <a:t>carrière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303501"/>
            <a:ext cx="8229600" cy="735308"/>
          </a:xfrm>
        </p:spPr>
        <p:txBody>
          <a:bodyPr/>
          <a:lstStyle/>
          <a:p>
            <a:r>
              <a:rPr lang="en-US" sz="3600" dirty="0" smtClean="0"/>
              <a:t>Expertise-</a:t>
            </a:r>
            <a:r>
              <a:rPr lang="en-US" sz="3600" dirty="0" err="1" smtClean="0"/>
              <a:t>ontwikkeling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924"/>
            <a:ext cx="8229600" cy="3920239"/>
          </a:xfrm>
        </p:spPr>
        <p:txBody>
          <a:bodyPr/>
          <a:lstStyle/>
          <a:p>
            <a:r>
              <a:rPr lang="en-US" sz="2800" dirty="0" smtClean="0"/>
              <a:t>Novice: in </a:t>
            </a:r>
            <a:r>
              <a:rPr lang="en-US" sz="2800" dirty="0" err="1" smtClean="0"/>
              <a:t>staat</a:t>
            </a:r>
            <a:r>
              <a:rPr lang="en-US" sz="2800" dirty="0" smtClean="0"/>
              <a:t> tot het </a:t>
            </a:r>
            <a:r>
              <a:rPr lang="en-US" sz="2800" dirty="0" err="1" smtClean="0"/>
              <a:t>verrichten</a:t>
            </a:r>
            <a:r>
              <a:rPr lang="en-US" sz="2800" dirty="0" smtClean="0"/>
              <a:t> van </a:t>
            </a:r>
            <a:r>
              <a:rPr lang="en-US" sz="2800" dirty="0" err="1" smtClean="0"/>
              <a:t>beroepstaken</a:t>
            </a:r>
            <a:r>
              <a:rPr lang="en-US" sz="2800" dirty="0" smtClean="0"/>
              <a:t> </a:t>
            </a:r>
            <a:r>
              <a:rPr lang="en-US" sz="2800" dirty="0" err="1" smtClean="0"/>
              <a:t>volgens</a:t>
            </a:r>
            <a:r>
              <a:rPr lang="en-US" sz="2800" dirty="0" smtClean="0"/>
              <a:t> </a:t>
            </a:r>
            <a:r>
              <a:rPr lang="en-US" sz="2800" dirty="0" err="1" smtClean="0"/>
              <a:t>standaarden</a:t>
            </a:r>
            <a:r>
              <a:rPr lang="en-US" sz="2800" dirty="0" smtClean="0"/>
              <a:t> in ‘</a:t>
            </a:r>
            <a:r>
              <a:rPr lang="en-US" sz="2800" dirty="0" err="1" smtClean="0"/>
              <a:t>normale</a:t>
            </a:r>
            <a:r>
              <a:rPr lang="en-US" sz="2800" dirty="0" smtClean="0"/>
              <a:t>’ </a:t>
            </a:r>
            <a:r>
              <a:rPr lang="en-US" sz="2800" dirty="0" err="1" smtClean="0"/>
              <a:t>beroepssituaties</a:t>
            </a:r>
            <a:r>
              <a:rPr lang="en-US" sz="2800" dirty="0"/>
              <a:t> </a:t>
            </a:r>
            <a:r>
              <a:rPr lang="en-US" sz="2800" dirty="0" smtClean="0"/>
              <a:t>en in </a:t>
            </a:r>
            <a:r>
              <a:rPr lang="en-US" sz="2800" dirty="0" err="1" smtClean="0"/>
              <a:t>staat</a:t>
            </a:r>
            <a:r>
              <a:rPr lang="en-US" sz="2800" dirty="0" smtClean="0"/>
              <a:t> </a:t>
            </a:r>
            <a:r>
              <a:rPr lang="en-US" sz="2800" dirty="0" err="1" smtClean="0"/>
              <a:t>zich</a:t>
            </a:r>
            <a:r>
              <a:rPr lang="en-US" sz="2800" dirty="0" smtClean="0"/>
              <a:t> </a:t>
            </a:r>
            <a:r>
              <a:rPr lang="en-US" sz="2800" dirty="0" err="1" smtClean="0"/>
              <a:t>verder</a:t>
            </a:r>
            <a:r>
              <a:rPr lang="en-US" sz="2800" dirty="0" smtClean="0"/>
              <a:t> </a:t>
            </a:r>
            <a:r>
              <a:rPr lang="en-US" sz="2800" dirty="0" err="1" smtClean="0"/>
              <a:t>te</a:t>
            </a:r>
            <a:r>
              <a:rPr lang="en-US" sz="2800" dirty="0" smtClean="0"/>
              <a:t> </a:t>
            </a:r>
            <a:r>
              <a:rPr lang="en-US" sz="2800" dirty="0" err="1" smtClean="0"/>
              <a:t>ontwikkelen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Expert: in </a:t>
            </a:r>
            <a:r>
              <a:rPr lang="en-US" sz="2800" dirty="0" err="1" smtClean="0"/>
              <a:t>staat</a:t>
            </a:r>
            <a:r>
              <a:rPr lang="en-US" sz="2800" dirty="0" smtClean="0"/>
              <a:t>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beroepssituatie</a:t>
            </a:r>
            <a:r>
              <a:rPr lang="en-US" sz="2800" dirty="0" smtClean="0"/>
              <a:t> </a:t>
            </a:r>
            <a:r>
              <a:rPr lang="en-US" sz="2800" dirty="0" err="1" smtClean="0"/>
              <a:t>zeer</a:t>
            </a:r>
            <a:r>
              <a:rPr lang="en-US" sz="2800" dirty="0" smtClean="0"/>
              <a:t> </a:t>
            </a:r>
            <a:r>
              <a:rPr lang="en-US" sz="2800" dirty="0" err="1" smtClean="0"/>
              <a:t>snel</a:t>
            </a:r>
            <a:r>
              <a:rPr lang="en-US" sz="2800" dirty="0" smtClean="0"/>
              <a:t> en </a:t>
            </a:r>
            <a:r>
              <a:rPr lang="en-US" sz="2800" dirty="0" err="1" smtClean="0"/>
              <a:t>adequaat</a:t>
            </a:r>
            <a:r>
              <a:rPr lang="en-US" sz="2800" dirty="0" smtClean="0"/>
              <a:t> in </a:t>
            </a:r>
            <a:r>
              <a:rPr lang="en-US" sz="2800" dirty="0" err="1" smtClean="0"/>
              <a:t>te</a:t>
            </a:r>
            <a:r>
              <a:rPr lang="en-US" sz="2800" dirty="0" smtClean="0"/>
              <a:t> </a:t>
            </a:r>
            <a:r>
              <a:rPr lang="en-US" sz="2800" dirty="0" err="1" smtClean="0"/>
              <a:t>schatten</a:t>
            </a:r>
            <a:r>
              <a:rPr lang="en-US" sz="2800" dirty="0" smtClean="0"/>
              <a:t>, ‘</a:t>
            </a:r>
            <a:r>
              <a:rPr lang="en-US" sz="2800" dirty="0" err="1" smtClean="0"/>
              <a:t>normale</a:t>
            </a:r>
            <a:r>
              <a:rPr lang="en-US" sz="2800" dirty="0" smtClean="0"/>
              <a:t>’ </a:t>
            </a:r>
            <a:r>
              <a:rPr lang="en-US" sz="2800" dirty="0" err="1" smtClean="0"/>
              <a:t>situaties</a:t>
            </a:r>
            <a:r>
              <a:rPr lang="en-US" sz="2800" dirty="0" smtClean="0"/>
              <a:t> semi-</a:t>
            </a:r>
            <a:r>
              <a:rPr lang="en-US" sz="2800" dirty="0" err="1" smtClean="0"/>
              <a:t>geautomatiseerd</a:t>
            </a:r>
            <a:r>
              <a:rPr lang="en-US" sz="2800" dirty="0" smtClean="0"/>
              <a:t> </a:t>
            </a:r>
            <a:r>
              <a:rPr lang="en-US" sz="2800" dirty="0" err="1" smtClean="0"/>
              <a:t>af</a:t>
            </a:r>
            <a:r>
              <a:rPr lang="en-US" sz="2800" dirty="0" smtClean="0"/>
              <a:t> </a:t>
            </a:r>
            <a:r>
              <a:rPr lang="en-US" sz="2800" dirty="0" err="1" smtClean="0"/>
              <a:t>te</a:t>
            </a:r>
            <a:r>
              <a:rPr lang="en-US" sz="2800" dirty="0" smtClean="0"/>
              <a:t> </a:t>
            </a:r>
            <a:r>
              <a:rPr lang="en-US" sz="2800" dirty="0" err="1" smtClean="0"/>
              <a:t>handelen</a:t>
            </a:r>
            <a:r>
              <a:rPr lang="en-US" sz="2800" dirty="0" smtClean="0"/>
              <a:t>, </a:t>
            </a:r>
            <a:r>
              <a:rPr lang="en-US" sz="2800" dirty="0" err="1" smtClean="0"/>
              <a:t>indien</a:t>
            </a:r>
            <a:r>
              <a:rPr lang="en-US" sz="2800" dirty="0" smtClean="0"/>
              <a:t> </a:t>
            </a:r>
            <a:r>
              <a:rPr lang="en-US" sz="2800" dirty="0" err="1" smtClean="0"/>
              <a:t>dit</a:t>
            </a:r>
            <a:r>
              <a:rPr lang="en-US" sz="2800" dirty="0" smtClean="0"/>
              <a:t> </a:t>
            </a:r>
            <a:r>
              <a:rPr lang="en-US" sz="2800" dirty="0" err="1" smtClean="0"/>
              <a:t>niet</a:t>
            </a:r>
            <a:r>
              <a:rPr lang="en-US" sz="2800" dirty="0" smtClean="0"/>
              <a:t> het </a:t>
            </a:r>
            <a:r>
              <a:rPr lang="en-US" sz="2800" dirty="0" err="1" smtClean="0"/>
              <a:t>geval</a:t>
            </a:r>
            <a:r>
              <a:rPr lang="en-US" sz="2800" dirty="0" smtClean="0"/>
              <a:t> is de </a:t>
            </a:r>
            <a:r>
              <a:rPr lang="en-US" sz="2800" dirty="0" err="1" smtClean="0"/>
              <a:t>strategie</a:t>
            </a:r>
            <a:r>
              <a:rPr lang="en-US" sz="2800" dirty="0" smtClean="0"/>
              <a:t> en procedures </a:t>
            </a:r>
            <a:r>
              <a:rPr lang="en-US" sz="2800" dirty="0" err="1" smtClean="0"/>
              <a:t>aan</a:t>
            </a:r>
            <a:r>
              <a:rPr lang="en-US" sz="2800" dirty="0" smtClean="0"/>
              <a:t> </a:t>
            </a:r>
            <a:r>
              <a:rPr lang="en-US" sz="2800" dirty="0" err="1" smtClean="0"/>
              <a:t>te</a:t>
            </a:r>
            <a:r>
              <a:rPr lang="en-US" sz="2800" dirty="0" smtClean="0"/>
              <a:t> </a:t>
            </a:r>
            <a:r>
              <a:rPr lang="en-US" sz="2800" dirty="0" err="1" smtClean="0"/>
              <a:t>passen</a:t>
            </a:r>
            <a:r>
              <a:rPr lang="en-US" sz="2800" dirty="0" smtClean="0"/>
              <a:t> en in </a:t>
            </a:r>
            <a:r>
              <a:rPr lang="en-US" sz="2800" dirty="0" err="1" smtClean="0"/>
              <a:t>staat</a:t>
            </a:r>
            <a:r>
              <a:rPr lang="en-US" sz="2800" dirty="0" smtClean="0"/>
              <a:t> tot </a:t>
            </a:r>
            <a:r>
              <a:rPr lang="en-US" sz="2800" dirty="0" err="1" smtClean="0"/>
              <a:t>verdere</a:t>
            </a:r>
            <a:r>
              <a:rPr lang="en-US" sz="2800" dirty="0" smtClean="0"/>
              <a:t> </a:t>
            </a:r>
            <a:r>
              <a:rPr lang="en-US" sz="2800" dirty="0" err="1" smtClean="0"/>
              <a:t>ontwikkeling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747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531605"/>
          </a:xfrm>
        </p:spPr>
        <p:txBody>
          <a:bodyPr/>
          <a:lstStyle/>
          <a:p>
            <a:r>
              <a:rPr lang="en-US" sz="3600" dirty="0" err="1" smtClean="0"/>
              <a:t>Belangrijke</a:t>
            </a:r>
            <a:r>
              <a:rPr lang="en-US" sz="3600" dirty="0" smtClean="0"/>
              <a:t> </a:t>
            </a:r>
            <a:r>
              <a:rPr lang="en-US" sz="3600" dirty="0" err="1" smtClean="0"/>
              <a:t>opgave</a:t>
            </a:r>
            <a:r>
              <a:rPr lang="en-US" sz="3600" dirty="0" smtClean="0"/>
              <a:t> </a:t>
            </a:r>
            <a:r>
              <a:rPr lang="en-US" sz="3600" dirty="0" err="1" smtClean="0"/>
              <a:t>beroepsonderwijs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3310"/>
            <a:ext cx="8229600" cy="365285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Tot stand </a:t>
            </a:r>
            <a:r>
              <a:rPr lang="en-US" dirty="0" err="1" smtClean="0"/>
              <a:t>brengen</a:t>
            </a:r>
            <a:r>
              <a:rPr lang="en-US" dirty="0" smtClean="0"/>
              <a:t> van transfer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wat</a:t>
            </a:r>
            <a:r>
              <a:rPr lang="en-US" dirty="0" smtClean="0"/>
              <a:t> op school </a:t>
            </a:r>
            <a:r>
              <a:rPr lang="en-US" dirty="0" err="1" smtClean="0"/>
              <a:t>geleerd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en </a:t>
            </a:r>
            <a:r>
              <a:rPr lang="en-US" dirty="0" err="1" smtClean="0"/>
              <a:t>wat</a:t>
            </a:r>
            <a:r>
              <a:rPr lang="en-US" dirty="0" smtClean="0"/>
              <a:t> in de </a:t>
            </a:r>
            <a:r>
              <a:rPr lang="en-US" dirty="0" err="1" smtClean="0"/>
              <a:t>praktijk</a:t>
            </a:r>
            <a:r>
              <a:rPr lang="en-US" dirty="0" smtClean="0"/>
              <a:t> </a:t>
            </a:r>
            <a:r>
              <a:rPr lang="en-US" dirty="0" err="1" smtClean="0"/>
              <a:t>ervaren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Transfer </a:t>
            </a:r>
            <a:r>
              <a:rPr lang="en-US" dirty="0" err="1" smtClean="0"/>
              <a:t>komt</a:t>
            </a:r>
            <a:r>
              <a:rPr lang="en-US" dirty="0" smtClean="0"/>
              <a:t> tot stand </a:t>
            </a:r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mentale</a:t>
            </a:r>
            <a:r>
              <a:rPr lang="en-US" dirty="0" smtClean="0"/>
              <a:t> schema’s die </a:t>
            </a:r>
            <a:r>
              <a:rPr lang="en-US" dirty="0" err="1" smtClean="0"/>
              <a:t>kennis</a:t>
            </a:r>
            <a:r>
              <a:rPr lang="en-US" dirty="0" smtClean="0"/>
              <a:t>, </a:t>
            </a:r>
            <a:r>
              <a:rPr lang="en-US" dirty="0" err="1" smtClean="0"/>
              <a:t>vaardigheden</a:t>
            </a:r>
            <a:r>
              <a:rPr lang="en-US" dirty="0" smtClean="0"/>
              <a:t> en </a:t>
            </a:r>
            <a:r>
              <a:rPr lang="en-US" dirty="0" err="1" smtClean="0"/>
              <a:t>houdingen</a:t>
            </a:r>
            <a:r>
              <a:rPr lang="en-US" dirty="0" smtClean="0"/>
              <a:t> </a:t>
            </a:r>
            <a:r>
              <a:rPr lang="en-US" dirty="0" err="1" smtClean="0"/>
              <a:t>representeren</a:t>
            </a:r>
            <a:r>
              <a:rPr lang="en-US" dirty="0" smtClean="0"/>
              <a:t> </a:t>
            </a:r>
            <a:r>
              <a:rPr lang="en-US" dirty="0" err="1" smtClean="0"/>
              <a:t>gekoppeld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praktijksituaties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9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581740"/>
          </a:xfrm>
        </p:spPr>
        <p:txBody>
          <a:bodyPr/>
          <a:lstStyle/>
          <a:p>
            <a:r>
              <a:rPr lang="en-US" sz="3200" dirty="0" err="1" smtClean="0"/>
              <a:t>Voorwaarden</a:t>
            </a:r>
            <a:r>
              <a:rPr lang="en-US" sz="3200" dirty="0" smtClean="0"/>
              <a:t> </a:t>
            </a:r>
            <a:r>
              <a:rPr lang="en-US" sz="3200" dirty="0" err="1" smtClean="0"/>
              <a:t>voor</a:t>
            </a:r>
            <a:r>
              <a:rPr lang="en-US" sz="3200" dirty="0" smtClean="0"/>
              <a:t> transfer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598"/>
            <a:ext cx="8229600" cy="366956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Beroepsmatige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ennis</a:t>
            </a:r>
            <a:r>
              <a:rPr lang="en-US" dirty="0" smtClean="0"/>
              <a:t>, </a:t>
            </a:r>
            <a:r>
              <a:rPr lang="en-US" dirty="0" err="1" smtClean="0"/>
              <a:t>vaardigheden</a:t>
            </a:r>
            <a:r>
              <a:rPr lang="en-US" dirty="0" smtClean="0"/>
              <a:t> en </a:t>
            </a:r>
            <a:r>
              <a:rPr lang="en-US" dirty="0" err="1" smtClean="0"/>
              <a:t>houdingen</a:t>
            </a:r>
            <a:r>
              <a:rPr lang="en-US" dirty="0" smtClean="0"/>
              <a:t> </a:t>
            </a:r>
            <a:r>
              <a:rPr lang="en-US" dirty="0" err="1" smtClean="0"/>
              <a:t>moeten</a:t>
            </a:r>
            <a:r>
              <a:rPr lang="en-US" dirty="0" smtClean="0"/>
              <a:t> </a:t>
            </a:r>
            <a:r>
              <a:rPr lang="en-US" dirty="0" err="1" smtClean="0"/>
              <a:t>geinternaliseerd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(in </a:t>
            </a:r>
            <a:r>
              <a:rPr lang="en-US" dirty="0" err="1" smtClean="0"/>
              <a:t>mentale</a:t>
            </a:r>
            <a:r>
              <a:rPr lang="en-US" dirty="0" smtClean="0"/>
              <a:t> schema’s)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Geïnternaliseerde</a:t>
            </a:r>
            <a:r>
              <a:rPr lang="en-US" dirty="0" smtClean="0"/>
              <a:t> </a:t>
            </a:r>
            <a:r>
              <a:rPr lang="en-US" dirty="0" err="1" smtClean="0"/>
              <a:t>kennis</a:t>
            </a:r>
            <a:r>
              <a:rPr lang="en-US" dirty="0" smtClean="0"/>
              <a:t>, </a:t>
            </a:r>
            <a:r>
              <a:rPr lang="en-US" dirty="0" err="1" smtClean="0"/>
              <a:t>vaardigheden</a:t>
            </a:r>
            <a:r>
              <a:rPr lang="en-US" dirty="0" smtClean="0"/>
              <a:t> en </a:t>
            </a:r>
            <a:r>
              <a:rPr lang="en-US" dirty="0" err="1" smtClean="0"/>
              <a:t>houdingen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geintegreerd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(in </a:t>
            </a:r>
            <a:r>
              <a:rPr lang="en-US" dirty="0" err="1" smtClean="0"/>
              <a:t>omvattende</a:t>
            </a:r>
            <a:r>
              <a:rPr lang="en-US" dirty="0" smtClean="0"/>
              <a:t> schema’s).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0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353636"/>
            <a:ext cx="8229600" cy="902422"/>
          </a:xfrm>
        </p:spPr>
        <p:txBody>
          <a:bodyPr/>
          <a:lstStyle/>
          <a:p>
            <a:r>
              <a:rPr lang="en-US" sz="3600" dirty="0" err="1" smtClean="0"/>
              <a:t>Enkele</a:t>
            </a:r>
            <a:r>
              <a:rPr lang="en-US" sz="3600" dirty="0" smtClean="0"/>
              <a:t> </a:t>
            </a:r>
            <a:r>
              <a:rPr lang="en-US" sz="3600" dirty="0" err="1" smtClean="0"/>
              <a:t>observaties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3040"/>
            <a:ext cx="8229600" cy="3753124"/>
          </a:xfrm>
        </p:spPr>
        <p:txBody>
          <a:bodyPr/>
          <a:lstStyle/>
          <a:p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theorie</a:t>
            </a:r>
            <a:r>
              <a:rPr lang="en-US" dirty="0" smtClean="0"/>
              <a:t> zit </a:t>
            </a:r>
            <a:r>
              <a:rPr lang="en-US" dirty="0" err="1" smtClean="0"/>
              <a:t>achter</a:t>
            </a:r>
            <a:r>
              <a:rPr lang="en-US" dirty="0" smtClean="0"/>
              <a:t> P-taken: </a:t>
            </a:r>
            <a:r>
              <a:rPr lang="en-US" dirty="0" err="1" smtClean="0"/>
              <a:t>pendelen</a:t>
            </a:r>
            <a:endParaRPr lang="en-US" dirty="0" smtClean="0"/>
          </a:p>
          <a:p>
            <a:r>
              <a:rPr lang="en-US" dirty="0" err="1" smtClean="0"/>
              <a:t>Kijken</a:t>
            </a:r>
            <a:r>
              <a:rPr lang="en-US" dirty="0" smtClean="0"/>
              <a:t> </a:t>
            </a:r>
            <a:r>
              <a:rPr lang="en-US" dirty="0" err="1" smtClean="0"/>
              <a:t>echter</a:t>
            </a:r>
            <a:r>
              <a:rPr lang="en-US" dirty="0" smtClean="0"/>
              <a:t> </a:t>
            </a:r>
            <a:r>
              <a:rPr lang="en-US" dirty="0" err="1" smtClean="0"/>
              <a:t>meestal</a:t>
            </a:r>
            <a:r>
              <a:rPr lang="en-US" dirty="0" smtClean="0"/>
              <a:t> </a:t>
            </a:r>
            <a:r>
              <a:rPr lang="en-US" dirty="0" err="1" smtClean="0"/>
              <a:t>lokaal</a:t>
            </a:r>
            <a:endParaRPr lang="en-US" dirty="0" smtClean="0"/>
          </a:p>
          <a:p>
            <a:r>
              <a:rPr lang="en-US" dirty="0" err="1" smtClean="0"/>
              <a:t>Globaal</a:t>
            </a:r>
            <a:r>
              <a:rPr lang="en-US" dirty="0" smtClean="0"/>
              <a:t> assessment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gedoe</a:t>
            </a:r>
            <a:r>
              <a:rPr lang="en-US" dirty="0" smtClean="0"/>
              <a:t>: portfolio’s</a:t>
            </a:r>
          </a:p>
          <a:p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mogelijkheid</a:t>
            </a:r>
            <a:r>
              <a:rPr lang="en-US" dirty="0" smtClean="0"/>
              <a:t> </a:t>
            </a:r>
            <a:r>
              <a:rPr lang="en-US" dirty="0" err="1" smtClean="0"/>
              <a:t>ontstaat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het </a:t>
            </a:r>
            <a:r>
              <a:rPr lang="en-US" dirty="0" err="1" smtClean="0"/>
              <a:t>mogelijk</a:t>
            </a:r>
            <a:r>
              <a:rPr lang="en-US" dirty="0" smtClean="0"/>
              <a:t> is </a:t>
            </a:r>
            <a:r>
              <a:rPr lang="en-US" dirty="0" err="1" smtClean="0"/>
              <a:t>vlot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PWT in </a:t>
            </a:r>
            <a:r>
              <a:rPr lang="en-US" dirty="0" err="1" smtClean="0"/>
              <a:t>beeld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brengen</a:t>
            </a:r>
            <a:r>
              <a:rPr lang="en-US" dirty="0" smtClean="0"/>
              <a:t> en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beoordelen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9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774844"/>
          </a:xfrm>
        </p:spPr>
        <p:txBody>
          <a:bodyPr/>
          <a:lstStyle/>
          <a:p>
            <a:r>
              <a:rPr lang="en-US" sz="3200" dirty="0" smtClean="0"/>
              <a:t>WAT IS EEN PWT?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182"/>
            <a:ext cx="8229600" cy="40524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Een</a:t>
            </a:r>
            <a:r>
              <a:rPr lang="en-US" sz="2400" dirty="0" smtClean="0"/>
              <a:t> PWT </a:t>
            </a:r>
            <a:r>
              <a:rPr lang="en-US" sz="2400" dirty="0" err="1" smtClean="0"/>
              <a:t>bestaat</a:t>
            </a:r>
            <a:r>
              <a:rPr lang="en-US" sz="2400" dirty="0" smtClean="0"/>
              <a:t> </a:t>
            </a:r>
            <a:r>
              <a:rPr lang="en-US" sz="2400" dirty="0" err="1" smtClean="0"/>
              <a:t>uit</a:t>
            </a:r>
            <a:r>
              <a:rPr lang="en-US" sz="2400" dirty="0" smtClean="0"/>
              <a:t> </a:t>
            </a:r>
            <a:r>
              <a:rPr lang="en-US" sz="2400" dirty="0" err="1" smtClean="0"/>
              <a:t>declaratieve</a:t>
            </a:r>
            <a:r>
              <a:rPr lang="en-US" sz="2400" dirty="0" smtClean="0"/>
              <a:t> en </a:t>
            </a:r>
            <a:r>
              <a:rPr lang="en-US" sz="2400" dirty="0" err="1" smtClean="0"/>
              <a:t>procedurele</a:t>
            </a:r>
            <a:r>
              <a:rPr lang="en-US" sz="2400" dirty="0" smtClean="0"/>
              <a:t> </a:t>
            </a:r>
            <a:r>
              <a:rPr lang="en-US" sz="2400" dirty="0" err="1" smtClean="0"/>
              <a:t>kennis</a:t>
            </a:r>
            <a:r>
              <a:rPr lang="en-US" sz="2400" dirty="0" smtClean="0"/>
              <a:t> van en </a:t>
            </a:r>
            <a:r>
              <a:rPr lang="en-US" sz="2400" dirty="0" err="1" smtClean="0"/>
              <a:t>overtuigingen</a:t>
            </a:r>
            <a:r>
              <a:rPr lang="en-US" sz="2400" dirty="0" smtClean="0"/>
              <a:t> over: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formele</a:t>
            </a:r>
            <a:r>
              <a:rPr lang="en-US" sz="2400" dirty="0" smtClean="0"/>
              <a:t> </a:t>
            </a:r>
            <a:r>
              <a:rPr lang="en-US" sz="2400" dirty="0" err="1" smtClean="0"/>
              <a:t>wetenschappelijke</a:t>
            </a:r>
            <a:r>
              <a:rPr lang="en-US" sz="2400" dirty="0" smtClean="0"/>
              <a:t> </a:t>
            </a:r>
            <a:r>
              <a:rPr lang="en-US" sz="2400" dirty="0" err="1" smtClean="0"/>
              <a:t>theorieën</a:t>
            </a:r>
            <a:r>
              <a:rPr lang="en-US" sz="2400" dirty="0" smtClean="0"/>
              <a:t>, </a:t>
            </a:r>
            <a:r>
              <a:rPr lang="en-US" sz="2400" dirty="0" err="1" smtClean="0"/>
              <a:t>werkprocessen</a:t>
            </a:r>
            <a:r>
              <a:rPr lang="en-US" sz="2400" dirty="0" smtClean="0"/>
              <a:t>, </a:t>
            </a:r>
            <a:r>
              <a:rPr lang="en-US" sz="2400" dirty="0" err="1" smtClean="0"/>
              <a:t>praktijken</a:t>
            </a:r>
            <a:r>
              <a:rPr lang="en-US" sz="2400" dirty="0" smtClean="0"/>
              <a:t>, </a:t>
            </a:r>
            <a:r>
              <a:rPr lang="en-US" sz="2400" dirty="0" err="1" smtClean="0"/>
              <a:t>normen</a:t>
            </a:r>
            <a:r>
              <a:rPr lang="en-US" sz="2400" dirty="0" smtClean="0"/>
              <a:t> en </a:t>
            </a:r>
            <a:r>
              <a:rPr lang="en-US" sz="2400" dirty="0" err="1" smtClean="0"/>
              <a:t>waarden</a:t>
            </a:r>
            <a:r>
              <a:rPr lang="en-US" sz="2400" dirty="0" smtClean="0"/>
              <a:t> die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rol</a:t>
            </a:r>
            <a:r>
              <a:rPr lang="en-US" sz="2400" dirty="0" smtClean="0"/>
              <a:t> </a:t>
            </a:r>
            <a:r>
              <a:rPr lang="en-US" sz="2400" dirty="0" err="1" smtClean="0"/>
              <a:t>spelen</a:t>
            </a:r>
            <a:r>
              <a:rPr lang="en-US" sz="2400" dirty="0" smtClean="0"/>
              <a:t> in het </a:t>
            </a:r>
            <a:r>
              <a:rPr lang="en-US" sz="2400" dirty="0" err="1" smtClean="0"/>
              <a:t>beroep</a:t>
            </a:r>
            <a:r>
              <a:rPr lang="en-US" sz="2400" dirty="0"/>
              <a:t>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Een</a:t>
            </a:r>
            <a:r>
              <a:rPr lang="en-US" sz="2400" dirty="0" smtClean="0"/>
              <a:t> PWT is </a:t>
            </a:r>
            <a:r>
              <a:rPr lang="en-US" sz="2400" dirty="0" err="1" smtClean="0"/>
              <a:t>opgeslagen</a:t>
            </a:r>
            <a:r>
              <a:rPr lang="en-US" sz="2400" dirty="0" smtClean="0"/>
              <a:t> in het </a:t>
            </a:r>
            <a:r>
              <a:rPr lang="en-US" sz="2400" dirty="0" err="1" smtClean="0"/>
              <a:t>lange</a:t>
            </a:r>
            <a:r>
              <a:rPr lang="en-US" sz="2400" dirty="0" smtClean="0"/>
              <a:t> </a:t>
            </a:r>
            <a:r>
              <a:rPr lang="en-US" sz="2400" dirty="0" err="1" smtClean="0"/>
              <a:t>termijn</a:t>
            </a:r>
            <a:r>
              <a:rPr lang="en-US" sz="2400" dirty="0" smtClean="0"/>
              <a:t> </a:t>
            </a:r>
            <a:r>
              <a:rPr lang="en-US" sz="2400" dirty="0" err="1" smtClean="0"/>
              <a:t>geheugen</a:t>
            </a:r>
            <a:r>
              <a:rPr lang="en-US" sz="2400" dirty="0" smtClean="0"/>
              <a:t> van </a:t>
            </a:r>
            <a:r>
              <a:rPr lang="en-US" sz="2400" dirty="0" err="1" smtClean="0"/>
              <a:t>een</a:t>
            </a:r>
            <a:r>
              <a:rPr lang="en-US" sz="2400" dirty="0" smtClean="0"/>
              <a:t> (</a:t>
            </a:r>
            <a:r>
              <a:rPr lang="en-US" sz="2400" dirty="0" err="1" smtClean="0"/>
              <a:t>aanstaande</a:t>
            </a:r>
            <a:r>
              <a:rPr lang="en-US" sz="2400" dirty="0" smtClean="0"/>
              <a:t>) </a:t>
            </a:r>
            <a:r>
              <a:rPr lang="en-US" sz="2400" dirty="0" err="1" smtClean="0"/>
              <a:t>beroepsbeoefenaar</a:t>
            </a:r>
            <a:r>
              <a:rPr lang="en-US" sz="2400" dirty="0" smtClean="0"/>
              <a:t>, al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niet</a:t>
            </a:r>
            <a:r>
              <a:rPr lang="en-US" sz="2400" dirty="0" smtClean="0"/>
              <a:t> in </a:t>
            </a:r>
            <a:r>
              <a:rPr lang="en-US" sz="2400" dirty="0" err="1" smtClean="0"/>
              <a:t>gecompileerde</a:t>
            </a:r>
            <a:r>
              <a:rPr lang="en-US" sz="2400" dirty="0" smtClean="0"/>
              <a:t> </a:t>
            </a:r>
            <a:r>
              <a:rPr lang="en-US" sz="2400" dirty="0" err="1" smtClean="0"/>
              <a:t>vorm</a:t>
            </a:r>
            <a:r>
              <a:rPr lang="en-US" sz="2400" dirty="0" smtClean="0"/>
              <a:t>, en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wordt</a:t>
            </a:r>
            <a:r>
              <a:rPr lang="en-US" sz="2400" dirty="0" smtClean="0"/>
              <a:t> door </a:t>
            </a:r>
            <a:r>
              <a:rPr lang="en-US" sz="2400" dirty="0" err="1" smtClean="0"/>
              <a:t>haar</a:t>
            </a:r>
            <a:r>
              <a:rPr lang="en-US" sz="2400" dirty="0" smtClean="0"/>
              <a:t>/hem </a:t>
            </a:r>
            <a:r>
              <a:rPr lang="en-US" sz="2400" dirty="0" err="1" smtClean="0"/>
              <a:t>gebruikt</a:t>
            </a:r>
            <a:r>
              <a:rPr lang="en-US" sz="2400" dirty="0" smtClean="0"/>
              <a:t> in de </a:t>
            </a:r>
            <a:r>
              <a:rPr lang="en-US" sz="2400" dirty="0" err="1" smtClean="0"/>
              <a:t>dagelijkse</a:t>
            </a:r>
            <a:r>
              <a:rPr lang="en-US" sz="2400" dirty="0" smtClean="0"/>
              <a:t> </a:t>
            </a:r>
            <a:r>
              <a:rPr lang="en-US" sz="2400" dirty="0" err="1" smtClean="0"/>
              <a:t>beroepspraktijk</a:t>
            </a:r>
            <a:r>
              <a:rPr lang="en-US" sz="2400" dirty="0" smtClean="0"/>
              <a:t> en </a:t>
            </a:r>
            <a:r>
              <a:rPr lang="en-US" sz="2400" dirty="0" err="1" smtClean="0"/>
              <a:t>bij</a:t>
            </a:r>
            <a:r>
              <a:rPr lang="en-US" sz="2400" dirty="0" smtClean="0"/>
              <a:t> </a:t>
            </a:r>
            <a:r>
              <a:rPr lang="en-US" sz="2400" dirty="0" err="1" smtClean="0"/>
              <a:t>verdere</a:t>
            </a:r>
            <a:r>
              <a:rPr lang="en-US" sz="2400" dirty="0" smtClean="0"/>
              <a:t> </a:t>
            </a:r>
            <a:r>
              <a:rPr lang="en-US" sz="2400" dirty="0" err="1" smtClean="0"/>
              <a:t>professionalisering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788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647844"/>
          </a:xfrm>
        </p:spPr>
        <p:txBody>
          <a:bodyPr/>
          <a:lstStyle/>
          <a:p>
            <a:r>
              <a:rPr lang="en-US" sz="3200" dirty="0" smtClean="0"/>
              <a:t>DE INHOUD VAN EEN PWT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Een</a:t>
            </a:r>
            <a:r>
              <a:rPr lang="en-US" sz="2400" dirty="0" smtClean="0"/>
              <a:t> PWT </a:t>
            </a:r>
            <a:r>
              <a:rPr lang="en-US" sz="2400" dirty="0" err="1" smtClean="0"/>
              <a:t>bestaat</a:t>
            </a:r>
            <a:r>
              <a:rPr lang="en-US" sz="2400" dirty="0" smtClean="0"/>
              <a:t> </a:t>
            </a:r>
            <a:r>
              <a:rPr lang="en-US" sz="2400" dirty="0" err="1" smtClean="0"/>
              <a:t>uit</a:t>
            </a:r>
            <a:r>
              <a:rPr lang="en-US" sz="2400" dirty="0" smtClean="0"/>
              <a:t> </a:t>
            </a:r>
            <a:r>
              <a:rPr lang="en-US" sz="2400" dirty="0" err="1" smtClean="0"/>
              <a:t>kennis</a:t>
            </a:r>
            <a:r>
              <a:rPr lang="en-US" sz="2400" dirty="0" smtClean="0"/>
              <a:t> van, </a:t>
            </a:r>
            <a:r>
              <a:rPr lang="en-US" sz="2400" dirty="0" err="1" smtClean="0"/>
              <a:t>ervaringen</a:t>
            </a:r>
            <a:r>
              <a:rPr lang="en-US" sz="2400" dirty="0" smtClean="0"/>
              <a:t> met en </a:t>
            </a:r>
            <a:r>
              <a:rPr lang="en-US" sz="2400" dirty="0" err="1" smtClean="0"/>
              <a:t>overtuigingen</a:t>
            </a:r>
            <a:r>
              <a:rPr lang="en-US" sz="2400" dirty="0" smtClean="0"/>
              <a:t> over: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</a:t>
            </a:r>
            <a:r>
              <a:rPr lang="en-US" sz="2400" dirty="0" smtClean="0"/>
              <a:t>et </a:t>
            </a:r>
            <a:r>
              <a:rPr lang="en-US" sz="2400" dirty="0" err="1" smtClean="0"/>
              <a:t>beroepsdomein</a:t>
            </a:r>
            <a:r>
              <a:rPr lang="en-US" sz="2400" dirty="0" smtClean="0"/>
              <a:t> in </a:t>
            </a:r>
            <a:r>
              <a:rPr lang="en-US" sz="2400" dirty="0" err="1" smtClean="0"/>
              <a:t>zijn</a:t>
            </a:r>
            <a:r>
              <a:rPr lang="en-US" sz="2400" dirty="0" smtClean="0"/>
              <a:t> </a:t>
            </a:r>
            <a:r>
              <a:rPr lang="en-US" sz="2400" dirty="0" err="1" smtClean="0"/>
              <a:t>algemeenheid</a:t>
            </a:r>
            <a:r>
              <a:rPr lang="en-US" sz="2400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o</a:t>
            </a:r>
            <a:r>
              <a:rPr lang="en-US" sz="2400" dirty="0" err="1" smtClean="0"/>
              <a:t>rganisaties</a:t>
            </a:r>
            <a:r>
              <a:rPr lang="en-US" sz="2400" dirty="0" smtClean="0"/>
              <a:t> die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rol</a:t>
            </a:r>
            <a:r>
              <a:rPr lang="en-US" sz="2400" dirty="0" smtClean="0"/>
              <a:t> </a:t>
            </a:r>
            <a:r>
              <a:rPr lang="en-US" sz="2400" dirty="0" err="1" smtClean="0"/>
              <a:t>spelen</a:t>
            </a:r>
            <a:r>
              <a:rPr lang="en-US" sz="2400" dirty="0" smtClean="0"/>
              <a:t> in het </a:t>
            </a:r>
            <a:r>
              <a:rPr lang="en-US" sz="2400" dirty="0" err="1" smtClean="0"/>
              <a:t>beroepsdomein</a:t>
            </a:r>
            <a:r>
              <a:rPr lang="en-US" sz="2400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</a:t>
            </a:r>
            <a:r>
              <a:rPr lang="en-US" sz="2400" dirty="0" smtClean="0"/>
              <a:t>e </a:t>
            </a:r>
            <a:r>
              <a:rPr lang="en-US" sz="2400" dirty="0" err="1" smtClean="0"/>
              <a:t>organisatie</a:t>
            </a:r>
            <a:r>
              <a:rPr lang="en-US" sz="2400" dirty="0" smtClean="0"/>
              <a:t>/</a:t>
            </a:r>
            <a:r>
              <a:rPr lang="en-US" sz="2400" dirty="0" err="1" smtClean="0"/>
              <a:t>sociale</a:t>
            </a:r>
            <a:r>
              <a:rPr lang="en-US" sz="2400" dirty="0" smtClean="0"/>
              <a:t> </a:t>
            </a:r>
            <a:r>
              <a:rPr lang="en-US" sz="2400" dirty="0" err="1" smtClean="0"/>
              <a:t>omgeving</a:t>
            </a:r>
            <a:r>
              <a:rPr lang="en-US" sz="2400" dirty="0" smtClean="0"/>
              <a:t> </a:t>
            </a:r>
            <a:r>
              <a:rPr lang="en-US" sz="2400" dirty="0" err="1" smtClean="0"/>
              <a:t>waarin</a:t>
            </a:r>
            <a:r>
              <a:rPr lang="en-US" sz="2400" dirty="0" smtClean="0"/>
              <a:t> de </a:t>
            </a:r>
            <a:r>
              <a:rPr lang="en-US" sz="2400" dirty="0" err="1" smtClean="0"/>
              <a:t>beroepsbeoefenaar</a:t>
            </a:r>
            <a:r>
              <a:rPr lang="en-US" sz="2400" dirty="0" smtClean="0"/>
              <a:t> </a:t>
            </a:r>
            <a:r>
              <a:rPr lang="en-US" sz="2400" dirty="0" err="1" smtClean="0"/>
              <a:t>zelf</a:t>
            </a:r>
            <a:r>
              <a:rPr lang="en-US" sz="2400" dirty="0" smtClean="0"/>
              <a:t> </a:t>
            </a:r>
            <a:r>
              <a:rPr lang="en-US" sz="2400" dirty="0" err="1" smtClean="0"/>
              <a:t>werkt</a:t>
            </a:r>
            <a:r>
              <a:rPr lang="en-US" sz="2400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</a:t>
            </a:r>
            <a:r>
              <a:rPr lang="en-US" sz="2400" dirty="0" smtClean="0"/>
              <a:t>e </a:t>
            </a:r>
            <a:r>
              <a:rPr lang="en-US" sz="2400" dirty="0" err="1" smtClean="0"/>
              <a:t>doelgroep</a:t>
            </a:r>
            <a:r>
              <a:rPr lang="en-US" sz="2400" dirty="0" smtClean="0"/>
              <a:t>(en) van het </a:t>
            </a:r>
            <a:r>
              <a:rPr lang="en-US" sz="2400" dirty="0" err="1" smtClean="0"/>
              <a:t>beroep</a:t>
            </a:r>
            <a:r>
              <a:rPr lang="en-US" sz="2400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t</a:t>
            </a:r>
            <a:r>
              <a:rPr lang="en-US" sz="2400" dirty="0" err="1" smtClean="0"/>
              <a:t>echnisch</a:t>
            </a:r>
            <a:r>
              <a:rPr lang="en-US" sz="2400" dirty="0" smtClean="0"/>
              <a:t>/</a:t>
            </a:r>
            <a:r>
              <a:rPr lang="en-US" sz="2400" dirty="0" err="1" smtClean="0"/>
              <a:t>instrumentele</a:t>
            </a:r>
            <a:r>
              <a:rPr lang="en-US" sz="2400" dirty="0" smtClean="0"/>
              <a:t> </a:t>
            </a:r>
            <a:r>
              <a:rPr lang="en-US" sz="2400" dirty="0" err="1" smtClean="0"/>
              <a:t>aspecten</a:t>
            </a:r>
            <a:r>
              <a:rPr lang="en-US" sz="2400" dirty="0" smtClean="0"/>
              <a:t> van het </a:t>
            </a:r>
            <a:r>
              <a:rPr lang="en-US" sz="2400" dirty="0" err="1" smtClean="0"/>
              <a:t>beroep</a:t>
            </a:r>
            <a:r>
              <a:rPr lang="en-US" sz="2400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</a:t>
            </a:r>
            <a:r>
              <a:rPr lang="en-US" sz="2400" dirty="0" smtClean="0"/>
              <a:t>et </a:t>
            </a:r>
            <a:r>
              <a:rPr lang="en-US" sz="2400" dirty="0" err="1" smtClean="0"/>
              <a:t>eigen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functioneren</a:t>
            </a:r>
            <a:r>
              <a:rPr lang="en-US" sz="2400" dirty="0" smtClean="0"/>
              <a:t> en de </a:t>
            </a:r>
            <a:r>
              <a:rPr lang="en-US" sz="2400" dirty="0" err="1" smtClean="0"/>
              <a:t>eigen</a:t>
            </a:r>
            <a:r>
              <a:rPr lang="en-US" sz="2400" dirty="0" smtClean="0"/>
              <a:t> </a:t>
            </a:r>
            <a:r>
              <a:rPr lang="en-US" sz="2400" dirty="0" err="1" smtClean="0"/>
              <a:t>ontwikkeling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287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659389"/>
          </a:xfrm>
        </p:spPr>
        <p:txBody>
          <a:bodyPr/>
          <a:lstStyle/>
          <a:p>
            <a:r>
              <a:rPr lang="en-US" sz="2800" dirty="0" smtClean="0"/>
              <a:t>HET BELANG VAN PWT’S VOOR HET HBO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6727"/>
            <a:ext cx="8229600" cy="411018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Wanneer</a:t>
            </a:r>
            <a:r>
              <a:rPr lang="en-US" sz="2000" dirty="0" smtClean="0"/>
              <a:t> je de PWT van </a:t>
            </a:r>
            <a:r>
              <a:rPr lang="en-US" sz="2000" dirty="0" err="1" smtClean="0"/>
              <a:t>een</a:t>
            </a:r>
            <a:r>
              <a:rPr lang="en-US" sz="2000" dirty="0" smtClean="0"/>
              <a:t> student op </a:t>
            </a:r>
            <a:r>
              <a:rPr lang="en-US" sz="2000" dirty="0" err="1" smtClean="0"/>
              <a:t>hoofdlijnen</a:t>
            </a:r>
            <a:r>
              <a:rPr lang="en-US" sz="2000" dirty="0" smtClean="0"/>
              <a:t> </a:t>
            </a:r>
            <a:r>
              <a:rPr lang="en-US" sz="2000" dirty="0" err="1" smtClean="0"/>
              <a:t>kent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kun je </a:t>
            </a:r>
            <a:r>
              <a:rPr lang="en-US" sz="2000" dirty="0" err="1" smtClean="0"/>
              <a:t>nagaan</a:t>
            </a:r>
            <a:r>
              <a:rPr lang="en-US" sz="2000" dirty="0" smtClean="0"/>
              <a:t> of </a:t>
            </a:r>
            <a:r>
              <a:rPr lang="en-US" sz="2000" dirty="0" err="1" smtClean="0"/>
              <a:t>zij</a:t>
            </a:r>
            <a:r>
              <a:rPr lang="en-US" sz="2000" dirty="0" smtClean="0"/>
              <a:t>/</a:t>
            </a:r>
            <a:r>
              <a:rPr lang="en-US" sz="2000" dirty="0" err="1" smtClean="0"/>
              <a:t>hij</a:t>
            </a:r>
            <a:r>
              <a:rPr lang="en-US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alle</a:t>
            </a:r>
            <a:r>
              <a:rPr lang="en-US" sz="2000" dirty="0" smtClean="0"/>
              <a:t> </a:t>
            </a:r>
            <a:r>
              <a:rPr lang="en-US" sz="2000" dirty="0" err="1"/>
              <a:t>aspecten</a:t>
            </a:r>
            <a:r>
              <a:rPr lang="en-US" sz="2000" dirty="0"/>
              <a:t> van het </a:t>
            </a:r>
            <a:r>
              <a:rPr lang="en-US" sz="2000" dirty="0" err="1"/>
              <a:t>beroep</a:t>
            </a:r>
            <a:r>
              <a:rPr lang="en-US" sz="2000" dirty="0"/>
              <a:t> in </a:t>
            </a:r>
            <a:r>
              <a:rPr lang="en-US" sz="2000" dirty="0" err="1"/>
              <a:t>voldoende</a:t>
            </a:r>
            <a:r>
              <a:rPr lang="en-US" sz="2000" dirty="0"/>
              <a:t> </a:t>
            </a:r>
            <a:r>
              <a:rPr lang="en-US" sz="2000" dirty="0" smtClean="0"/>
              <a:t>en </a:t>
            </a:r>
            <a:r>
              <a:rPr lang="en-US" sz="2000" dirty="0" err="1" smtClean="0"/>
              <a:t>evenwichtige</a:t>
            </a:r>
            <a:r>
              <a:rPr lang="en-US" sz="2000" dirty="0" smtClean="0"/>
              <a:t> mate </a:t>
            </a:r>
            <a:r>
              <a:rPr lang="en-US" sz="2000" dirty="0"/>
              <a:t>tot </a:t>
            </a:r>
            <a:r>
              <a:rPr lang="en-US" sz="2000" dirty="0" err="1"/>
              <a:t>zijn</a:t>
            </a:r>
            <a:r>
              <a:rPr lang="en-US" sz="2000" dirty="0"/>
              <a:t> </a:t>
            </a:r>
            <a:r>
              <a:rPr lang="en-US" sz="2000" dirty="0" err="1"/>
              <a:t>recht</a:t>
            </a:r>
            <a:r>
              <a:rPr lang="en-US" sz="2000" dirty="0"/>
              <a:t> </a:t>
            </a:r>
            <a:r>
              <a:rPr lang="en-US" sz="2000" dirty="0" err="1"/>
              <a:t>laat</a:t>
            </a:r>
            <a:r>
              <a:rPr lang="en-US" sz="2000" dirty="0"/>
              <a:t> </a:t>
            </a:r>
            <a:r>
              <a:rPr lang="en-US" sz="2000" dirty="0" err="1"/>
              <a:t>komen</a:t>
            </a:r>
            <a:r>
              <a:rPr lang="en-US" sz="2000" dirty="0"/>
              <a:t> (</a:t>
            </a:r>
            <a:r>
              <a:rPr lang="en-US" sz="2000" dirty="0" err="1"/>
              <a:t>rijkheid</a:t>
            </a:r>
            <a:r>
              <a:rPr lang="en-US" sz="20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theorie</a:t>
            </a:r>
            <a:r>
              <a:rPr lang="en-US" sz="2000" dirty="0"/>
              <a:t> en </a:t>
            </a:r>
            <a:r>
              <a:rPr lang="en-US" sz="2000" dirty="0" err="1"/>
              <a:t>praktijk</a:t>
            </a:r>
            <a:r>
              <a:rPr lang="en-US" sz="2000" dirty="0"/>
              <a:t> met </a:t>
            </a:r>
            <a:r>
              <a:rPr lang="en-US" sz="2000" dirty="0" err="1"/>
              <a:t>elkaar</a:t>
            </a:r>
            <a:r>
              <a:rPr lang="en-US" sz="2000" dirty="0"/>
              <a:t> </a:t>
            </a:r>
            <a:r>
              <a:rPr lang="en-US" sz="2000" dirty="0" err="1"/>
              <a:t>weet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verbinden</a:t>
            </a:r>
            <a:r>
              <a:rPr lang="en-US" sz="2000" dirty="0"/>
              <a:t> (</a:t>
            </a:r>
            <a:r>
              <a:rPr lang="en-US" sz="2000" dirty="0" err="1"/>
              <a:t>concreetheid</a:t>
            </a:r>
            <a:r>
              <a:rPr lang="en-US" sz="2000" dirty="0"/>
              <a:t> en </a:t>
            </a:r>
            <a:r>
              <a:rPr lang="en-US" sz="2000" dirty="0" err="1"/>
              <a:t>specificiteit</a:t>
            </a:r>
            <a:r>
              <a:rPr lang="en-US" sz="2000" dirty="0"/>
              <a:t>),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 </a:t>
            </a:r>
            <a:r>
              <a:rPr lang="en-US" sz="2000" dirty="0" err="1" smtClean="0"/>
              <a:t>verschillende</a:t>
            </a:r>
            <a:r>
              <a:rPr lang="en-US" sz="2000" dirty="0" smtClean="0"/>
              <a:t> </a:t>
            </a:r>
            <a:r>
              <a:rPr lang="en-US" sz="2000" dirty="0" err="1" smtClean="0"/>
              <a:t>onderdelen</a:t>
            </a:r>
            <a:r>
              <a:rPr lang="en-US" sz="2000" dirty="0" smtClean="0"/>
              <a:t> die </a:t>
            </a:r>
            <a:r>
              <a:rPr lang="en-US" sz="2000" dirty="0" err="1" smtClean="0"/>
              <a:t>hij</a:t>
            </a:r>
            <a:r>
              <a:rPr lang="en-US" sz="2000" dirty="0" smtClean="0"/>
              <a:t>/</a:t>
            </a:r>
            <a:r>
              <a:rPr lang="en-US" sz="2000" dirty="0" err="1" smtClean="0"/>
              <a:t>zij</a:t>
            </a:r>
            <a:r>
              <a:rPr lang="en-US" sz="2000" dirty="0" smtClean="0"/>
              <a:t> </a:t>
            </a:r>
            <a:r>
              <a:rPr lang="en-US" sz="2000" dirty="0" err="1" smtClean="0"/>
              <a:t>geleerd</a:t>
            </a:r>
            <a:r>
              <a:rPr lang="en-US" sz="2000" dirty="0" smtClean="0"/>
              <a:t> </a:t>
            </a:r>
            <a:r>
              <a:rPr lang="en-US" sz="2000" dirty="0" err="1" smtClean="0"/>
              <a:t>heeft</a:t>
            </a:r>
            <a:r>
              <a:rPr lang="en-US" sz="2000" dirty="0" smtClean="0"/>
              <a:t> in de </a:t>
            </a:r>
            <a:r>
              <a:rPr lang="en-US" sz="2000" dirty="0" err="1" smtClean="0"/>
              <a:t>opleiding</a:t>
            </a:r>
            <a:r>
              <a:rPr lang="en-US" sz="2000" dirty="0" smtClean="0"/>
              <a:t> op </a:t>
            </a:r>
            <a:r>
              <a:rPr lang="en-US" sz="2000" dirty="0" err="1" smtClean="0"/>
              <a:t>een</a:t>
            </a:r>
            <a:r>
              <a:rPr lang="en-US" sz="2000" dirty="0" smtClean="0"/>
              <a:t> </a:t>
            </a:r>
            <a:r>
              <a:rPr lang="en-US" sz="2000" dirty="0" err="1" smtClean="0"/>
              <a:t>betekenisvolle</a:t>
            </a:r>
            <a:r>
              <a:rPr lang="en-US" sz="2000" dirty="0" smtClean="0"/>
              <a:t> </a:t>
            </a:r>
            <a:r>
              <a:rPr lang="en-US" sz="2000" dirty="0" err="1" smtClean="0"/>
              <a:t>wijze</a:t>
            </a:r>
            <a:r>
              <a:rPr lang="en-US" sz="2000" dirty="0" smtClean="0"/>
              <a:t> met </a:t>
            </a:r>
            <a:r>
              <a:rPr lang="en-US" sz="2000" dirty="0" err="1" smtClean="0"/>
              <a:t>elkaar</a:t>
            </a:r>
            <a:r>
              <a:rPr lang="en-US" sz="2000" dirty="0" smtClean="0"/>
              <a:t> </a:t>
            </a:r>
            <a:r>
              <a:rPr lang="en-US" sz="2000" dirty="0" err="1" smtClean="0"/>
              <a:t>weet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verbinden</a:t>
            </a:r>
            <a:r>
              <a:rPr lang="en-US" sz="2000" dirty="0" smtClean="0"/>
              <a:t> (</a:t>
            </a:r>
            <a:r>
              <a:rPr lang="en-US" sz="2000" dirty="0" err="1" smtClean="0"/>
              <a:t>complexiteit</a:t>
            </a:r>
            <a:r>
              <a:rPr lang="en-US" sz="2000" dirty="0" smtClean="0"/>
              <a:t>),</a:t>
            </a:r>
          </a:p>
          <a:p>
            <a:pPr marL="0" indent="0">
              <a:buNone/>
            </a:pPr>
            <a:r>
              <a:rPr lang="en-US" sz="2000" dirty="0" err="1" smtClean="0"/>
              <a:t>Dergelijke</a:t>
            </a:r>
            <a:r>
              <a:rPr lang="en-US" sz="2000" dirty="0" smtClean="0"/>
              <a:t> </a:t>
            </a:r>
            <a:r>
              <a:rPr lang="en-US" sz="2000" dirty="0" err="1" smtClean="0"/>
              <a:t>kennis</a:t>
            </a:r>
            <a:r>
              <a:rPr lang="en-US" sz="2000" dirty="0" smtClean="0"/>
              <a:t> </a:t>
            </a:r>
            <a:r>
              <a:rPr lang="en-US" sz="2000" dirty="0" err="1" smtClean="0"/>
              <a:t>kan</a:t>
            </a:r>
            <a:r>
              <a:rPr lang="en-US" sz="2000" dirty="0" smtClean="0"/>
              <a:t> </a:t>
            </a:r>
            <a:r>
              <a:rPr lang="en-US" sz="2000" dirty="0" err="1" smtClean="0"/>
              <a:t>leiden</a:t>
            </a:r>
            <a:r>
              <a:rPr lang="en-US" sz="2000" dirty="0" smtClean="0"/>
              <a:t> tot </a:t>
            </a:r>
            <a:r>
              <a:rPr lang="en-US" sz="2000" dirty="0" err="1" smtClean="0"/>
              <a:t>persoonlijke</a:t>
            </a:r>
            <a:r>
              <a:rPr lang="en-US" sz="2000" dirty="0" smtClean="0"/>
              <a:t> </a:t>
            </a:r>
            <a:r>
              <a:rPr lang="en-US" sz="2000" dirty="0" err="1" smtClean="0"/>
              <a:t>ontwikkelingsadviezen</a:t>
            </a:r>
            <a:r>
              <a:rPr lang="en-US" sz="2000" dirty="0" smtClean="0"/>
              <a:t> en tot het </a:t>
            </a:r>
            <a:r>
              <a:rPr lang="en-US" sz="2000" dirty="0" err="1" smtClean="0"/>
              <a:t>aanbieden</a:t>
            </a:r>
            <a:r>
              <a:rPr lang="en-US" sz="2000" dirty="0" smtClean="0"/>
              <a:t> van </a:t>
            </a:r>
            <a:r>
              <a:rPr lang="en-US" sz="2000" dirty="0" err="1" smtClean="0"/>
              <a:t>toegesneden</a:t>
            </a:r>
            <a:r>
              <a:rPr lang="en-US" sz="2000" dirty="0" smtClean="0"/>
              <a:t> </a:t>
            </a:r>
            <a:r>
              <a:rPr lang="en-US" sz="2000" dirty="0" err="1" smtClean="0"/>
              <a:t>leerervaringen</a:t>
            </a:r>
            <a:r>
              <a:rPr lang="en-US" sz="2000" dirty="0" smtClean="0"/>
              <a:t>. </a:t>
            </a:r>
            <a:r>
              <a:rPr lang="en-US" sz="2000" dirty="0" err="1" smtClean="0"/>
              <a:t>Dit</a:t>
            </a:r>
            <a:r>
              <a:rPr lang="en-US" sz="2000" dirty="0" smtClean="0"/>
              <a:t> </a:t>
            </a:r>
            <a:r>
              <a:rPr lang="en-US" sz="2000" dirty="0" err="1" smtClean="0"/>
              <a:t>doen</a:t>
            </a:r>
            <a:r>
              <a:rPr lang="en-US" sz="2000" dirty="0" smtClean="0"/>
              <a:t> we nu </a:t>
            </a:r>
            <a:r>
              <a:rPr lang="en-US" sz="2000" dirty="0" err="1" smtClean="0"/>
              <a:t>niet</a:t>
            </a:r>
            <a:r>
              <a:rPr lang="en-US" sz="2000" dirty="0" smtClean="0"/>
              <a:t> (</a:t>
            </a:r>
            <a:r>
              <a:rPr lang="en-US" sz="2000" dirty="0" err="1" smtClean="0"/>
              <a:t>systematisch</a:t>
            </a:r>
            <a:r>
              <a:rPr lang="en-US" sz="2000" dirty="0" smtClean="0"/>
              <a:t>).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0321165"/>
      </p:ext>
    </p:extLst>
  </p:cSld>
  <p:clrMapOvr>
    <a:masterClrMapping/>
  </p:clrMapOvr>
</p:sld>
</file>

<file path=ppt/theme/theme1.xml><?xml version="1.0" encoding="utf-8"?>
<a:theme xmlns:a="http://schemas.openxmlformats.org/drawingml/2006/main" name="NHL -theme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ardontwerp">
      <a:majorFont>
        <a:latin typeface="NHRounded"/>
        <a:ea typeface="ＭＳ Ｐゴシック"/>
        <a:cs typeface=""/>
      </a:majorFont>
      <a:minorFont>
        <a:latin typeface="NHBasic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NHL -theme.thmx</Template>
  <TotalTime>232</TotalTime>
  <Words>966</Words>
  <Application>Microsoft Macintosh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NHL -theme</vt:lpstr>
      <vt:lpstr>ONDERWERP</vt:lpstr>
      <vt:lpstr>Belangrijke doelstelling beroepsonderwijs</vt:lpstr>
      <vt:lpstr>Expertise-ontwikkeling</vt:lpstr>
      <vt:lpstr>Belangrijke opgave beroepsonderwijs</vt:lpstr>
      <vt:lpstr>Voorwaarden voor transfer</vt:lpstr>
      <vt:lpstr>Enkele observaties</vt:lpstr>
      <vt:lpstr>WAT IS EEN PWT?</vt:lpstr>
      <vt:lpstr>DE INHOUD VAN EEN PWT</vt:lpstr>
      <vt:lpstr>HET BELANG VAN PWT’S VOOR HET HBO</vt:lpstr>
      <vt:lpstr>Hoe kun je een PWT zichtbaar maken  en waarderen? </vt:lpstr>
      <vt:lpstr>Hoe kun je redelijk vlot een complete PWT op hoofdlijnen zichtbaar maken en evalueren(formatief!)?</vt:lpstr>
      <vt:lpstr>Resultaten tot nu toe (1)</vt:lpstr>
      <vt:lpstr>Resultaten tot nu toe (2)</vt:lpstr>
      <vt:lpstr>Mogelijkheid</vt:lpstr>
    </vt:vector>
  </TitlesOfParts>
  <Company>Universiteit Utrecht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ONDERZOEKSTHEMA</dc:title>
  <dc:creator>van den Bogaart</dc:creator>
  <cp:lastModifiedBy>van den Bogaart</cp:lastModifiedBy>
  <cp:revision>38</cp:revision>
  <cp:lastPrinted>2016-05-11T10:22:54Z</cp:lastPrinted>
  <dcterms:created xsi:type="dcterms:W3CDTF">2015-04-14T14:13:38Z</dcterms:created>
  <dcterms:modified xsi:type="dcterms:W3CDTF">2016-09-26T09:54:13Z</dcterms:modified>
</cp:coreProperties>
</file>