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7C127-4A7A-6D4D-9FA8-8ACC2BEB7027}" type="datetimeFigureOut">
              <a:rPr lang="en-US" smtClean="0"/>
              <a:t>03-07-16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7151-D556-2443-8FD0-521EFB99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NHRounded" charset="0"/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392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557338"/>
            <a:ext cx="2058988" cy="45688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6029325" cy="45688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1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81300"/>
            <a:ext cx="4038600" cy="334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81300"/>
            <a:ext cx="4038600" cy="3344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0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0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6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5573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81300"/>
            <a:ext cx="822960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HRounded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13.30-16.00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0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32389"/>
          </a:xfrm>
        </p:spPr>
        <p:txBody>
          <a:bodyPr/>
          <a:lstStyle/>
          <a:p>
            <a:r>
              <a:rPr lang="en-US" sz="3200" dirty="0" smtClean="0"/>
              <a:t>De </a:t>
            </a:r>
            <a:r>
              <a:rPr lang="en-US" sz="3200" dirty="0" err="1" smtClean="0"/>
              <a:t>vier</a:t>
            </a:r>
            <a:r>
              <a:rPr lang="en-US" sz="3200" dirty="0" smtClean="0"/>
              <a:t> </a:t>
            </a:r>
            <a:r>
              <a:rPr lang="en-US" sz="3200" dirty="0" err="1" smtClean="0"/>
              <a:t>intrinsieke</a:t>
            </a:r>
            <a:r>
              <a:rPr lang="en-US" sz="3200" dirty="0" smtClean="0"/>
              <a:t> </a:t>
            </a:r>
            <a:r>
              <a:rPr lang="en-US" sz="3200" dirty="0" err="1" smtClean="0"/>
              <a:t>kwaliteiten</a:t>
            </a:r>
            <a:r>
              <a:rPr lang="en-US" sz="3200" dirty="0" smtClean="0"/>
              <a:t>: </a:t>
            </a:r>
            <a:r>
              <a:rPr lang="en-US" sz="3200" dirty="0" err="1" smtClean="0"/>
              <a:t>rijkheid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182"/>
            <a:ext cx="8229600" cy="3920981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(1/12 x </a:t>
            </a:r>
            <a:r>
              <a:rPr lang="en-US" sz="2800" dirty="0" err="1" smtClean="0"/>
              <a:t>aantal</a:t>
            </a:r>
            <a:r>
              <a:rPr lang="en-US" sz="2800" dirty="0" smtClean="0"/>
              <a:t> </a:t>
            </a:r>
            <a:r>
              <a:rPr lang="en-US" sz="2800" dirty="0" err="1" smtClean="0"/>
              <a:t>verschillende</a:t>
            </a:r>
            <a:r>
              <a:rPr lang="en-US" sz="2800" dirty="0" smtClean="0"/>
              <a:t> </a:t>
            </a:r>
            <a:r>
              <a:rPr lang="en-US" sz="2800" dirty="0" err="1" smtClean="0"/>
              <a:t>domeinen</a:t>
            </a:r>
            <a:r>
              <a:rPr lang="en-US" sz="2800" dirty="0" smtClean="0"/>
              <a:t> +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1/12 x </a:t>
            </a:r>
            <a:r>
              <a:rPr lang="en-US" sz="2800" dirty="0" err="1" smtClean="0"/>
              <a:t>aantal</a:t>
            </a:r>
            <a:r>
              <a:rPr lang="en-US" sz="2800" dirty="0" smtClean="0"/>
              <a:t> </a:t>
            </a:r>
            <a:r>
              <a:rPr lang="en-US" sz="2800" dirty="0" err="1" smtClean="0"/>
              <a:t>verschillende</a:t>
            </a:r>
            <a:r>
              <a:rPr lang="en-US" sz="2800" dirty="0" smtClean="0"/>
              <a:t> </a:t>
            </a:r>
            <a:r>
              <a:rPr lang="en-US" sz="2800" dirty="0" err="1" smtClean="0"/>
              <a:t>domeinen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                     </a:t>
            </a:r>
            <a:r>
              <a:rPr lang="en-US" sz="2800" dirty="0" err="1" smtClean="0"/>
              <a:t>tussen</a:t>
            </a:r>
            <a:r>
              <a:rPr lang="en-US" sz="2800" dirty="0" smtClean="0"/>
              <a:t> 12 en 25 %)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x 100%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820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09298"/>
          </a:xfrm>
        </p:spPr>
        <p:txBody>
          <a:bodyPr/>
          <a:lstStyle/>
          <a:p>
            <a:r>
              <a:rPr lang="en-US" sz="3200" dirty="0" smtClean="0"/>
              <a:t>De procedure 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728"/>
            <a:ext cx="8229600" cy="3909436"/>
          </a:xfrm>
        </p:spPr>
        <p:txBody>
          <a:bodyPr/>
          <a:lstStyle/>
          <a:p>
            <a:r>
              <a:rPr lang="en-US" sz="2800" dirty="0" err="1" smtClean="0"/>
              <a:t>Introductie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Voorlichting</a:t>
            </a:r>
            <a:r>
              <a:rPr lang="en-US" sz="2800" dirty="0" smtClean="0"/>
              <a:t>: </a:t>
            </a:r>
            <a:r>
              <a:rPr lang="en-US" sz="2800" dirty="0" err="1" smtClean="0"/>
              <a:t>wat</a:t>
            </a:r>
            <a:r>
              <a:rPr lang="en-US" sz="2800" dirty="0" smtClean="0"/>
              <a:t> is </a:t>
            </a:r>
            <a:r>
              <a:rPr lang="en-US" sz="2800" dirty="0" err="1" smtClean="0"/>
              <a:t>een</a:t>
            </a:r>
            <a:r>
              <a:rPr lang="en-US" sz="2800" dirty="0" smtClean="0"/>
              <a:t> PWT, </a:t>
            </a:r>
            <a:r>
              <a:rPr lang="en-US" sz="2800" dirty="0" err="1" smtClean="0"/>
              <a:t>wat</a:t>
            </a:r>
            <a:r>
              <a:rPr lang="en-US" sz="2800" dirty="0" smtClean="0"/>
              <a:t> </a:t>
            </a:r>
            <a:r>
              <a:rPr lang="en-US" sz="2800" dirty="0" err="1" smtClean="0"/>
              <a:t>heb</a:t>
            </a:r>
            <a:r>
              <a:rPr lang="en-US" sz="2800" dirty="0" smtClean="0"/>
              <a:t> je </a:t>
            </a:r>
            <a:r>
              <a:rPr lang="en-US" sz="2800" dirty="0" err="1" smtClean="0"/>
              <a:t>er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</a:t>
            </a:r>
            <a:r>
              <a:rPr lang="en-US" sz="2800" dirty="0" err="1" smtClean="0"/>
              <a:t>deze</a:t>
            </a:r>
            <a:r>
              <a:rPr lang="en-US" sz="2800" dirty="0" smtClean="0"/>
              <a:t> </a:t>
            </a:r>
            <a:r>
              <a:rPr lang="en-US" sz="2800" dirty="0" err="1" smtClean="0"/>
              <a:t>zichtbaar</a:t>
            </a:r>
            <a:r>
              <a:rPr lang="en-US" sz="2800" dirty="0" smtClean="0"/>
              <a:t> </a:t>
            </a:r>
            <a:r>
              <a:rPr lang="en-US" sz="2800" dirty="0" err="1" smtClean="0"/>
              <a:t>te</a:t>
            </a:r>
            <a:r>
              <a:rPr lang="en-US" sz="2800" dirty="0" smtClean="0"/>
              <a:t> </a:t>
            </a:r>
            <a:r>
              <a:rPr lang="en-US" sz="2800" dirty="0" err="1" smtClean="0"/>
              <a:t>maken</a:t>
            </a:r>
            <a:r>
              <a:rPr lang="en-US" sz="2800" dirty="0" smtClean="0"/>
              <a:t>, hoe kun je </a:t>
            </a:r>
            <a:r>
              <a:rPr lang="en-US" sz="2800" dirty="0" err="1" smtClean="0"/>
              <a:t>deze</a:t>
            </a:r>
            <a:r>
              <a:rPr lang="en-US" sz="2800" dirty="0" smtClean="0"/>
              <a:t> </a:t>
            </a:r>
            <a:r>
              <a:rPr lang="en-US" sz="2800" dirty="0" err="1" smtClean="0"/>
              <a:t>zichtbaar</a:t>
            </a:r>
            <a:r>
              <a:rPr lang="en-US" sz="2800" dirty="0" smtClean="0"/>
              <a:t> </a:t>
            </a:r>
            <a:r>
              <a:rPr lang="en-US" sz="2800" dirty="0" err="1" smtClean="0"/>
              <a:t>maken</a:t>
            </a:r>
            <a:endParaRPr lang="en-US" sz="2800" dirty="0" smtClean="0"/>
          </a:p>
          <a:p>
            <a:r>
              <a:rPr lang="en-US" sz="2800" dirty="0" err="1" smtClean="0"/>
              <a:t>Prikkels</a:t>
            </a:r>
            <a:r>
              <a:rPr lang="en-US" sz="2800" dirty="0" smtClean="0"/>
              <a:t>: </a:t>
            </a:r>
            <a:r>
              <a:rPr lang="en-US" sz="2800" dirty="0" err="1" smtClean="0"/>
              <a:t>zes</a:t>
            </a:r>
            <a:r>
              <a:rPr lang="en-US" sz="2800" dirty="0" smtClean="0"/>
              <a:t> </a:t>
            </a:r>
            <a:r>
              <a:rPr lang="en-US" sz="2800" dirty="0" err="1" smtClean="0"/>
              <a:t>domeinen</a:t>
            </a:r>
            <a:r>
              <a:rPr lang="en-US" sz="2800" dirty="0" smtClean="0"/>
              <a:t>, </a:t>
            </a:r>
            <a:r>
              <a:rPr lang="en-US" sz="2800" dirty="0" err="1" smtClean="0"/>
              <a:t>vier</a:t>
            </a:r>
            <a:r>
              <a:rPr lang="en-US" sz="2800" dirty="0" smtClean="0"/>
              <a:t> </a:t>
            </a:r>
            <a:r>
              <a:rPr lang="en-US" sz="2800" dirty="0" err="1" smtClean="0"/>
              <a:t>intrinsieke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kwaliteiten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Je </a:t>
            </a:r>
            <a:r>
              <a:rPr lang="en-US" sz="2800" dirty="0" err="1" smtClean="0"/>
              <a:t>anders</a:t>
            </a:r>
            <a:r>
              <a:rPr lang="en-US" sz="2800" dirty="0" smtClean="0"/>
              <a:t> </a:t>
            </a:r>
            <a:r>
              <a:rPr lang="en-US" sz="2800" dirty="0" err="1" smtClean="0"/>
              <a:t>voordoen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je bent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3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20844"/>
          </a:xfrm>
        </p:spPr>
        <p:txBody>
          <a:bodyPr/>
          <a:lstStyle/>
          <a:p>
            <a:r>
              <a:rPr lang="en-US" sz="3200" dirty="0" smtClean="0"/>
              <a:t>De procedure 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182"/>
            <a:ext cx="8229600" cy="3920981"/>
          </a:xfrm>
        </p:spPr>
        <p:txBody>
          <a:bodyPr/>
          <a:lstStyle/>
          <a:p>
            <a:r>
              <a:rPr lang="en-US" sz="2800" dirty="0" err="1" smtClean="0"/>
              <a:t>Constructie</a:t>
            </a:r>
            <a:r>
              <a:rPr lang="en-US" sz="2800" dirty="0" smtClean="0"/>
              <a:t> van de concept map door de student: </a:t>
            </a:r>
            <a:r>
              <a:rPr lang="en-US" sz="2800" dirty="0" err="1" smtClean="0"/>
              <a:t>thuis</a:t>
            </a:r>
            <a:r>
              <a:rPr lang="en-US" sz="2800" dirty="0" smtClean="0"/>
              <a:t>/op school of in </a:t>
            </a:r>
            <a:r>
              <a:rPr lang="en-US" sz="2800" dirty="0" err="1" smtClean="0"/>
              <a:t>groep</a:t>
            </a:r>
            <a:r>
              <a:rPr lang="en-US" sz="2800" dirty="0" smtClean="0"/>
              <a:t>/</a:t>
            </a:r>
            <a:r>
              <a:rPr lang="en-US" sz="2800" dirty="0" err="1" smtClean="0"/>
              <a:t>individueel</a:t>
            </a:r>
            <a:endParaRPr lang="en-US" sz="2800" dirty="0" smtClean="0"/>
          </a:p>
          <a:p>
            <a:r>
              <a:rPr lang="en-US" sz="2800" dirty="0" smtClean="0"/>
              <a:t>Student </a:t>
            </a:r>
            <a:r>
              <a:rPr lang="en-US" sz="2800" dirty="0" err="1" smtClean="0"/>
              <a:t>mailt</a:t>
            </a:r>
            <a:r>
              <a:rPr lang="en-US" sz="2800" dirty="0" smtClean="0"/>
              <a:t> exe-map (</a:t>
            </a:r>
            <a:r>
              <a:rPr lang="en-US" sz="2800" dirty="0" err="1" smtClean="0"/>
              <a:t>niet</a:t>
            </a:r>
            <a:r>
              <a:rPr lang="en-US" sz="2800" dirty="0" smtClean="0"/>
              <a:t> </a:t>
            </a:r>
            <a:r>
              <a:rPr lang="en-US" sz="2800" dirty="0" err="1" smtClean="0"/>
              <a:t>pdf</a:t>
            </a:r>
            <a:r>
              <a:rPr lang="en-US" sz="2800" dirty="0" smtClean="0"/>
              <a:t>!)</a:t>
            </a:r>
          </a:p>
          <a:p>
            <a:r>
              <a:rPr lang="en-US" sz="2800" dirty="0" smtClean="0"/>
              <a:t>Assessment exe-map</a:t>
            </a:r>
          </a:p>
          <a:p>
            <a:r>
              <a:rPr lang="en-US" sz="2800" dirty="0" err="1" smtClean="0"/>
              <a:t>Pdf</a:t>
            </a:r>
            <a:r>
              <a:rPr lang="en-US" sz="2800" dirty="0" smtClean="0"/>
              <a:t> </a:t>
            </a:r>
            <a:r>
              <a:rPr lang="en-US" sz="2800" dirty="0" err="1" smtClean="0"/>
              <a:t>analyse</a:t>
            </a:r>
            <a:r>
              <a:rPr lang="en-US" sz="2800" dirty="0" smtClean="0"/>
              <a:t> </a:t>
            </a:r>
            <a:r>
              <a:rPr lang="en-US" sz="2800" dirty="0" err="1" smtClean="0"/>
              <a:t>naar</a:t>
            </a:r>
            <a:r>
              <a:rPr lang="en-US" sz="2800" dirty="0" smtClean="0"/>
              <a:t> student</a:t>
            </a:r>
          </a:p>
          <a:p>
            <a:r>
              <a:rPr lang="en-US" sz="2800" dirty="0" smtClean="0"/>
              <a:t>Slot </a:t>
            </a:r>
            <a:r>
              <a:rPr lang="en-US" sz="2800" dirty="0" err="1" smtClean="0"/>
              <a:t>gesprek</a:t>
            </a:r>
            <a:r>
              <a:rPr lang="en-US" sz="2800" dirty="0" smtClean="0"/>
              <a:t> </a:t>
            </a:r>
            <a:r>
              <a:rPr lang="en-US" sz="2800" dirty="0" err="1" smtClean="0"/>
              <a:t>voorbereiden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778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78571"/>
          </a:xfrm>
        </p:spPr>
        <p:txBody>
          <a:bodyPr/>
          <a:lstStyle/>
          <a:p>
            <a:r>
              <a:rPr lang="en-US" sz="3200" dirty="0" smtClean="0"/>
              <a:t>De procedure 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182"/>
            <a:ext cx="8229600" cy="3793981"/>
          </a:xfrm>
        </p:spPr>
        <p:txBody>
          <a:bodyPr/>
          <a:lstStyle/>
          <a:p>
            <a:r>
              <a:rPr lang="en-US" sz="2800" dirty="0" smtClean="0"/>
              <a:t>De </a:t>
            </a:r>
            <a:r>
              <a:rPr lang="en-US" sz="2800" dirty="0" err="1" smtClean="0"/>
              <a:t>vier</a:t>
            </a:r>
            <a:r>
              <a:rPr lang="en-US" sz="2800" dirty="0" smtClean="0"/>
              <a:t> </a:t>
            </a:r>
            <a:r>
              <a:rPr lang="en-US" sz="2800" dirty="0" err="1" smtClean="0"/>
              <a:t>intrinsieke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kwaliteiten</a:t>
            </a:r>
            <a:r>
              <a:rPr lang="en-US" sz="2800" dirty="0" smtClean="0"/>
              <a:t> </a:t>
            </a:r>
            <a:r>
              <a:rPr lang="en-US" sz="2800" dirty="0" err="1" smtClean="0"/>
              <a:t>uitleggen</a:t>
            </a:r>
            <a:endParaRPr lang="en-US" sz="2800" dirty="0" smtClean="0"/>
          </a:p>
          <a:p>
            <a:r>
              <a:rPr lang="en-US" sz="2800" dirty="0" err="1" smtClean="0"/>
              <a:t>Completeren</a:t>
            </a:r>
            <a:r>
              <a:rPr lang="en-US" sz="2800" dirty="0" smtClean="0"/>
              <a:t> en </a:t>
            </a:r>
            <a:r>
              <a:rPr lang="en-US" sz="2800" dirty="0" err="1" smtClean="0"/>
              <a:t>uitdiepen</a:t>
            </a:r>
            <a:endParaRPr lang="en-US" sz="2800" dirty="0" smtClean="0"/>
          </a:p>
          <a:p>
            <a:r>
              <a:rPr lang="en-US" sz="2800" dirty="0" err="1" smtClean="0"/>
              <a:t>Externe</a:t>
            </a:r>
            <a:r>
              <a:rPr lang="en-US" sz="2800" dirty="0" smtClean="0"/>
              <a:t> </a:t>
            </a:r>
            <a:r>
              <a:rPr lang="en-US" sz="2800" dirty="0" err="1" smtClean="0"/>
              <a:t>kwalteit</a:t>
            </a:r>
            <a:r>
              <a:rPr lang="en-US" sz="2800" dirty="0" smtClean="0"/>
              <a:t> </a:t>
            </a:r>
            <a:r>
              <a:rPr lang="en-US" sz="2800" dirty="0" err="1" smtClean="0"/>
              <a:t>gereateerd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</a:t>
            </a:r>
            <a:r>
              <a:rPr lang="en-US" sz="2800" dirty="0" err="1" smtClean="0"/>
              <a:t>opleiding</a:t>
            </a:r>
            <a:endParaRPr lang="en-US" sz="2800" dirty="0" smtClean="0"/>
          </a:p>
          <a:p>
            <a:r>
              <a:rPr lang="en-US" sz="2800" dirty="0" err="1" smtClean="0"/>
              <a:t>Externe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</a:t>
            </a:r>
            <a:r>
              <a:rPr lang="en-US" sz="2800" dirty="0" smtClean="0"/>
              <a:t> </a:t>
            </a:r>
            <a:r>
              <a:rPr lang="en-US" sz="2800" dirty="0" err="1" smtClean="0"/>
              <a:t>gerelateerd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stage</a:t>
            </a:r>
          </a:p>
          <a:p>
            <a:r>
              <a:rPr lang="en-US" sz="2800" dirty="0" err="1" smtClean="0"/>
              <a:t>Externe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</a:t>
            </a:r>
            <a:r>
              <a:rPr lang="en-US" sz="2800" dirty="0" smtClean="0"/>
              <a:t> </a:t>
            </a:r>
            <a:r>
              <a:rPr lang="en-US" sz="2800" dirty="0" err="1" smtClean="0"/>
              <a:t>gerelateerd</a:t>
            </a:r>
            <a:r>
              <a:rPr lang="en-US" sz="2800" dirty="0" smtClean="0"/>
              <a:t> </a:t>
            </a:r>
            <a:r>
              <a:rPr lang="en-US" sz="2800" dirty="0" err="1" smtClean="0"/>
              <a:t>aan</a:t>
            </a:r>
            <a:r>
              <a:rPr lang="en-US" sz="2800" dirty="0" smtClean="0"/>
              <a:t> </a:t>
            </a:r>
            <a:r>
              <a:rPr lang="en-US" sz="2800" dirty="0" err="1" smtClean="0"/>
              <a:t>eigen</a:t>
            </a:r>
            <a:r>
              <a:rPr lang="en-US" sz="2800" dirty="0" smtClean="0"/>
              <a:t> </a:t>
            </a:r>
            <a:r>
              <a:rPr lang="en-US" sz="2800" dirty="0" err="1" smtClean="0"/>
              <a:t>persoon</a:t>
            </a:r>
            <a:endParaRPr lang="en-US" sz="2800" dirty="0" smtClean="0"/>
          </a:p>
          <a:p>
            <a:r>
              <a:rPr lang="en-US" sz="2800" dirty="0" err="1" smtClean="0"/>
              <a:t>Formulering</a:t>
            </a:r>
            <a:r>
              <a:rPr lang="en-US" sz="2800" dirty="0" smtClean="0"/>
              <a:t> </a:t>
            </a:r>
            <a:r>
              <a:rPr lang="en-US" sz="2800" dirty="0" err="1" smtClean="0"/>
              <a:t>advies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7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Doelen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Volgens</a:t>
            </a:r>
            <a:r>
              <a:rPr lang="en-US" sz="2800" dirty="0" smtClean="0"/>
              <a:t> de 4 </a:t>
            </a:r>
            <a:r>
              <a:rPr lang="en-US" sz="2800" dirty="0" err="1" smtClean="0"/>
              <a:t>intrinsieke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kwaliteiten</a:t>
            </a:r>
            <a:r>
              <a:rPr lang="en-US" sz="2800" dirty="0" smtClean="0"/>
              <a:t> </a:t>
            </a:r>
            <a:r>
              <a:rPr lang="en-US" sz="2800" dirty="0" err="1" smtClean="0"/>
              <a:t>kunnen</a:t>
            </a:r>
            <a:r>
              <a:rPr lang="en-US" sz="2800" dirty="0" smtClean="0"/>
              <a:t> </a:t>
            </a:r>
            <a:r>
              <a:rPr lang="en-US" sz="2800" dirty="0" err="1" smtClean="0"/>
              <a:t>beoordelen</a:t>
            </a:r>
            <a:endParaRPr lang="en-US" sz="2800" dirty="0" smtClean="0"/>
          </a:p>
          <a:p>
            <a:r>
              <a:rPr lang="en-US" sz="2800" dirty="0" err="1" smtClean="0"/>
              <a:t>BrainWeaverassessor</a:t>
            </a:r>
            <a:r>
              <a:rPr lang="en-US" sz="2800" dirty="0" smtClean="0"/>
              <a:t> </a:t>
            </a:r>
            <a:r>
              <a:rPr lang="en-US" sz="2800" dirty="0" err="1" smtClean="0"/>
              <a:t>kunnen</a:t>
            </a:r>
            <a:r>
              <a:rPr lang="en-US" sz="2800" dirty="0" smtClean="0"/>
              <a:t> </a:t>
            </a:r>
            <a:r>
              <a:rPr lang="en-US" sz="2800" dirty="0" err="1" smtClean="0"/>
              <a:t>bedienen</a:t>
            </a:r>
            <a:endParaRPr lang="en-US" sz="2800" dirty="0" smtClean="0"/>
          </a:p>
          <a:p>
            <a:r>
              <a:rPr lang="en-US" sz="2800" dirty="0" smtClean="0"/>
              <a:t>De procedure </a:t>
            </a:r>
            <a:r>
              <a:rPr lang="en-US" sz="2800" dirty="0" err="1" smtClean="0"/>
              <a:t>kennen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639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Opbouw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Korte</a:t>
            </a:r>
            <a:r>
              <a:rPr lang="en-US" sz="2800" dirty="0" smtClean="0"/>
              <a:t> </a:t>
            </a:r>
            <a:r>
              <a:rPr lang="en-US" sz="2800" dirty="0" err="1" smtClean="0"/>
              <a:t>terugblik</a:t>
            </a:r>
            <a:endParaRPr lang="en-US" sz="2800" dirty="0" smtClean="0"/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vier</a:t>
            </a:r>
            <a:r>
              <a:rPr lang="en-US" sz="2800" dirty="0" smtClean="0"/>
              <a:t> </a:t>
            </a:r>
            <a:r>
              <a:rPr lang="en-US" sz="2800" dirty="0" err="1" smtClean="0"/>
              <a:t>intrinsieke</a:t>
            </a:r>
            <a:r>
              <a:rPr lang="en-US" sz="2800" dirty="0" smtClean="0"/>
              <a:t> </a:t>
            </a:r>
            <a:r>
              <a:rPr lang="en-US" sz="2800" dirty="0" err="1" smtClean="0"/>
              <a:t>kwaliteiten</a:t>
            </a:r>
            <a:endParaRPr lang="en-US" sz="2800" dirty="0" smtClean="0"/>
          </a:p>
          <a:p>
            <a:r>
              <a:rPr lang="en-US" sz="2800" dirty="0" smtClean="0"/>
              <a:t>De procedure</a:t>
            </a:r>
          </a:p>
          <a:p>
            <a:r>
              <a:rPr lang="en-US" sz="2800" dirty="0" err="1" smtClean="0"/>
              <a:t>Pauze</a:t>
            </a:r>
            <a:endParaRPr lang="en-US" sz="2800" dirty="0" smtClean="0"/>
          </a:p>
          <a:p>
            <a:r>
              <a:rPr lang="en-US" sz="2800" dirty="0" err="1" smtClean="0"/>
              <a:t>Oefenen</a:t>
            </a:r>
            <a:r>
              <a:rPr lang="en-US" sz="2800" dirty="0" smtClean="0"/>
              <a:t> met </a:t>
            </a:r>
            <a:r>
              <a:rPr lang="en-US" sz="2800" dirty="0" err="1" smtClean="0"/>
              <a:t>BrainweaverAssessor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10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601662"/>
          </a:xfrm>
        </p:spPr>
        <p:txBody>
          <a:bodyPr/>
          <a:lstStyle/>
          <a:p>
            <a:r>
              <a:rPr lang="nl-NL" sz="3200" dirty="0" smtClean="0"/>
              <a:t>De vier intrinsieke kwaliteiten: concreetheid</a:t>
            </a:r>
            <a:endParaRPr lang="nl-N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0"/>
            <a:ext cx="8229600" cy="3967163"/>
          </a:xfrm>
        </p:spPr>
        <p:txBody>
          <a:bodyPr/>
          <a:lstStyle/>
          <a:p>
            <a:r>
              <a:rPr lang="nl-NL" sz="2400" dirty="0" smtClean="0"/>
              <a:t>Een </a:t>
            </a:r>
            <a:r>
              <a:rPr lang="nl-NL" sz="2400" dirty="0" err="1" smtClean="0"/>
              <a:t>vb</a:t>
            </a:r>
            <a:r>
              <a:rPr lang="nl-NL" sz="2400" dirty="0" smtClean="0"/>
              <a:t> of toelichting in een concept map van een PWT is concreet indien deze het handelen stuurt</a:t>
            </a:r>
          </a:p>
          <a:p>
            <a:r>
              <a:rPr lang="nl-NL" sz="2400" dirty="0" smtClean="0"/>
              <a:t>Een concept is zeer concreet (2) als er 4 of meer concrete annotaties bij concept of daarmee verbonden relaties zijn</a:t>
            </a:r>
          </a:p>
          <a:p>
            <a:r>
              <a:rPr lang="nl-NL" sz="2400" dirty="0" smtClean="0"/>
              <a:t>Gemiddeld concreet als het er 2 of 3 zijn.</a:t>
            </a:r>
          </a:p>
          <a:p>
            <a:r>
              <a:rPr lang="nl-NL" sz="2400" dirty="0" smtClean="0"/>
              <a:t>Weinig concreet als het er 0 of 1 zijn.</a:t>
            </a:r>
          </a:p>
          <a:p>
            <a:r>
              <a:rPr lang="nl-NL" sz="2400" dirty="0" smtClean="0"/>
              <a:t>Concreetheid van PWT is gemiddelde van concepten, gedeeld door 2, keer 100%.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390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67026"/>
          </a:xfrm>
        </p:spPr>
        <p:txBody>
          <a:bodyPr/>
          <a:lstStyle/>
          <a:p>
            <a:r>
              <a:rPr lang="en-US" sz="3200" dirty="0" smtClean="0"/>
              <a:t>(Non-)</a:t>
            </a:r>
            <a:r>
              <a:rPr lang="en-US" sz="3200" dirty="0" err="1"/>
              <a:t>v</a:t>
            </a:r>
            <a:r>
              <a:rPr lang="en-US" sz="3200" dirty="0" err="1" smtClean="0"/>
              <a:t>oorbeelden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1364"/>
            <a:ext cx="8229600" cy="3874799"/>
          </a:xfrm>
        </p:spPr>
        <p:txBody>
          <a:bodyPr/>
          <a:lstStyle/>
          <a:p>
            <a:r>
              <a:rPr lang="en-US" sz="2800" dirty="0" err="1" smtClean="0"/>
              <a:t>Als</a:t>
            </a:r>
            <a:r>
              <a:rPr lang="en-US" sz="2800" dirty="0" smtClean="0"/>
              <a:t> de </a:t>
            </a:r>
            <a:r>
              <a:rPr lang="en-US" sz="2800" dirty="0" err="1" smtClean="0"/>
              <a:t>klas</a:t>
            </a:r>
            <a:r>
              <a:rPr lang="en-US" sz="2800" dirty="0" smtClean="0"/>
              <a:t> </a:t>
            </a:r>
            <a:r>
              <a:rPr lang="en-US" sz="2800" dirty="0" err="1" smtClean="0"/>
              <a:t>binnenkomt</a:t>
            </a:r>
            <a:r>
              <a:rPr lang="en-US" sz="2800" dirty="0" smtClean="0"/>
              <a:t> </a:t>
            </a:r>
            <a:r>
              <a:rPr lang="en-US" sz="2800" dirty="0" err="1" smtClean="0"/>
              <a:t>wil</a:t>
            </a:r>
            <a:r>
              <a:rPr lang="en-US" sz="2800" dirty="0" smtClean="0"/>
              <a:t> </a:t>
            </a:r>
            <a:r>
              <a:rPr lang="en-US" sz="2800" dirty="0" err="1" smtClean="0"/>
              <a:t>ik</a:t>
            </a:r>
            <a:r>
              <a:rPr lang="en-US" sz="2800" dirty="0" smtClean="0"/>
              <a:t> </a:t>
            </a:r>
            <a:r>
              <a:rPr lang="en-US" sz="2800" dirty="0" err="1" smtClean="0"/>
              <a:t>bij</a:t>
            </a:r>
            <a:r>
              <a:rPr lang="en-US" sz="2800" dirty="0" smtClean="0"/>
              <a:t> de </a:t>
            </a:r>
            <a:r>
              <a:rPr lang="en-US" sz="2800" dirty="0" err="1" smtClean="0"/>
              <a:t>deur</a:t>
            </a:r>
            <a:r>
              <a:rPr lang="en-US" sz="2800" dirty="0" smtClean="0"/>
              <a:t> </a:t>
            </a:r>
            <a:r>
              <a:rPr lang="en-US" sz="2800" dirty="0" err="1" smtClean="0"/>
              <a:t>staan</a:t>
            </a:r>
            <a:endParaRPr lang="en-US" sz="2800" dirty="0" smtClean="0"/>
          </a:p>
          <a:p>
            <a:r>
              <a:rPr lang="en-US" sz="2800" dirty="0" smtClean="0"/>
              <a:t>De </a:t>
            </a:r>
            <a:r>
              <a:rPr lang="en-US" sz="2800" dirty="0" err="1" smtClean="0"/>
              <a:t>vijf</a:t>
            </a:r>
            <a:r>
              <a:rPr lang="en-US" sz="2800" dirty="0" smtClean="0"/>
              <a:t> </a:t>
            </a:r>
            <a:r>
              <a:rPr lang="en-US" sz="2800" dirty="0" err="1" smtClean="0"/>
              <a:t>rollen</a:t>
            </a:r>
            <a:r>
              <a:rPr lang="en-US" sz="2800" dirty="0" smtClean="0"/>
              <a:t>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leraar</a:t>
            </a:r>
            <a:endParaRPr lang="en-US" sz="2800" dirty="0" smtClean="0"/>
          </a:p>
          <a:p>
            <a:r>
              <a:rPr lang="en-US" sz="2800" dirty="0" err="1" smtClean="0"/>
              <a:t>Classroommanagement</a:t>
            </a:r>
            <a:endParaRPr lang="en-US" sz="2800" dirty="0" smtClean="0"/>
          </a:p>
          <a:p>
            <a:r>
              <a:rPr lang="en-US" sz="2800" dirty="0" err="1" smtClean="0"/>
              <a:t>Altijd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nieuwe</a:t>
            </a:r>
            <a:r>
              <a:rPr lang="en-US" sz="2800" dirty="0" smtClean="0"/>
              <a:t> </a:t>
            </a:r>
            <a:r>
              <a:rPr lang="en-US" sz="2800" dirty="0" err="1" smtClean="0"/>
              <a:t>kans</a:t>
            </a:r>
            <a:r>
              <a:rPr lang="en-US" sz="2800" dirty="0" smtClean="0"/>
              <a:t> </a:t>
            </a:r>
            <a:r>
              <a:rPr lang="en-US" sz="2800" dirty="0" err="1" smtClean="0"/>
              <a:t>geven</a:t>
            </a:r>
            <a:endParaRPr lang="en-US" sz="2800" dirty="0" smtClean="0"/>
          </a:p>
          <a:p>
            <a:r>
              <a:rPr lang="en-US" sz="2800" dirty="0" err="1" smtClean="0"/>
              <a:t>Opvoeden</a:t>
            </a:r>
            <a:r>
              <a:rPr lang="en-US" sz="2800" dirty="0" smtClean="0"/>
              <a:t> is </a:t>
            </a:r>
            <a:r>
              <a:rPr lang="en-US" sz="2800" dirty="0" err="1" smtClean="0"/>
              <a:t>belangrijker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onderwijzen</a:t>
            </a:r>
            <a:endParaRPr lang="en-US" sz="2800" dirty="0" smtClean="0"/>
          </a:p>
          <a:p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kleine</a:t>
            </a:r>
            <a:r>
              <a:rPr lang="en-US" sz="2800" dirty="0" smtClean="0"/>
              <a:t> school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386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636298"/>
          </a:xfrm>
        </p:spPr>
        <p:txBody>
          <a:bodyPr/>
          <a:lstStyle/>
          <a:p>
            <a:r>
              <a:rPr lang="en-US" sz="3200" dirty="0" smtClean="0"/>
              <a:t>De </a:t>
            </a:r>
            <a:r>
              <a:rPr lang="en-US" sz="3200" dirty="0" err="1" smtClean="0"/>
              <a:t>vier</a:t>
            </a:r>
            <a:r>
              <a:rPr lang="en-US" sz="3200" dirty="0" smtClean="0"/>
              <a:t> </a:t>
            </a:r>
            <a:r>
              <a:rPr lang="en-US" sz="3200" dirty="0" err="1" smtClean="0"/>
              <a:t>intrinsieke</a:t>
            </a:r>
            <a:r>
              <a:rPr lang="en-US" sz="3200" dirty="0" smtClean="0"/>
              <a:t> </a:t>
            </a:r>
            <a:r>
              <a:rPr lang="en-US" sz="3200" dirty="0" err="1" smtClean="0"/>
              <a:t>kwaliteiten</a:t>
            </a:r>
            <a:r>
              <a:rPr lang="en-US" sz="3200" dirty="0" smtClean="0"/>
              <a:t>: </a:t>
            </a:r>
            <a:r>
              <a:rPr lang="en-US" sz="3200" dirty="0" err="1" smtClean="0"/>
              <a:t>specificiteit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vb</a:t>
            </a:r>
            <a:r>
              <a:rPr lang="en-US" sz="2800" dirty="0" smtClean="0"/>
              <a:t> of </a:t>
            </a:r>
            <a:r>
              <a:rPr lang="en-US" sz="2800" dirty="0" err="1" smtClean="0"/>
              <a:t>toelichting</a:t>
            </a:r>
            <a:r>
              <a:rPr lang="en-US" sz="2800" dirty="0" smtClean="0"/>
              <a:t> in </a:t>
            </a:r>
            <a:r>
              <a:rPr lang="en-US" sz="2800" dirty="0" err="1" smtClean="0"/>
              <a:t>een</a:t>
            </a:r>
            <a:r>
              <a:rPr lang="en-US" sz="2800" dirty="0" smtClean="0"/>
              <a:t> concept map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PWT is </a:t>
            </a:r>
            <a:r>
              <a:rPr lang="en-US" sz="2800" dirty="0" err="1" smtClean="0"/>
              <a:t>specifiek</a:t>
            </a:r>
            <a:r>
              <a:rPr lang="en-US" sz="2800" dirty="0" smtClean="0"/>
              <a:t> </a:t>
            </a:r>
            <a:r>
              <a:rPr lang="en-US" sz="2800" dirty="0" err="1" smtClean="0"/>
              <a:t>indien</a:t>
            </a:r>
            <a:r>
              <a:rPr lang="en-US" sz="2800" dirty="0" smtClean="0"/>
              <a:t> </a:t>
            </a:r>
            <a:r>
              <a:rPr lang="en-US" sz="2800" dirty="0" err="1" smtClean="0"/>
              <a:t>deze</a:t>
            </a:r>
            <a:r>
              <a:rPr lang="en-US" sz="2800" dirty="0" smtClean="0"/>
              <a:t>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kenmerkend</a:t>
            </a:r>
            <a:r>
              <a:rPr lang="en-US" sz="2800" dirty="0" smtClean="0"/>
              <a:t> </a:t>
            </a:r>
            <a:r>
              <a:rPr lang="en-US" sz="2800" dirty="0" err="1" smtClean="0"/>
              <a:t>onderdeel</a:t>
            </a:r>
            <a:r>
              <a:rPr lang="en-US" sz="2800" dirty="0" smtClean="0"/>
              <a:t> </a:t>
            </a:r>
            <a:r>
              <a:rPr lang="en-US" sz="2800" dirty="0" err="1" smtClean="0"/>
              <a:t>vormt</a:t>
            </a:r>
            <a:r>
              <a:rPr lang="en-US" sz="2800" dirty="0" smtClean="0"/>
              <a:t> van het </a:t>
            </a:r>
            <a:r>
              <a:rPr lang="en-US" sz="2800" dirty="0" err="1" smtClean="0"/>
              <a:t>beroep</a:t>
            </a:r>
            <a:endParaRPr lang="en-US" sz="2800" dirty="0" smtClean="0"/>
          </a:p>
          <a:p>
            <a:r>
              <a:rPr lang="en-US" sz="2800" dirty="0" err="1" smtClean="0"/>
              <a:t>Systematiek</a:t>
            </a:r>
            <a:r>
              <a:rPr lang="en-US" sz="2800" dirty="0" smtClean="0"/>
              <a:t> </a:t>
            </a:r>
            <a:r>
              <a:rPr lang="en-US" sz="2800" dirty="0" err="1" smtClean="0"/>
              <a:t>als</a:t>
            </a:r>
            <a:r>
              <a:rPr lang="en-US" sz="2800" dirty="0" smtClean="0"/>
              <a:t> </a:t>
            </a:r>
            <a:r>
              <a:rPr lang="en-US" sz="2800" dirty="0" err="1" smtClean="0"/>
              <a:t>bij</a:t>
            </a:r>
            <a:r>
              <a:rPr lang="en-US" sz="2800" dirty="0" smtClean="0"/>
              <a:t> </a:t>
            </a:r>
            <a:r>
              <a:rPr lang="en-US" sz="2800" dirty="0" err="1" smtClean="0"/>
              <a:t>concreetheid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98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474662"/>
          </a:xfrm>
        </p:spPr>
        <p:txBody>
          <a:bodyPr/>
          <a:lstStyle/>
          <a:p>
            <a:r>
              <a:rPr lang="en-US" sz="3200" dirty="0" smtClean="0"/>
              <a:t>(Non-)</a:t>
            </a:r>
            <a:r>
              <a:rPr lang="en-US" sz="3200" dirty="0" err="1"/>
              <a:t>v</a:t>
            </a:r>
            <a:r>
              <a:rPr lang="en-US" sz="3200" dirty="0" err="1" smtClean="0"/>
              <a:t>oorbeelden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3636"/>
            <a:ext cx="8229600" cy="3932527"/>
          </a:xfrm>
        </p:spPr>
        <p:txBody>
          <a:bodyPr/>
          <a:lstStyle/>
          <a:p>
            <a:r>
              <a:rPr lang="en-US" sz="2800" dirty="0" smtClean="0"/>
              <a:t>Engels is </a:t>
            </a:r>
            <a:r>
              <a:rPr lang="en-US" sz="2800" dirty="0" err="1" smtClean="0"/>
              <a:t>een</a:t>
            </a:r>
            <a:r>
              <a:rPr lang="en-US" sz="2800" dirty="0" smtClean="0"/>
              <a:t> </a:t>
            </a:r>
            <a:r>
              <a:rPr lang="en-US" sz="2800" dirty="0" err="1" smtClean="0"/>
              <a:t>mooie</a:t>
            </a:r>
            <a:r>
              <a:rPr lang="en-US" sz="2800" dirty="0" smtClean="0"/>
              <a:t> </a:t>
            </a:r>
            <a:r>
              <a:rPr lang="en-US" sz="2800" dirty="0" err="1" smtClean="0"/>
              <a:t>taal</a:t>
            </a:r>
            <a:endParaRPr lang="en-US" sz="2800" dirty="0" smtClean="0"/>
          </a:p>
          <a:p>
            <a:r>
              <a:rPr lang="en-US" sz="2800" dirty="0" smtClean="0"/>
              <a:t>Je </a:t>
            </a:r>
            <a:r>
              <a:rPr lang="en-US" sz="2800" dirty="0" err="1" smtClean="0"/>
              <a:t>moet</a:t>
            </a:r>
            <a:r>
              <a:rPr lang="en-US" sz="2800" dirty="0" smtClean="0"/>
              <a:t> </a:t>
            </a:r>
            <a:r>
              <a:rPr lang="en-US" sz="2800" dirty="0" err="1" smtClean="0"/>
              <a:t>bij</a:t>
            </a:r>
            <a:r>
              <a:rPr lang="en-US" sz="2800" dirty="0" smtClean="0"/>
              <a:t> de </a:t>
            </a:r>
            <a:r>
              <a:rPr lang="en-US" sz="2800" dirty="0" err="1" smtClean="0"/>
              <a:t>deur</a:t>
            </a:r>
            <a:r>
              <a:rPr lang="en-US" sz="2800" dirty="0" smtClean="0"/>
              <a:t> </a:t>
            </a:r>
            <a:r>
              <a:rPr lang="en-US" sz="2800" dirty="0" err="1" smtClean="0"/>
              <a:t>staan</a:t>
            </a:r>
            <a:r>
              <a:rPr lang="en-US" sz="2800" dirty="0" smtClean="0"/>
              <a:t> </a:t>
            </a:r>
            <a:r>
              <a:rPr lang="en-US" sz="2800" dirty="0" err="1" smtClean="0"/>
              <a:t>als</a:t>
            </a:r>
            <a:r>
              <a:rPr lang="en-US" sz="2800" dirty="0" smtClean="0"/>
              <a:t> de les </a:t>
            </a:r>
            <a:r>
              <a:rPr lang="en-US" sz="2800" dirty="0" err="1" smtClean="0"/>
              <a:t>begint</a:t>
            </a:r>
            <a:endParaRPr lang="en-US" sz="2800" dirty="0" smtClean="0"/>
          </a:p>
          <a:p>
            <a:r>
              <a:rPr lang="en-US" sz="2800" dirty="0" err="1" smtClean="0"/>
              <a:t>Ontvangen</a:t>
            </a:r>
            <a:endParaRPr lang="en-US" sz="2800" dirty="0" smtClean="0"/>
          </a:p>
          <a:p>
            <a:r>
              <a:rPr lang="en-US" sz="2800" dirty="0" smtClean="0"/>
              <a:t>Op </a:t>
            </a:r>
            <a:r>
              <a:rPr lang="en-US" sz="2800" dirty="0" err="1" smtClean="0"/>
              <a:t>tijd</a:t>
            </a:r>
            <a:r>
              <a:rPr lang="en-US" sz="2800" dirty="0" smtClean="0"/>
              <a:t> </a:t>
            </a:r>
            <a:r>
              <a:rPr lang="en-US" sz="2800" dirty="0" err="1" smtClean="0"/>
              <a:t>komen</a:t>
            </a:r>
            <a:endParaRPr lang="en-US" sz="2800" dirty="0" smtClean="0"/>
          </a:p>
          <a:p>
            <a:r>
              <a:rPr lang="en-US" sz="2800" dirty="0" err="1" smtClean="0"/>
              <a:t>Orde</a:t>
            </a:r>
            <a:r>
              <a:rPr lang="en-US" sz="2800" dirty="0" smtClean="0"/>
              <a:t> </a:t>
            </a:r>
            <a:r>
              <a:rPr lang="en-US" sz="2800" dirty="0" err="1" smtClean="0"/>
              <a:t>houden</a:t>
            </a:r>
            <a:endParaRPr lang="en-US" sz="2800" dirty="0" smtClean="0"/>
          </a:p>
          <a:p>
            <a:r>
              <a:rPr lang="en-US" sz="2800" dirty="0" err="1" smtClean="0"/>
              <a:t>Gevarieerd</a:t>
            </a:r>
            <a:r>
              <a:rPr lang="en-US" sz="2800" dirty="0" smtClean="0"/>
              <a:t> </a:t>
            </a:r>
            <a:r>
              <a:rPr lang="en-US" sz="2800" dirty="0" err="1" smtClean="0"/>
              <a:t>herhalen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559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67026"/>
          </a:xfrm>
        </p:spPr>
        <p:txBody>
          <a:bodyPr/>
          <a:lstStyle/>
          <a:p>
            <a:r>
              <a:rPr lang="en-US" sz="3200" dirty="0" smtClean="0"/>
              <a:t>De </a:t>
            </a:r>
            <a:r>
              <a:rPr lang="en-US" sz="3200" dirty="0" err="1" smtClean="0"/>
              <a:t>vier</a:t>
            </a:r>
            <a:r>
              <a:rPr lang="en-US" sz="3200" dirty="0" smtClean="0"/>
              <a:t> </a:t>
            </a:r>
            <a:r>
              <a:rPr lang="en-US" sz="3200" dirty="0" err="1" smtClean="0"/>
              <a:t>intrinsieke</a:t>
            </a:r>
            <a:r>
              <a:rPr lang="en-US" sz="3200" dirty="0" smtClean="0"/>
              <a:t> </a:t>
            </a:r>
            <a:r>
              <a:rPr lang="en-US" sz="3200" dirty="0" err="1" smtClean="0"/>
              <a:t>kwaliteiten</a:t>
            </a:r>
            <a:r>
              <a:rPr lang="en-US" sz="3200" dirty="0" smtClean="0"/>
              <a:t>: </a:t>
            </a:r>
            <a:r>
              <a:rPr lang="en-US" sz="3200" dirty="0" err="1" smtClean="0"/>
              <a:t>complexiteit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182"/>
            <a:ext cx="8229600" cy="3920981"/>
          </a:xfrm>
        </p:spPr>
        <p:txBody>
          <a:bodyPr/>
          <a:lstStyle/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toelichting</a:t>
            </a:r>
            <a:r>
              <a:rPr lang="en-US" sz="2400" dirty="0" smtClean="0"/>
              <a:t> of </a:t>
            </a:r>
            <a:r>
              <a:rPr lang="en-US" sz="2400" dirty="0" err="1" smtClean="0"/>
              <a:t>vb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concept in </a:t>
            </a:r>
            <a:r>
              <a:rPr lang="en-US" sz="2400" dirty="0" err="1" smtClean="0"/>
              <a:t>een</a:t>
            </a:r>
            <a:r>
              <a:rPr lang="en-US" sz="2400" dirty="0" smtClean="0"/>
              <a:t> concept map vane en PWT is complex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verband</a:t>
            </a:r>
            <a:r>
              <a:rPr lang="en-US" sz="2400" dirty="0" smtClean="0"/>
              <a:t> </a:t>
            </a:r>
            <a:r>
              <a:rPr lang="en-US" sz="2400" dirty="0" err="1" smtClean="0"/>
              <a:t>toelicht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Een</a:t>
            </a:r>
            <a:r>
              <a:rPr lang="en-US" sz="2400" dirty="0" smtClean="0"/>
              <a:t> concept is </a:t>
            </a:r>
            <a:r>
              <a:rPr lang="en-US" sz="2400" dirty="0" err="1" smtClean="0"/>
              <a:t>zeer</a:t>
            </a:r>
            <a:r>
              <a:rPr lang="en-US" sz="2400" dirty="0" smtClean="0"/>
              <a:t> complex (2 </a:t>
            </a:r>
            <a:r>
              <a:rPr lang="en-US" sz="2400" dirty="0" err="1" smtClean="0"/>
              <a:t>punten</a:t>
            </a:r>
            <a:r>
              <a:rPr lang="en-US" sz="2400" dirty="0" smtClean="0"/>
              <a:t>), </a:t>
            </a:r>
            <a:r>
              <a:rPr lang="en-US" sz="2400" dirty="0" err="1" smtClean="0"/>
              <a:t>gemiddeld</a:t>
            </a:r>
            <a:r>
              <a:rPr lang="en-US" sz="2400" dirty="0" smtClean="0"/>
              <a:t> complex (1 punt), minder complex (0 </a:t>
            </a:r>
            <a:r>
              <a:rPr lang="en-US" sz="2400" dirty="0" err="1" smtClean="0"/>
              <a:t>punten</a:t>
            </a:r>
            <a:r>
              <a:rPr lang="en-US" sz="2400" dirty="0" smtClean="0"/>
              <a:t>) </a:t>
            </a: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er</a:t>
            </a:r>
            <a:r>
              <a:rPr lang="en-US" sz="2400" dirty="0" smtClean="0"/>
              <a:t> </a:t>
            </a:r>
            <a:r>
              <a:rPr lang="en-US" sz="2400" dirty="0" err="1" smtClean="0"/>
              <a:t>meer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2, resp. 2, resp. minder </a:t>
            </a:r>
            <a:r>
              <a:rPr lang="en-US" sz="2400" dirty="0" err="1" smtClean="0"/>
              <a:t>dan</a:t>
            </a:r>
            <a:r>
              <a:rPr lang="en-US" sz="2400" dirty="0" smtClean="0"/>
              <a:t> 2 </a:t>
            </a:r>
            <a:r>
              <a:rPr lang="en-US" sz="2400" dirty="0" err="1" smtClean="0"/>
              <a:t>relaties</a:t>
            </a:r>
            <a:r>
              <a:rPr lang="en-US" sz="2400" dirty="0" smtClean="0"/>
              <a:t> met het concept of </a:t>
            </a:r>
            <a:r>
              <a:rPr lang="en-US" sz="2400" dirty="0" err="1" smtClean="0"/>
              <a:t>complexe</a:t>
            </a:r>
            <a:r>
              <a:rPr lang="en-US" sz="2400" dirty="0" smtClean="0"/>
              <a:t> </a:t>
            </a:r>
            <a:r>
              <a:rPr lang="en-US" sz="2400" dirty="0" err="1" smtClean="0"/>
              <a:t>toelichtingen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het concept </a:t>
            </a:r>
            <a:r>
              <a:rPr lang="en-US" sz="2400" dirty="0" err="1" smtClean="0"/>
              <a:t>zijn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Complexiteit</a:t>
            </a:r>
            <a:r>
              <a:rPr lang="en-US" sz="2400" dirty="0" smtClean="0"/>
              <a:t> van concept map is </a:t>
            </a:r>
            <a:r>
              <a:rPr lang="en-US" sz="2400" dirty="0" err="1" smtClean="0"/>
              <a:t>gemiddelde</a:t>
            </a:r>
            <a:r>
              <a:rPr lang="en-US" sz="2400" dirty="0" smtClean="0"/>
              <a:t> van </a:t>
            </a:r>
            <a:r>
              <a:rPr lang="en-US" sz="2400" dirty="0" err="1" smtClean="0"/>
              <a:t>concepten</a:t>
            </a:r>
            <a:r>
              <a:rPr lang="en-US" sz="2400" dirty="0" smtClean="0"/>
              <a:t>, </a:t>
            </a:r>
            <a:r>
              <a:rPr lang="en-US" sz="2400" dirty="0" err="1" smtClean="0"/>
              <a:t>gedeeld</a:t>
            </a:r>
            <a:r>
              <a:rPr lang="en-US" sz="2400" dirty="0" smtClean="0"/>
              <a:t> door 2, </a:t>
            </a:r>
            <a:r>
              <a:rPr lang="en-US" sz="2400" dirty="0" err="1" smtClean="0"/>
              <a:t>keer</a:t>
            </a:r>
            <a:r>
              <a:rPr lang="en-US" sz="2400" dirty="0" smtClean="0"/>
              <a:t> 100%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68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7338"/>
            <a:ext cx="8229600" cy="578571"/>
          </a:xfrm>
        </p:spPr>
        <p:txBody>
          <a:bodyPr/>
          <a:lstStyle/>
          <a:p>
            <a:r>
              <a:rPr lang="en-US" sz="3200" dirty="0" smtClean="0"/>
              <a:t>(Non-)</a:t>
            </a:r>
            <a:r>
              <a:rPr lang="en-US" sz="3200" dirty="0" err="1" smtClean="0"/>
              <a:t>voorbeelden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8274"/>
            <a:ext cx="8229600" cy="3897890"/>
          </a:xfrm>
        </p:spPr>
        <p:txBody>
          <a:bodyPr/>
          <a:lstStyle/>
          <a:p>
            <a:r>
              <a:rPr lang="en-US" sz="2400" dirty="0" smtClean="0"/>
              <a:t>Je </a:t>
            </a:r>
            <a:r>
              <a:rPr lang="en-US" sz="2400" dirty="0" err="1" smtClean="0"/>
              <a:t>moet</a:t>
            </a:r>
            <a:r>
              <a:rPr lang="en-US" sz="2400" dirty="0" smtClean="0"/>
              <a:t> ll. </a:t>
            </a:r>
            <a:r>
              <a:rPr lang="en-US" sz="2400" dirty="0" err="1"/>
              <a:t>b</a:t>
            </a:r>
            <a:r>
              <a:rPr lang="en-US" sz="24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err="1" smtClean="0"/>
              <a:t>naam</a:t>
            </a:r>
            <a:r>
              <a:rPr lang="en-US" sz="2400" dirty="0" smtClean="0"/>
              <a:t> </a:t>
            </a:r>
            <a:r>
              <a:rPr lang="en-US" sz="2400" dirty="0" err="1" smtClean="0"/>
              <a:t>kennen</a:t>
            </a:r>
            <a:r>
              <a:rPr lang="en-US" sz="2400" dirty="0" smtClean="0"/>
              <a:t> want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heb</a:t>
            </a:r>
            <a:r>
              <a:rPr lang="en-US" sz="2400" dirty="0" smtClean="0"/>
              <a:t> je </a:t>
            </a:r>
            <a:r>
              <a:rPr lang="en-US" sz="2400" dirty="0" err="1" smtClean="0"/>
              <a:t>beter</a:t>
            </a:r>
            <a:r>
              <a:rPr lang="en-US" sz="2400" dirty="0" smtClean="0"/>
              <a:t> contact</a:t>
            </a:r>
          </a:p>
          <a:p>
            <a:r>
              <a:rPr lang="en-US" sz="2400" dirty="0" smtClean="0"/>
              <a:t>Je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gevarieeerd</a:t>
            </a:r>
            <a:r>
              <a:rPr lang="en-US" sz="2400" dirty="0" smtClean="0"/>
              <a:t> </a:t>
            </a:r>
            <a:r>
              <a:rPr lang="en-US" sz="2400" dirty="0" err="1" smtClean="0"/>
              <a:t>herhalen</a:t>
            </a:r>
            <a:r>
              <a:rPr lang="en-US" sz="2400" dirty="0" smtClean="0"/>
              <a:t> want </a:t>
            </a:r>
            <a:r>
              <a:rPr lang="en-US" sz="2400" dirty="0" err="1" smtClean="0"/>
              <a:t>anders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</a:t>
            </a:r>
            <a:r>
              <a:rPr lang="en-US" sz="2400" dirty="0" err="1" smtClean="0"/>
              <a:t>zaken</a:t>
            </a:r>
            <a:r>
              <a:rPr lang="en-US" sz="2400" dirty="0" smtClean="0"/>
              <a:t>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opgenomen</a:t>
            </a:r>
            <a:r>
              <a:rPr lang="en-US" sz="2400" dirty="0" smtClean="0"/>
              <a:t> in het </a:t>
            </a:r>
            <a:r>
              <a:rPr lang="en-US" sz="2400" dirty="0" err="1" smtClean="0"/>
              <a:t>lange</a:t>
            </a:r>
            <a:r>
              <a:rPr lang="en-US" sz="2400" dirty="0" smtClean="0"/>
              <a:t> </a:t>
            </a:r>
            <a:r>
              <a:rPr lang="en-US" sz="2400" dirty="0" err="1" smtClean="0"/>
              <a:t>termijn</a:t>
            </a:r>
            <a:r>
              <a:rPr lang="en-US" sz="2400" dirty="0" smtClean="0"/>
              <a:t> </a:t>
            </a:r>
            <a:r>
              <a:rPr lang="en-US" sz="2400" dirty="0" err="1" smtClean="0"/>
              <a:t>geheugen</a:t>
            </a:r>
            <a:endParaRPr lang="en-US" sz="2400" dirty="0" smtClean="0"/>
          </a:p>
          <a:p>
            <a:r>
              <a:rPr lang="en-US" sz="2400" dirty="0" err="1" smtClean="0"/>
              <a:t>Structuur</a:t>
            </a:r>
            <a:r>
              <a:rPr lang="en-US" sz="2400" dirty="0" smtClean="0"/>
              <a:t> is </a:t>
            </a:r>
            <a:r>
              <a:rPr lang="en-US" sz="2400" dirty="0" err="1" smtClean="0"/>
              <a:t>nodig</a:t>
            </a:r>
            <a:endParaRPr lang="en-US" sz="2400" dirty="0" smtClean="0"/>
          </a:p>
          <a:p>
            <a:r>
              <a:rPr lang="en-US" sz="2400" dirty="0" err="1" smtClean="0"/>
              <a:t>Als</a:t>
            </a:r>
            <a:r>
              <a:rPr lang="en-US" sz="2400" dirty="0" smtClean="0"/>
              <a:t> je in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kleine</a:t>
            </a:r>
            <a:r>
              <a:rPr lang="en-US" sz="2400" dirty="0" smtClean="0"/>
              <a:t> school </a:t>
            </a:r>
            <a:r>
              <a:rPr lang="en-US" sz="2400" dirty="0" err="1" smtClean="0"/>
              <a:t>werkt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de </a:t>
            </a:r>
            <a:r>
              <a:rPr lang="en-US" sz="2400" dirty="0" err="1" smtClean="0"/>
              <a:t>lijnen</a:t>
            </a:r>
            <a:r>
              <a:rPr lang="en-US" sz="2400" dirty="0" smtClean="0"/>
              <a:t> </a:t>
            </a:r>
            <a:r>
              <a:rPr lang="en-US" sz="2400" dirty="0" err="1" smtClean="0"/>
              <a:t>korter</a:t>
            </a:r>
            <a:endParaRPr lang="en-US" sz="2400" dirty="0" smtClean="0"/>
          </a:p>
          <a:p>
            <a:r>
              <a:rPr lang="en-US" sz="2400" dirty="0" err="1" smtClean="0"/>
              <a:t>Als</a:t>
            </a:r>
            <a:r>
              <a:rPr lang="en-US" sz="2400" dirty="0" smtClean="0"/>
              <a:t> je in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kleine</a:t>
            </a:r>
            <a:r>
              <a:rPr lang="en-US" sz="2400" dirty="0" smtClean="0"/>
              <a:t> school </a:t>
            </a:r>
            <a:r>
              <a:rPr lang="en-US" sz="2400" dirty="0" err="1" smtClean="0"/>
              <a:t>werkt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de </a:t>
            </a:r>
            <a:r>
              <a:rPr lang="en-US" sz="2400" dirty="0" err="1" smtClean="0"/>
              <a:t>lijnen</a:t>
            </a:r>
            <a:r>
              <a:rPr lang="en-US" sz="2400" dirty="0" smtClean="0"/>
              <a:t> </a:t>
            </a:r>
            <a:r>
              <a:rPr lang="en-US" sz="2400" dirty="0" err="1" smtClean="0"/>
              <a:t>korter</a:t>
            </a:r>
            <a:r>
              <a:rPr lang="en-US" sz="2400" dirty="0" smtClean="0"/>
              <a:t> </a:t>
            </a:r>
            <a:r>
              <a:rPr lang="en-US" sz="2400" dirty="0" err="1" smtClean="0"/>
              <a:t>waardoor</a:t>
            </a:r>
            <a:r>
              <a:rPr lang="en-US" sz="2400" dirty="0" smtClean="0"/>
              <a:t> je </a:t>
            </a:r>
            <a:r>
              <a:rPr lang="en-US" sz="2400" dirty="0" err="1" smtClean="0"/>
              <a:t>sneller</a:t>
            </a:r>
            <a:r>
              <a:rPr lang="en-US" sz="2400" dirty="0" smtClean="0"/>
              <a:t> </a:t>
            </a:r>
            <a:r>
              <a:rPr lang="en-US" sz="2400" dirty="0" err="1" smtClean="0"/>
              <a:t>iets</a:t>
            </a:r>
            <a:r>
              <a:rPr lang="en-US" sz="2400" dirty="0" smtClean="0"/>
              <a:t> </a:t>
            </a:r>
            <a:r>
              <a:rPr lang="en-US" sz="2400" dirty="0" err="1" smtClean="0"/>
              <a:t>kunt</a:t>
            </a:r>
            <a:r>
              <a:rPr lang="en-US" sz="2400" dirty="0" smtClean="0"/>
              <a:t> </a:t>
            </a:r>
            <a:r>
              <a:rPr lang="en-US" sz="2400" dirty="0" err="1" smtClean="0"/>
              <a:t>veranderen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415245"/>
      </p:ext>
    </p:extLst>
  </p:cSld>
  <p:clrMapOvr>
    <a:masterClrMapping/>
  </p:clrMapOvr>
</p:sld>
</file>

<file path=ppt/theme/theme1.xml><?xml version="1.0" encoding="utf-8"?>
<a:theme xmlns:a="http://schemas.openxmlformats.org/drawingml/2006/main" name="NHL -theme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NHRounded"/>
        <a:ea typeface="ＭＳ Ｐゴシック"/>
        <a:cs typeface=""/>
      </a:majorFont>
      <a:minorFont>
        <a:latin typeface="NHBas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NHL -theme.thmx</Template>
  <TotalTime>85</TotalTime>
  <Words>526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NHL -theme</vt:lpstr>
      <vt:lpstr>B-training</vt:lpstr>
      <vt:lpstr>Doelen</vt:lpstr>
      <vt:lpstr>Opbouw</vt:lpstr>
      <vt:lpstr>De vier intrinsieke kwaliteiten: concreetheid</vt:lpstr>
      <vt:lpstr>(Non-)voorbeelden</vt:lpstr>
      <vt:lpstr>De vier intrinsieke kwaliteiten: specificiteit</vt:lpstr>
      <vt:lpstr>(Non-)voorbeelden</vt:lpstr>
      <vt:lpstr>De vier intrinsieke kwaliteiten: complexiteit</vt:lpstr>
      <vt:lpstr>(Non-)voorbeelden</vt:lpstr>
      <vt:lpstr>De vier intrinsieke kwaliteiten: rijkheid</vt:lpstr>
      <vt:lpstr>De procedure (1)</vt:lpstr>
      <vt:lpstr>De procedure (2)</vt:lpstr>
      <vt:lpstr>De procedure (3)</vt:lpstr>
    </vt:vector>
  </TitlesOfParts>
  <Company>Universiteit Utrecht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B-training</dc:title>
  <dc:creator>van den Bogaart</dc:creator>
  <cp:lastModifiedBy>van den Bogaart</cp:lastModifiedBy>
  <cp:revision>11</cp:revision>
  <cp:lastPrinted>2016-07-03T10:07:05Z</cp:lastPrinted>
  <dcterms:created xsi:type="dcterms:W3CDTF">2016-07-03T08:41:44Z</dcterms:created>
  <dcterms:modified xsi:type="dcterms:W3CDTF">2016-07-03T10:11:16Z</dcterms:modified>
</cp:coreProperties>
</file>