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9" r:id="rId4"/>
    <p:sldId id="26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740D8-C249-4D6B-AAD6-488FAA2B49C0}" type="datetimeFigureOut">
              <a:rPr lang="nl-NL" smtClean="0"/>
              <a:t>21-11-2015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230B-EFA9-405A-BB5F-AA4B875100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80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nd diagonale hoek rechthoek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88AEC0A-B015-4CD9-ADA7-8763E35EC632}" type="datetime1">
              <a:rPr lang="nl-NL" smtClean="0"/>
              <a:t>21-11-2015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4254D7-22E1-4B9E-AC05-6541AFA0B4DC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487C2B-C0B2-426B-BDEC-0DEF72156B8E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84C730-225C-4B12-92CE-C9C4740E95C8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CA4A3EB-847F-49B6-A2DF-9CF753429576}" type="datetime1">
              <a:rPr lang="nl-NL" smtClean="0"/>
              <a:t>21-11-2015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30027B-FB0C-403C-88A4-4AD08C64B24C}" type="datetime1">
              <a:rPr lang="nl-NL" smtClean="0"/>
              <a:t>21-11-2015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C40C6-9606-4425-A295-8A42334A06F8}" type="datetime1">
              <a:rPr lang="nl-NL" smtClean="0"/>
              <a:t>21-11-2015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52894C-2AF8-4724-828D-00AB85F75CB9}" type="datetime1">
              <a:rPr lang="nl-NL" smtClean="0"/>
              <a:t>21-11-2015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47E06-5B84-4C65-BC33-565B8E4C12A4}" type="datetime1">
              <a:rPr lang="nl-NL" smtClean="0"/>
              <a:t>21-11-2015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AC21273-00DE-4C0D-ADF8-A67BF3DBB259}" type="datetime1">
              <a:rPr lang="nl-NL" smtClean="0"/>
              <a:t>21-11-2015</a:t>
            </a:fld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3" name="Tijdelijke aanduiding voor afbeelding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nl-N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op het pictogram als u een afbeelding wilt toevoegen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FC2E166-3C67-4220-9C7A-B075B18E7166}" type="datetime1">
              <a:rPr lang="nl-NL" smtClean="0"/>
              <a:t>21-11-2015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nl-NL" smtClean="0"/>
              <a:t>vTo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nd diagonale hoek rechthoek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1891800-A27A-47C6-80FB-6057E54C5277}" type="datetime1">
              <a:rPr lang="nl-NL" smtClean="0"/>
              <a:t>21-11-2015</a:t>
            </a:fld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10F1A3D-892F-456B-A952-84477B7A3B3A}" type="slidenum">
              <a:rPr lang="nl-NL" smtClean="0"/>
              <a:t>‹nr.›</a:t>
            </a:fld>
            <a:endParaRPr lang="nl-NL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ketingfacts.nl/berichten/de-10-belangrijkste-technologietrends-voor-2016-volgens-gartn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Science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3273896"/>
          </a:xfrm>
        </p:spPr>
        <p:txBody>
          <a:bodyPr>
            <a:normAutofit fontScale="77500" lnSpcReduction="20000"/>
          </a:bodyPr>
          <a:lstStyle/>
          <a:p>
            <a:r>
              <a:rPr lang="nl-NL" sz="4000" dirty="0" smtClean="0"/>
              <a:t>Data </a:t>
            </a:r>
            <a:r>
              <a:rPr lang="nl-NL" sz="4000" dirty="0" err="1" smtClean="0"/>
              <a:t>mining</a:t>
            </a:r>
            <a:endParaRPr lang="nl-NL" sz="4000" dirty="0" smtClean="0"/>
          </a:p>
          <a:p>
            <a:endParaRPr lang="nl-NL" sz="4000" dirty="0" smtClean="0"/>
          </a:p>
          <a:p>
            <a:r>
              <a:rPr lang="nl-NL" sz="4000" dirty="0" err="1" smtClean="0"/>
              <a:t>Classification</a:t>
            </a:r>
            <a:endParaRPr lang="nl-NL" sz="4000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en-US" sz="2100" dirty="0"/>
              <a:t>CMIBOD021T </a:t>
            </a:r>
            <a:endParaRPr lang="en-US" sz="2100" dirty="0" smtClean="0"/>
          </a:p>
          <a:p>
            <a:r>
              <a:rPr lang="nl-NL" sz="2100" dirty="0" smtClean="0"/>
              <a:t>MINBOD02</a:t>
            </a:r>
            <a:endParaRPr lang="nl-NL" sz="2100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494A-55D5-4566-A10A-B0C4A388A5A3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87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 </a:t>
            </a:r>
            <a:r>
              <a:rPr lang="nl-NL" dirty="0" err="1" smtClean="0"/>
              <a:t>tbv</a:t>
            </a:r>
            <a:r>
              <a:rPr lang="nl-NL" dirty="0" smtClean="0"/>
              <a:t> les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nl-NL" dirty="0" err="1" smtClean="0"/>
              <a:t>Progam</a:t>
            </a:r>
            <a:r>
              <a:rPr lang="nl-NL" dirty="0" smtClean="0"/>
              <a:t>  </a:t>
            </a:r>
            <a:r>
              <a:rPr lang="nl-NL" dirty="0" err="1" smtClean="0"/>
              <a:t>nominal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/>
              <a:t>numeric</a:t>
            </a:r>
            <a:r>
              <a:rPr lang="nl-NL" dirty="0"/>
              <a:t> (witten page 10 </a:t>
            </a:r>
            <a:r>
              <a:rPr lang="nl-NL" dirty="0" err="1"/>
              <a:t>and</a:t>
            </a:r>
            <a:r>
              <a:rPr lang="nl-NL" dirty="0"/>
              <a:t> 11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Ontwerp (bijv.: class diagram )</a:t>
            </a:r>
          </a:p>
          <a:p>
            <a:pPr lvl="1"/>
            <a:r>
              <a:rPr lang="nl-NL" dirty="0" smtClean="0"/>
              <a:t>Implementatie ontwerp (data )</a:t>
            </a:r>
          </a:p>
          <a:p>
            <a:pPr lvl="1"/>
            <a:r>
              <a:rPr lang="nl-NL" dirty="0" smtClean="0"/>
              <a:t>Read </a:t>
            </a:r>
            <a:r>
              <a:rPr lang="nl-NL" dirty="0" err="1" smtClean="0"/>
              <a:t>csv</a:t>
            </a:r>
            <a:r>
              <a:rPr lang="nl-NL" dirty="0" smtClean="0"/>
              <a:t> (case)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Leren :</a:t>
            </a:r>
          </a:p>
          <a:p>
            <a:pPr lvl="1"/>
            <a:r>
              <a:rPr lang="nl-NL" dirty="0" smtClean="0"/>
              <a:t>Data </a:t>
            </a:r>
            <a:r>
              <a:rPr lang="nl-NL" dirty="0" err="1" smtClean="0"/>
              <a:t>mining</a:t>
            </a:r>
            <a:r>
              <a:rPr lang="nl-NL" dirty="0" smtClean="0"/>
              <a:t> concepten (</a:t>
            </a:r>
            <a:r>
              <a:rPr lang="nl-NL" dirty="0" err="1" smtClean="0"/>
              <a:t>overview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Witten </a:t>
            </a:r>
            <a:r>
              <a:rPr lang="nl-NL" dirty="0" err="1" smtClean="0"/>
              <a:t>chapter</a:t>
            </a:r>
            <a:r>
              <a:rPr lang="nl-NL" dirty="0" smtClean="0"/>
              <a:t>: </a:t>
            </a:r>
          </a:p>
          <a:p>
            <a:pPr lvl="2"/>
            <a:r>
              <a:rPr lang="nl-NL" dirty="0" smtClean="0"/>
              <a:t>1.2 </a:t>
            </a:r>
            <a:r>
              <a:rPr lang="nl-NL" dirty="0" err="1" smtClean="0"/>
              <a:t>weather</a:t>
            </a:r>
            <a:r>
              <a:rPr lang="nl-NL" dirty="0" smtClean="0"/>
              <a:t> (page 9-11);</a:t>
            </a:r>
          </a:p>
          <a:p>
            <a:pPr lvl="2"/>
            <a:r>
              <a:rPr lang="nl-NL" dirty="0" smtClean="0"/>
              <a:t>2: </a:t>
            </a:r>
            <a:r>
              <a:rPr lang="nl-NL" dirty="0" err="1" smtClean="0"/>
              <a:t>arff</a:t>
            </a:r>
            <a:r>
              <a:rPr lang="nl-NL" dirty="0" smtClean="0"/>
              <a:t> (page 52-55);</a:t>
            </a:r>
          </a:p>
          <a:p>
            <a:pPr lvl="2"/>
            <a:r>
              <a:rPr lang="nl-NL" dirty="0" smtClean="0"/>
              <a:t>4: 4.1 </a:t>
            </a:r>
            <a:r>
              <a:rPr lang="nl-NL" dirty="0" err="1" smtClean="0"/>
              <a:t>inferring</a:t>
            </a:r>
            <a:r>
              <a:rPr lang="nl-NL" dirty="0" smtClean="0"/>
              <a:t> </a:t>
            </a:r>
            <a:r>
              <a:rPr lang="nl-NL" dirty="0" err="1" smtClean="0"/>
              <a:t>rudimentary</a:t>
            </a:r>
            <a:r>
              <a:rPr lang="nl-NL" dirty="0" smtClean="0"/>
              <a:t> </a:t>
            </a:r>
            <a:r>
              <a:rPr lang="nl-NL" dirty="0" err="1" smtClean="0"/>
              <a:t>rules</a:t>
            </a:r>
            <a:r>
              <a:rPr lang="nl-NL" dirty="0" smtClean="0"/>
              <a:t> (R1);</a:t>
            </a:r>
          </a:p>
          <a:p>
            <a:pPr lvl="1"/>
            <a:r>
              <a:rPr lang="nl-NL" dirty="0" smtClean="0"/>
              <a:t>R0 (zero R)</a:t>
            </a:r>
          </a:p>
          <a:p>
            <a:pPr marL="411480" lvl="1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Download </a:t>
            </a:r>
            <a:r>
              <a:rPr lang="nl-NL" dirty="0" err="1" smtClean="0"/>
              <a:t>excel</a:t>
            </a:r>
            <a:r>
              <a:rPr lang="nl-NL" dirty="0" smtClean="0"/>
              <a:t> files </a:t>
            </a:r>
            <a:r>
              <a:rPr lang="nl-NL" dirty="0" err="1" smtClean="0"/>
              <a:t>DataSmart</a:t>
            </a:r>
            <a:r>
              <a:rPr lang="nl-NL" dirty="0" smtClean="0"/>
              <a:t> </a:t>
            </a:r>
            <a:r>
              <a:rPr lang="nl-NL" dirty="0" err="1" smtClean="0"/>
              <a:t>chapter</a:t>
            </a:r>
            <a:r>
              <a:rPr lang="nl-NL" dirty="0" smtClean="0"/>
              <a:t> 6+8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E438-20A0-4130-A11E-B48B398842B7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7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FAQ I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Lesmateriaal? : </a:t>
            </a:r>
          </a:p>
          <a:p>
            <a:pPr lvl="1"/>
            <a:r>
              <a:rPr lang="nl-NL" dirty="0" smtClean="0"/>
              <a:t>na afloop van de les op </a:t>
            </a:r>
            <a:r>
              <a:rPr lang="nl-NL" dirty="0" err="1" smtClean="0"/>
              <a:t>N@tschool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Beoordeling ?: </a:t>
            </a:r>
          </a:p>
          <a:p>
            <a:pPr lvl="1"/>
            <a:r>
              <a:rPr lang="nl-NL" dirty="0" smtClean="0"/>
              <a:t>Wanneer:? zo veel mogelijk </a:t>
            </a:r>
            <a:r>
              <a:rPr lang="nl-NL" dirty="0"/>
              <a:t>tijdens de les </a:t>
            </a:r>
            <a:r>
              <a:rPr lang="nl-NL" dirty="0" smtClean="0"/>
              <a:t> (na het theorie gedeelte).</a:t>
            </a:r>
          </a:p>
          <a:p>
            <a:pPr lvl="1"/>
            <a:r>
              <a:rPr lang="nl-NL" dirty="0" smtClean="0"/>
              <a:t>Waarom ?: van persoonlijke feedback leer je het meest</a:t>
            </a:r>
          </a:p>
          <a:p>
            <a:pPr lvl="1"/>
            <a:r>
              <a:rPr lang="nl-NL" dirty="0" smtClean="0"/>
              <a:t>Afgerond ?: Heb je iets afgerond dan wordt je cijfer in de beoordeling </a:t>
            </a:r>
            <a:r>
              <a:rPr lang="nl-NL" dirty="0" err="1" smtClean="0"/>
              <a:t>excel</a:t>
            </a:r>
            <a:r>
              <a:rPr lang="nl-NL" dirty="0" smtClean="0"/>
              <a:t> ingevuld</a:t>
            </a:r>
          </a:p>
          <a:p>
            <a:pPr lvl="1"/>
            <a:r>
              <a:rPr lang="nl-NL" dirty="0" smtClean="0"/>
              <a:t>Wat eerst ? : Onderwerpen van deze week gaan voor op onderwerpen van de week daarvoor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Waarom krijg ik bepaalde antwoorden niet te zien (als je op een button klikt) ?</a:t>
            </a:r>
          </a:p>
          <a:p>
            <a:pPr lvl="1"/>
            <a:r>
              <a:rPr lang="nl-NL" dirty="0" smtClean="0"/>
              <a:t>Het meeste leer van een les je als je zelf op zoek gaat naar antwoorden.  De antwoorden kan je in de boeken vinden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505E-9D00-4AB5-B46C-8CAAE485FD25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86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FAQ </a:t>
            </a:r>
            <a:r>
              <a:rPr lang="nl-NL" dirty="0" smtClean="0"/>
              <a:t>II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Waarom is het lesmateriaal web </a:t>
            </a:r>
            <a:r>
              <a:rPr lang="nl-NL" sz="2400" dirty="0" err="1" smtClean="0"/>
              <a:t>based</a:t>
            </a:r>
            <a:r>
              <a:rPr lang="nl-NL" sz="2400" dirty="0" smtClean="0"/>
              <a:t>?</a:t>
            </a:r>
          </a:p>
          <a:p>
            <a:pPr lvl="1"/>
            <a:r>
              <a:rPr lang="nl-NL" sz="1800" dirty="0" err="1" smtClean="0"/>
              <a:t>Powerpoints</a:t>
            </a:r>
            <a:r>
              <a:rPr lang="nl-NL" sz="1800" dirty="0" smtClean="0"/>
              <a:t> zijn geschikt om hoofdpunten weer te geven. De leidraad voor een verhaal.</a:t>
            </a:r>
          </a:p>
          <a:p>
            <a:pPr lvl="1"/>
            <a:r>
              <a:rPr lang="nl-NL" sz="1800" dirty="0"/>
              <a:t>o</a:t>
            </a:r>
            <a:r>
              <a:rPr lang="nl-NL" sz="1800" dirty="0" smtClean="0"/>
              <a:t>.a. HTML is geschikt om een onderwerp (net als  een boek)  om uitgebreid een onderwerp uit te diepen/leggen</a:t>
            </a:r>
          </a:p>
          <a:p>
            <a:pPr lvl="1"/>
            <a:endParaRPr lang="nl-NL" sz="1800" dirty="0" smtClean="0"/>
          </a:p>
          <a:p>
            <a:r>
              <a:rPr lang="nl-NL" sz="2400" dirty="0" smtClean="0"/>
              <a:t>Moet ik het boek kopen? Wat heb ik aan het boek?</a:t>
            </a:r>
          </a:p>
          <a:p>
            <a:pPr lvl="1"/>
            <a:r>
              <a:rPr lang="nl-NL" sz="1800" dirty="0" smtClean="0"/>
              <a:t>De belangrijkste punten worden in het lesmateriaal  besproken.</a:t>
            </a:r>
            <a:br>
              <a:rPr lang="nl-NL" sz="1800" dirty="0" smtClean="0"/>
            </a:br>
            <a:r>
              <a:rPr lang="nl-NL" sz="1800" dirty="0" smtClean="0"/>
              <a:t>Wil je meer/preciezer weten dan is het boek waar je de antwoorden kan vinden</a:t>
            </a:r>
            <a:r>
              <a:rPr lang="nl-NL" dirty="0" smtClean="0"/>
              <a:t>. </a:t>
            </a:r>
          </a:p>
          <a:p>
            <a:pPr lvl="1"/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1BE5-F2A6-4B86-B90F-4EC8B154C63C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7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03648" y="285293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 smtClean="0"/>
              <a:t>LES 1</a:t>
            </a:r>
            <a:endParaRPr lang="nl-NL" sz="7200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5D3-D268-4347-96D6-EB7F82309FF7}" type="datetime1">
              <a:rPr lang="nl-NL" smtClean="0"/>
              <a:t>21-11-2015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43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10 Belangrijkste </a:t>
            </a:r>
            <a:r>
              <a:rPr lang="nl-NL" dirty="0" smtClean="0"/>
              <a:t>trends</a:t>
            </a:r>
          </a:p>
          <a:p>
            <a:pPr lvl="1"/>
            <a:r>
              <a:rPr lang="nl-NL" dirty="0" smtClean="0">
                <a:hlinkClick r:id="rId2"/>
              </a:rPr>
              <a:t>http://www.marketingfacts.nl/berichten/de-10-belangrijkste-technologietrends-voor-2016-volgens-gartner</a:t>
            </a:r>
            <a:endParaRPr lang="nl-NL" dirty="0" smtClean="0"/>
          </a:p>
          <a:p>
            <a:pPr marL="577850" indent="-514350">
              <a:buFont typeface="+mj-lt"/>
              <a:buAutoNum type="arabicPeriod"/>
            </a:pPr>
            <a:r>
              <a:rPr lang="nl-NL" dirty="0"/>
              <a:t>D</a:t>
            </a:r>
            <a:r>
              <a:rPr lang="nl-NL" dirty="0" smtClean="0"/>
              <a:t>evice </a:t>
            </a:r>
            <a:r>
              <a:rPr lang="nl-NL" dirty="0" err="1" smtClean="0"/>
              <a:t>Mesh</a:t>
            </a:r>
            <a:r>
              <a:rPr lang="nl-NL" dirty="0" smtClean="0"/>
              <a:t>  </a:t>
            </a:r>
            <a:r>
              <a:rPr lang="nl-NL" sz="2200" dirty="0" smtClean="0"/>
              <a:t>(toenemend aantal sensoren)</a:t>
            </a:r>
          </a:p>
          <a:p>
            <a:pPr marL="577850" indent="-514350">
              <a:buFont typeface="+mj-lt"/>
              <a:buAutoNum type="arabicPeriod"/>
            </a:pPr>
            <a:r>
              <a:rPr lang="nl-NL" dirty="0" err="1" smtClean="0"/>
              <a:t>Ambient</a:t>
            </a:r>
            <a:r>
              <a:rPr lang="nl-NL" dirty="0" smtClean="0"/>
              <a:t> </a:t>
            </a:r>
            <a:r>
              <a:rPr lang="nl-NL" dirty="0"/>
              <a:t>User </a:t>
            </a:r>
            <a:r>
              <a:rPr lang="nl-NL" dirty="0" err="1" smtClean="0"/>
              <a:t>Experience</a:t>
            </a:r>
            <a:r>
              <a:rPr lang="nl-NL" dirty="0" smtClean="0"/>
              <a:t> </a:t>
            </a:r>
            <a:r>
              <a:rPr lang="nl-NL" sz="2200" dirty="0" smtClean="0"/>
              <a:t>(</a:t>
            </a:r>
            <a:r>
              <a:rPr lang="nl-NL" sz="2200" dirty="0"/>
              <a:t>technologie zal steeds meer op de achtergrond </a:t>
            </a:r>
            <a:r>
              <a:rPr lang="nl-NL" sz="2200" dirty="0" smtClean="0"/>
              <a:t>)</a:t>
            </a:r>
          </a:p>
          <a:p>
            <a:pPr marL="577850" indent="-514350">
              <a:buFont typeface="+mj-lt"/>
              <a:buAutoNum type="arabicPeriod"/>
            </a:pPr>
            <a:r>
              <a:rPr lang="nl-NL" dirty="0"/>
              <a:t>3D-printing </a:t>
            </a:r>
            <a:r>
              <a:rPr lang="nl-NL" dirty="0" err="1" smtClean="0"/>
              <a:t>Materials</a:t>
            </a:r>
            <a:endParaRPr lang="nl-NL" dirty="0"/>
          </a:p>
          <a:p>
            <a:pPr marL="577850" indent="-514350">
              <a:buFont typeface="+mj-lt"/>
              <a:buAutoNum type="arabicPeriod"/>
            </a:pPr>
            <a:r>
              <a:rPr lang="nl-NL" dirty="0" smtClean="0"/>
              <a:t>Information </a:t>
            </a:r>
            <a:r>
              <a:rPr lang="nl-NL" dirty="0"/>
              <a:t>of </a:t>
            </a:r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sz="2200" dirty="0" smtClean="0"/>
              <a:t>(</a:t>
            </a:r>
            <a:r>
              <a:rPr lang="nl-NL" sz="2200" dirty="0"/>
              <a:t>het vinden van inzichten binnen die data</a:t>
            </a:r>
            <a:r>
              <a:rPr lang="nl-NL" sz="2200" dirty="0" smtClean="0"/>
              <a:t>)</a:t>
            </a:r>
          </a:p>
          <a:p>
            <a:pPr marL="577850" indent="-514350">
              <a:buFont typeface="+mj-lt"/>
              <a:buAutoNum type="arabicPeriod"/>
            </a:pPr>
            <a:r>
              <a:rPr lang="nl-NL" dirty="0"/>
              <a:t>Advanced Machine </a:t>
            </a:r>
            <a:r>
              <a:rPr lang="nl-NL" dirty="0" smtClean="0"/>
              <a:t>Learning </a:t>
            </a:r>
            <a:r>
              <a:rPr lang="nl-NL" sz="2200" dirty="0" smtClean="0"/>
              <a:t>(</a:t>
            </a:r>
            <a:r>
              <a:rPr lang="nl-NL" sz="2200" dirty="0"/>
              <a:t>mensen vervangen in processen die gaan om het verzamelen en analyseren van informatie</a:t>
            </a:r>
            <a:r>
              <a:rPr lang="nl-NL" sz="2200" dirty="0" smtClean="0"/>
              <a:t>)</a:t>
            </a:r>
          </a:p>
          <a:p>
            <a:pPr marL="577850" indent="-514350">
              <a:buFont typeface="+mj-lt"/>
              <a:buAutoNum type="arabicPeriod"/>
            </a:pPr>
            <a:r>
              <a:rPr lang="nl-NL" dirty="0" err="1"/>
              <a:t>Autonomous</a:t>
            </a:r>
            <a:r>
              <a:rPr lang="nl-NL" dirty="0"/>
              <a:t>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 smtClean="0"/>
              <a:t>Things</a:t>
            </a:r>
            <a:r>
              <a:rPr lang="nl-NL" dirty="0" smtClean="0"/>
              <a:t> </a:t>
            </a:r>
            <a:r>
              <a:rPr lang="nl-NL" sz="2200" dirty="0" smtClean="0"/>
              <a:t>(robots; </a:t>
            </a:r>
            <a:r>
              <a:rPr lang="nl-NL" sz="2200" dirty="0"/>
              <a:t>autonome </a:t>
            </a:r>
            <a:r>
              <a:rPr lang="nl-NL" sz="2200" dirty="0" smtClean="0"/>
              <a:t>auto; drones)</a:t>
            </a:r>
          </a:p>
          <a:p>
            <a:pPr marL="577850" indent="-514350">
              <a:buFont typeface="+mj-lt"/>
              <a:buAutoNum type="arabicPeriod"/>
            </a:pPr>
            <a:r>
              <a:rPr lang="nl-NL" dirty="0" err="1"/>
              <a:t>Adaptive</a:t>
            </a:r>
            <a:r>
              <a:rPr lang="nl-NL" dirty="0"/>
              <a:t> Security </a:t>
            </a:r>
            <a:r>
              <a:rPr lang="nl-NL" dirty="0" smtClean="0"/>
              <a:t>Architecture </a:t>
            </a:r>
            <a:r>
              <a:rPr lang="nl-NL" sz="2200" dirty="0" smtClean="0"/>
              <a:t>(</a:t>
            </a:r>
            <a:r>
              <a:rPr lang="nl-NL" sz="2200" dirty="0"/>
              <a:t>systemen die op basis van </a:t>
            </a:r>
            <a:r>
              <a:rPr lang="nl-NL" sz="2200" dirty="0" err="1"/>
              <a:t>predictieve</a:t>
            </a:r>
            <a:r>
              <a:rPr lang="nl-NL" sz="2200" dirty="0"/>
              <a:t> modellen gebruikers, data en systemen beter beschermen</a:t>
            </a:r>
            <a:r>
              <a:rPr lang="nl-NL" sz="2200" dirty="0" smtClean="0"/>
              <a:t>)</a:t>
            </a:r>
          </a:p>
          <a:p>
            <a:pPr marL="577850" indent="-514350">
              <a:buFont typeface="+mj-lt"/>
              <a:buAutoNum type="arabicPeriod"/>
            </a:pPr>
            <a:r>
              <a:rPr lang="nl-NL" dirty="0"/>
              <a:t>Advanced Customer </a:t>
            </a:r>
            <a:r>
              <a:rPr lang="nl-NL" dirty="0" smtClean="0"/>
              <a:t>Architecture </a:t>
            </a:r>
            <a:r>
              <a:rPr lang="nl-NL" sz="2200" dirty="0" smtClean="0"/>
              <a:t>(</a:t>
            </a:r>
            <a:r>
              <a:rPr lang="nl-NL" sz="2200" dirty="0"/>
              <a:t>ontwikkelen van technologie die het menselijk brein nabootst, via methodes die </a:t>
            </a:r>
            <a:r>
              <a:rPr lang="nl-NL" sz="2200" i="1" dirty="0" err="1"/>
              <a:t>deep</a:t>
            </a:r>
            <a:r>
              <a:rPr lang="nl-NL" sz="2200" i="1" dirty="0"/>
              <a:t> </a:t>
            </a:r>
            <a:r>
              <a:rPr lang="nl-NL" sz="2200" i="1" dirty="0" err="1"/>
              <a:t>learning</a:t>
            </a:r>
            <a:r>
              <a:rPr lang="nl-NL" sz="2200" dirty="0"/>
              <a:t> en </a:t>
            </a:r>
            <a:r>
              <a:rPr lang="nl-NL" sz="2200" i="1" dirty="0" err="1"/>
              <a:t>neural</a:t>
            </a:r>
            <a:r>
              <a:rPr lang="nl-NL" sz="2200" i="1" dirty="0"/>
              <a:t> </a:t>
            </a:r>
            <a:r>
              <a:rPr lang="nl-NL" sz="2200" i="1" dirty="0" err="1"/>
              <a:t>networks</a:t>
            </a:r>
            <a:r>
              <a:rPr lang="nl-NL" sz="2200" dirty="0"/>
              <a:t> genoemd worden</a:t>
            </a:r>
            <a:r>
              <a:rPr lang="nl-NL" sz="2200" dirty="0" smtClean="0"/>
              <a:t>)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Mesh App and Service </a:t>
            </a:r>
            <a:r>
              <a:rPr lang="en-US" dirty="0" smtClean="0"/>
              <a:t>Architecture </a:t>
            </a:r>
            <a:r>
              <a:rPr lang="en-US" sz="2200" dirty="0" smtClean="0"/>
              <a:t>(</a:t>
            </a:r>
            <a:r>
              <a:rPr lang="nl-NL" sz="2200" dirty="0"/>
              <a:t>Apps gaan beter samenwerken</a:t>
            </a:r>
            <a:r>
              <a:rPr lang="en-US" sz="2200" dirty="0" smtClean="0"/>
              <a:t>)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Internet of Things Architecture and </a:t>
            </a:r>
            <a:r>
              <a:rPr lang="en-US" dirty="0" smtClean="0"/>
              <a:t>Platforms </a:t>
            </a:r>
            <a:r>
              <a:rPr lang="en-US" sz="2200" dirty="0" smtClean="0"/>
              <a:t>(h</a:t>
            </a:r>
            <a:r>
              <a:rPr lang="nl-NL" sz="2200" dirty="0" smtClean="0"/>
              <a:t>et </a:t>
            </a:r>
            <a:r>
              <a:rPr lang="nl-NL" sz="2200" dirty="0"/>
              <a:t>ecosysteem van diensten, apparaten en sensoren beter wordt</a:t>
            </a:r>
            <a:r>
              <a:rPr lang="en-US" sz="2200" dirty="0" smtClean="0"/>
              <a:t>)</a:t>
            </a:r>
            <a:endParaRPr lang="nl-NL" dirty="0"/>
          </a:p>
          <a:p>
            <a:pPr marL="411480" lvl="1" indent="0">
              <a:buNone/>
            </a:pPr>
            <a:endParaRPr lang="nl-NL" dirty="0" smtClean="0"/>
          </a:p>
          <a:p>
            <a:pPr marL="411480" lvl="1" indent="0">
              <a:buNone/>
            </a:pPr>
            <a:r>
              <a:rPr lang="nl-NL" dirty="0" smtClean="0"/>
              <a:t>Vraag: welke onderwerpen hebben te maken met Data </a:t>
            </a:r>
            <a:r>
              <a:rPr lang="nl-NL" dirty="0" err="1" smtClean="0"/>
              <a:t>Science</a:t>
            </a:r>
            <a:r>
              <a:rPr lang="nl-NL" dirty="0" smtClean="0"/>
              <a:t> / Data </a:t>
            </a:r>
            <a:r>
              <a:rPr lang="nl-NL" dirty="0" err="1" smtClean="0"/>
              <a:t>Minning</a:t>
            </a:r>
            <a:r>
              <a:rPr lang="nl-NL" dirty="0" smtClean="0"/>
              <a:t> ?</a:t>
            </a:r>
            <a:endParaRPr lang="nl-NL" dirty="0"/>
          </a:p>
          <a:p>
            <a:pPr marL="925830" lvl="1" indent="-514350">
              <a:buFont typeface="+mj-lt"/>
              <a:buAutoNum type="arabicPeriod"/>
            </a:pPr>
            <a:endParaRPr lang="nl-NL" dirty="0"/>
          </a:p>
          <a:p>
            <a:pPr marL="925830" lvl="1" indent="-514350">
              <a:buFont typeface="+mj-lt"/>
              <a:buAutoNum type="arabicPeriod"/>
            </a:pPr>
            <a:endParaRPr lang="nl-NL" dirty="0"/>
          </a:p>
          <a:p>
            <a:pPr lvl="1"/>
            <a:endParaRPr lang="nl-NL" dirty="0" smtClean="0"/>
          </a:p>
          <a:p>
            <a:pPr marL="411480" lvl="1" indent="0">
              <a:buNone/>
            </a:pP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5029-9B9A-4E31-8E87-CF2B1CFFD5DC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smtClean="0"/>
              <a:t>II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“new” Business </a:t>
            </a:r>
            <a:r>
              <a:rPr lang="nl-NL" dirty="0" err="1"/>
              <a:t>prespective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D0DC-AF9C-49BE-B64A-D79C6A477969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59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Theorie 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r>
              <a:rPr lang="nl-NL" dirty="0" smtClean="0"/>
              <a:t> data </a:t>
            </a:r>
            <a:r>
              <a:rPr lang="nl-NL" dirty="0" err="1" smtClean="0"/>
              <a:t>mining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BBC0-3219-4DE5-AA15-6CDEB984E87D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83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Theorie II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Start data </a:t>
            </a:r>
            <a:r>
              <a:rPr lang="nl-NL" dirty="0" err="1"/>
              <a:t>mining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Witten </a:t>
            </a:r>
          </a:p>
          <a:p>
            <a:pPr lvl="2"/>
            <a:r>
              <a:rPr lang="nl-NL" dirty="0"/>
              <a:t>R0  </a:t>
            </a:r>
            <a:r>
              <a:rPr lang="nl-NL" dirty="0" smtClean="0"/>
              <a:t>(R </a:t>
            </a:r>
            <a:r>
              <a:rPr lang="nl-NL" dirty="0"/>
              <a:t>zero)</a:t>
            </a:r>
          </a:p>
          <a:p>
            <a:pPr lvl="2"/>
            <a:r>
              <a:rPr lang="nl-NL" dirty="0"/>
              <a:t>R1 </a:t>
            </a:r>
            <a:r>
              <a:rPr lang="nl-NL" dirty="0" smtClean="0"/>
              <a:t>(</a:t>
            </a:r>
            <a:r>
              <a:rPr lang="nl-NL" dirty="0" err="1" smtClean="0"/>
              <a:t>nominal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C826-69A3-4172-B9B0-DCE125E4284D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67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Weka</a:t>
            </a:r>
            <a:r>
              <a:rPr lang="nl-NL" dirty="0"/>
              <a:t> </a:t>
            </a:r>
          </a:p>
          <a:p>
            <a:pPr lvl="1"/>
            <a:r>
              <a:rPr lang="nl-NL" dirty="0" err="1" smtClean="0"/>
              <a:t>Weather.arff</a:t>
            </a:r>
            <a:r>
              <a:rPr lang="nl-NL" dirty="0" smtClean="0"/>
              <a:t> 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AD95-B67B-451A-8AE8-7D107FB792E0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996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</a:t>
            </a:r>
            <a:r>
              <a:rPr lang="nl-NL" dirty="0" smtClean="0"/>
              <a:t>racticum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Groepsgrootte : 2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INF studenten:</a:t>
            </a:r>
          </a:p>
          <a:p>
            <a:pPr lvl="1"/>
            <a:r>
              <a:rPr lang="nl-NL" dirty="0" smtClean="0"/>
              <a:t>Programmeren </a:t>
            </a:r>
          </a:p>
          <a:p>
            <a:pPr lvl="2"/>
            <a:r>
              <a:rPr lang="nl-NL" dirty="0" smtClean="0"/>
              <a:t>in Java/C#  en/of een functionele taal </a:t>
            </a:r>
          </a:p>
          <a:p>
            <a:pPr lvl="1"/>
            <a:r>
              <a:rPr lang="nl-NL" dirty="0" smtClean="0"/>
              <a:t>Wat:</a:t>
            </a:r>
          </a:p>
          <a:p>
            <a:pPr lvl="2"/>
            <a:r>
              <a:rPr lang="nl-NL" dirty="0" smtClean="0"/>
              <a:t>Witten + </a:t>
            </a:r>
            <a:r>
              <a:rPr lang="nl-NL" dirty="0" err="1" smtClean="0"/>
              <a:t>DataSmart</a:t>
            </a:r>
            <a:r>
              <a:rPr lang="nl-NL" dirty="0" smtClean="0"/>
              <a:t> </a:t>
            </a:r>
            <a:r>
              <a:rPr lang="nl-NL" dirty="0" err="1" smtClean="0"/>
              <a:t>chapter</a:t>
            </a:r>
            <a:r>
              <a:rPr lang="nl-NL" dirty="0" smtClean="0"/>
              <a:t> 6 </a:t>
            </a:r>
          </a:p>
          <a:p>
            <a:pPr lvl="1"/>
            <a:endParaRPr lang="nl-NL" dirty="0"/>
          </a:p>
          <a:p>
            <a:r>
              <a:rPr lang="nl-NL" dirty="0" smtClean="0"/>
              <a:t>NOT INF studenten</a:t>
            </a:r>
          </a:p>
          <a:p>
            <a:pPr lvl="1"/>
            <a:r>
              <a:rPr lang="nl-NL" dirty="0" smtClean="0"/>
              <a:t>“Programmeren”</a:t>
            </a:r>
          </a:p>
          <a:p>
            <a:pPr lvl="2"/>
            <a:r>
              <a:rPr lang="nl-NL" dirty="0" smtClean="0"/>
              <a:t>Werken met R of Python</a:t>
            </a:r>
          </a:p>
          <a:p>
            <a:pPr lvl="1"/>
            <a:r>
              <a:rPr lang="nl-NL" dirty="0" smtClean="0"/>
              <a:t>Wat:</a:t>
            </a:r>
          </a:p>
          <a:p>
            <a:pPr lvl="2"/>
            <a:r>
              <a:rPr lang="nl-NL" dirty="0" smtClean="0"/>
              <a:t>Witten + </a:t>
            </a:r>
            <a:r>
              <a:rPr lang="nl-NL" dirty="0" err="1" smtClean="0"/>
              <a:t>DataSmart</a:t>
            </a:r>
            <a:r>
              <a:rPr lang="nl-NL" dirty="0" smtClean="0"/>
              <a:t> </a:t>
            </a:r>
            <a:r>
              <a:rPr lang="nl-NL" dirty="0" err="1" smtClean="0"/>
              <a:t>chapter</a:t>
            </a:r>
            <a:r>
              <a:rPr lang="nl-NL" dirty="0" smtClean="0"/>
              <a:t> (6 en 8) + onderzoek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5C50-3CAE-45FC-B9D1-5CB90E2F315D}" type="datetime1">
              <a:rPr lang="nl-NL" smtClean="0"/>
              <a:t>21-11-2015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88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Toetsen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week 4 om 8:30 (tot  max 9:00) </a:t>
            </a:r>
          </a:p>
          <a:p>
            <a:pPr lvl="1"/>
            <a:r>
              <a:rPr lang="nl-NL" sz="2400" dirty="0" smtClean="0"/>
              <a:t>Stof week 1 t/m week 3</a:t>
            </a:r>
          </a:p>
          <a:p>
            <a:pPr lvl="1"/>
            <a:r>
              <a:rPr lang="nl-NL" sz="2400" dirty="0" smtClean="0"/>
              <a:t>Niet </a:t>
            </a:r>
            <a:r>
              <a:rPr lang="nl-NL" sz="2400" dirty="0" err="1" smtClean="0"/>
              <a:t>herkansbaar</a:t>
            </a:r>
            <a:endParaRPr lang="nl-NL" sz="2400" dirty="0" smtClean="0"/>
          </a:p>
          <a:p>
            <a:r>
              <a:rPr lang="nl-NL" dirty="0" smtClean="0"/>
              <a:t>In week 7 om 8:30 (tot max 9:20)</a:t>
            </a:r>
          </a:p>
          <a:p>
            <a:pPr lvl="1"/>
            <a:r>
              <a:rPr lang="nl-NL" sz="2400" dirty="0" smtClean="0"/>
              <a:t>Stof week 1 t/m 6 </a:t>
            </a:r>
          </a:p>
          <a:p>
            <a:pPr lvl="1"/>
            <a:r>
              <a:rPr lang="nl-NL" sz="2400" dirty="0" smtClean="0"/>
              <a:t>Niet </a:t>
            </a:r>
            <a:r>
              <a:rPr lang="nl-NL" sz="2400" dirty="0" err="1" smtClean="0"/>
              <a:t>herkansbaar</a:t>
            </a:r>
            <a:endParaRPr lang="nl-NL" sz="2400" dirty="0" smtClean="0"/>
          </a:p>
          <a:p>
            <a:r>
              <a:rPr lang="nl-NL" dirty="0" smtClean="0"/>
              <a:t>In week 9 om ?? </a:t>
            </a:r>
          </a:p>
          <a:p>
            <a:pPr lvl="1"/>
            <a:r>
              <a:rPr lang="nl-NL" sz="2400" dirty="0" smtClean="0"/>
              <a:t>Stof week 1 t/m 8 </a:t>
            </a:r>
          </a:p>
          <a:p>
            <a:pPr lvl="1"/>
            <a:r>
              <a:rPr lang="nl-NL" sz="2400" dirty="0" smtClean="0"/>
              <a:t>Kan je herkansen</a:t>
            </a:r>
            <a:endParaRPr lang="nl-NL" sz="2400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602128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Voor nadere informatie zie cursuswijzer (o.a. wegingsfactoren , hoofdstukken </a:t>
            </a:r>
            <a:r>
              <a:rPr lang="nl-NL" i="1" dirty="0" err="1" smtClean="0"/>
              <a:t>enz</a:t>
            </a:r>
            <a:r>
              <a:rPr lang="nl-NL" i="1" dirty="0" smtClean="0"/>
              <a:t>) </a:t>
            </a:r>
            <a:endParaRPr lang="nl-NL" i="1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708C-2B58-4D5A-9C6C-27E2C2B73337}" type="datetime1">
              <a:rPr lang="nl-NL" smtClean="0"/>
              <a:t>21-11-2015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vTo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1A3D-892F-456B-A952-84477B7A3B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58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ieterij">
  <a:themeElements>
    <a:clrScheme name="Gieterij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Gieterij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ieterij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242</TotalTime>
  <Words>415</Words>
  <Application>Microsoft Office PowerPoint</Application>
  <PresentationFormat>Diavoorstelling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Gieterij</vt:lpstr>
      <vt:lpstr>Data Science</vt:lpstr>
      <vt:lpstr>PowerPoint-presentatie</vt:lpstr>
      <vt:lpstr>Introduction I</vt:lpstr>
      <vt:lpstr>Introduction II</vt:lpstr>
      <vt:lpstr>Theorie I</vt:lpstr>
      <vt:lpstr>Theorie II</vt:lpstr>
      <vt:lpstr>Tool</vt:lpstr>
      <vt:lpstr>Practicum</vt:lpstr>
      <vt:lpstr>Toetsen</vt:lpstr>
      <vt:lpstr>Huiswerk tbv les 2</vt:lpstr>
      <vt:lpstr>FAQ I </vt:lpstr>
      <vt:lpstr>FAQ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Thuis</dc:creator>
  <cp:lastModifiedBy>Thuis</cp:lastModifiedBy>
  <cp:revision>30</cp:revision>
  <dcterms:created xsi:type="dcterms:W3CDTF">2015-11-15T12:33:21Z</dcterms:created>
  <dcterms:modified xsi:type="dcterms:W3CDTF">2015-11-21T13:49:30Z</dcterms:modified>
</cp:coreProperties>
</file>