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E5E67-520D-4CDC-B21E-BCA9B20E4113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87E6E-8CCF-4406-8E3A-2E7968075D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61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446-9F6B-469A-AC5B-2BB455B9BE74}" type="datetime1">
              <a:rPr lang="nl-NL" smtClean="0"/>
              <a:t>1-12-2015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C5-0AB4-4EB4-9032-41DF7EA6165F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B760-18D8-4154-9446-BF90E9894777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EFA1-BE49-4E7B-8A7A-BEF9A35768CD}" type="datetime1">
              <a:rPr lang="nl-NL" smtClean="0"/>
              <a:t>1-12-2015</a:t>
            </a:fld>
            <a:endParaRPr lang="nl-N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605D-FFC2-4B59-8886-B0FDA15D6C28}" type="datetime1">
              <a:rPr lang="nl-NL" smtClean="0"/>
              <a:t>1-12-2015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59D9-B8DE-4EDD-9E65-E450CF22FA02}" type="datetime1">
              <a:rPr lang="nl-NL" smtClean="0"/>
              <a:t>1-12-2015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245-0D03-4D6F-9156-A49A7B298657}" type="datetime1">
              <a:rPr lang="nl-NL" smtClean="0"/>
              <a:t>1-12-2015</a:t>
            </a:fld>
            <a:endParaRPr lang="nl-N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8596-19FD-4C45-B62D-EDC40CCBE365}" type="datetime1">
              <a:rPr lang="nl-NL" smtClean="0"/>
              <a:t>1-12-2015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2EB8-EA55-4752-A698-A18A8803B1B8}" type="datetime1">
              <a:rPr lang="nl-NL" smtClean="0"/>
              <a:t>1-12-2015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3B-3045-4A3B-8630-9F392EF75A0B}" type="datetime1">
              <a:rPr lang="nl-NL" smtClean="0"/>
              <a:t>1-12-2015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2B9C-17D4-448E-A035-37D0350BA00F}" type="datetime1">
              <a:rPr lang="nl-NL" smtClean="0"/>
              <a:t>1-12-2015</a:t>
            </a:fld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D0995E4-0B70-481B-853B-DCCC1616ED01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DF56B23-F83E-4AC9-8E95-1C884475F289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source" TargetMode="External"/><Relationship Id="rId2" Type="http://schemas.openxmlformats.org/officeDocument/2006/relationships/hyperlink" Target="https://en.wikipedia.org/wiki/Pseudocod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ata_mining" TargetMode="External"/><Relationship Id="rId5" Type="http://schemas.openxmlformats.org/officeDocument/2006/relationships/hyperlink" Target="https://en.wikipedia.org/wiki/Weka_(machine_learning)" TargetMode="External"/><Relationship Id="rId4" Type="http://schemas.openxmlformats.org/officeDocument/2006/relationships/hyperlink" Target="https://en.wikipedia.org/wiki/Java_(programming_language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Les 3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Divide-and-conquer</a:t>
            </a:r>
            <a:r>
              <a:rPr lang="nl-NL" dirty="0"/>
              <a:t> : </a:t>
            </a:r>
            <a:r>
              <a:rPr lang="nl-NL" dirty="0" err="1" smtClean="0"/>
              <a:t>construction</a:t>
            </a:r>
            <a:r>
              <a:rPr lang="nl-NL" dirty="0" smtClean="0"/>
              <a:t> </a:t>
            </a:r>
            <a:r>
              <a:rPr lang="nl-NL" dirty="0" err="1"/>
              <a:t>decision</a:t>
            </a:r>
            <a:r>
              <a:rPr lang="nl-NL" dirty="0"/>
              <a:t> trees</a:t>
            </a:r>
          </a:p>
        </p:txBody>
      </p:sp>
    </p:spTree>
    <p:extLst>
      <p:ext uri="{BB962C8B-B14F-4D97-AF65-F5344CB8AC3E}">
        <p14:creationId xmlns:p14="http://schemas.microsoft.com/office/powerpoint/2010/main" val="14473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9442" y="188640"/>
            <a:ext cx="7125113" cy="924475"/>
          </a:xfrm>
        </p:spPr>
        <p:txBody>
          <a:bodyPr/>
          <a:lstStyle/>
          <a:p>
            <a:r>
              <a:rPr lang="en-US" altLang="nl-NL" sz="2400" dirty="0"/>
              <a:t>Classification Process : Model Construction</a:t>
            </a:r>
            <a:endParaRPr lang="nl-NL" sz="2400" dirty="0"/>
          </a:p>
        </p:txBody>
      </p:sp>
      <p:grpSp>
        <p:nvGrpSpPr>
          <p:cNvPr id="23" name="Groep 22"/>
          <p:cNvGrpSpPr/>
          <p:nvPr/>
        </p:nvGrpSpPr>
        <p:grpSpPr>
          <a:xfrm>
            <a:off x="463744" y="1052736"/>
            <a:ext cx="8492931" cy="4889500"/>
            <a:chOff x="463744" y="1622425"/>
            <a:chExt cx="8492931" cy="4889500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 rot="20460000">
              <a:off x="4235450" y="2074863"/>
              <a:ext cx="1657350" cy="484187"/>
            </a:xfrm>
            <a:prstGeom prst="rightArrow">
              <a:avLst>
                <a:gd name="adj1" fmla="val 50000"/>
                <a:gd name="adj2" fmla="val 85606"/>
              </a:avLst>
            </a:prstGeom>
            <a:solidFill>
              <a:srgbClr val="2597B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H="1">
              <a:off x="5946775" y="4621213"/>
              <a:ext cx="531813" cy="714375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8369300" y="4543425"/>
              <a:ext cx="577850" cy="790575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2036763" y="1774825"/>
              <a:ext cx="1698625" cy="1506538"/>
              <a:chOff x="1283" y="1118"/>
              <a:chExt cx="1070" cy="949"/>
            </a:xfrm>
          </p:grpSpPr>
          <p:pic>
            <p:nvPicPr>
              <p:cNvPr id="19" name="Picture 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3" y="1118"/>
                <a:ext cx="1070" cy="9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347" y="1395"/>
                <a:ext cx="934" cy="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pPr algn="ctr"/>
                <a:r>
                  <a:rPr lang="en-US" altLang="nl-NL" sz="2400" dirty="0">
                    <a:solidFill>
                      <a:schemeClr val="bg1"/>
                    </a:solidFill>
                    <a:latin typeface="Times New Roman" pitchFamily="18" charset="0"/>
                  </a:rPr>
                  <a:t>Training</a:t>
                </a:r>
              </a:p>
              <a:p>
                <a:pPr algn="ctr"/>
                <a:r>
                  <a:rPr lang="en-US" altLang="nl-NL" sz="2400" dirty="0">
                    <a:solidFill>
                      <a:schemeClr val="bg1"/>
                    </a:solidFill>
                    <a:latin typeface="Times New Roman" pitchFamily="18" charset="0"/>
                  </a:rPr>
                  <a:t>Data</a:t>
                </a:r>
              </a:p>
            </p:txBody>
          </p:sp>
        </p:grp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467544" y="3111500"/>
              <a:ext cx="1483494" cy="858044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736975" y="3111500"/>
              <a:ext cx="2025650" cy="858044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481763" y="1622425"/>
              <a:ext cx="1870075" cy="8350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altLang="nl-NL" sz="2400" dirty="0">
                  <a:solidFill>
                    <a:schemeClr val="bg1"/>
                  </a:solidFill>
                  <a:latin typeface="Times New Roman" pitchFamily="18" charset="0"/>
                </a:rPr>
                <a:t>Classification</a:t>
              </a:r>
            </a:p>
            <a:p>
              <a:pPr algn="ctr"/>
              <a:r>
                <a:rPr lang="en-US" altLang="nl-NL" sz="2400" dirty="0">
                  <a:solidFill>
                    <a:schemeClr val="bg1"/>
                  </a:solidFill>
                  <a:latin typeface="Times New Roman" pitchFamily="18" charset="0"/>
                </a:rPr>
                <a:t>Algorithms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948363" y="5311775"/>
              <a:ext cx="3008312" cy="1200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altLang="nl-NL" sz="2400" dirty="0">
                  <a:solidFill>
                    <a:schemeClr val="bg1"/>
                  </a:solidFill>
                  <a:latin typeface="Times New Roman" pitchFamily="18" charset="0"/>
                </a:rPr>
                <a:t>IF rank = ‘professor’</a:t>
              </a:r>
            </a:p>
            <a:p>
              <a:r>
                <a:rPr lang="en-US" altLang="nl-NL" sz="2400" dirty="0">
                  <a:solidFill>
                    <a:schemeClr val="bg1"/>
                  </a:solidFill>
                  <a:latin typeface="Times New Roman" pitchFamily="18" charset="0"/>
                </a:rPr>
                <a:t>OR years &gt; 6</a:t>
              </a:r>
            </a:p>
            <a:p>
              <a:r>
                <a:rPr lang="en-US" altLang="nl-NL" sz="2400" dirty="0">
                  <a:solidFill>
                    <a:schemeClr val="bg1"/>
                  </a:solidFill>
                  <a:latin typeface="Times New Roman" pitchFamily="18" charset="0"/>
                </a:rPr>
                <a:t>THEN tenured = ‘yes’ </a:t>
              </a:r>
            </a:p>
          </p:txBody>
        </p:sp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6478588" y="3216275"/>
              <a:ext cx="1889125" cy="1506538"/>
              <a:chOff x="4081" y="2026"/>
              <a:chExt cx="1190" cy="949"/>
            </a:xfrm>
          </p:grpSpPr>
          <p:pic>
            <p:nvPicPr>
              <p:cNvPr id="17" name="Picture 1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" y="2026"/>
                <a:ext cx="1190" cy="9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241" y="2303"/>
                <a:ext cx="859" cy="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altLang="nl-NL" sz="2400" dirty="0">
                    <a:solidFill>
                      <a:schemeClr val="bg1"/>
                    </a:solidFill>
                    <a:latin typeface="Times New Roman" pitchFamily="18" charset="0"/>
                  </a:rPr>
                  <a:t>Classifier</a:t>
                </a:r>
              </a:p>
              <a:p>
                <a:pPr algn="ctr"/>
                <a:r>
                  <a:rPr lang="en-US" altLang="nl-NL" sz="2400" dirty="0">
                    <a:solidFill>
                      <a:schemeClr val="bg1"/>
                    </a:solidFill>
                    <a:latin typeface="Times New Roman" pitchFamily="18" charset="0"/>
                  </a:rPr>
                  <a:t>(Model)</a:t>
                </a:r>
              </a:p>
            </p:txBody>
          </p:sp>
        </p:grp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7143750" y="2576513"/>
              <a:ext cx="546100" cy="592137"/>
            </a:xfrm>
            <a:prstGeom prst="downArrow">
              <a:avLst>
                <a:gd name="adj1" fmla="val 50000"/>
                <a:gd name="adj2" fmla="val 27118"/>
              </a:avLst>
            </a:prstGeom>
            <a:solidFill>
              <a:srgbClr val="2597B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1" name="Rechthoek 20"/>
            <p:cNvSpPr/>
            <p:nvPr/>
          </p:nvSpPr>
          <p:spPr>
            <a:xfrm>
              <a:off x="467544" y="4293096"/>
              <a:ext cx="5295081" cy="22188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aphicFrame>
          <p:nvGraphicFramePr>
            <p:cNvPr id="22" name="Object 6"/>
            <p:cNvGraphicFramePr>
              <a:graphicFrameLocks/>
            </p:cNvGraphicFramePr>
            <p:nvPr>
              <p:extLst/>
            </p:nvPr>
          </p:nvGraphicFramePr>
          <p:xfrm>
            <a:off x="463744" y="3969544"/>
            <a:ext cx="5437188" cy="249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Worksheet" r:id="rId5" imgW="5267535" imgH="2438705" progId="Excel.Sheet.8">
                    <p:embed/>
                  </p:oleObj>
                </mc:Choice>
                <mc:Fallback>
                  <p:oleObj name="Worksheet" r:id="rId5" imgW="5267535" imgH="2438705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44" y="3969544"/>
                          <a:ext cx="5437188" cy="2495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07504" y="6446663"/>
            <a:ext cx="68578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nl-NL" dirty="0"/>
              <a:t>CSE634 course notes – Prof. Anita </a:t>
            </a:r>
            <a:r>
              <a:rPr lang="en-US" altLang="nl-NL" dirty="0" err="1"/>
              <a:t>Wasilewska</a:t>
            </a:r>
            <a:endParaRPr lang="en-US" altLang="nl-NL" dirty="0"/>
          </a:p>
        </p:txBody>
      </p:sp>
      <p:sp>
        <p:nvSpPr>
          <p:cNvPr id="25" name="Tijdelijke aanduiding voor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4CE-3031-44BF-BC4A-A6020809C0B3}" type="datetime1">
              <a:rPr lang="nl-NL" smtClean="0"/>
              <a:t>1-12-2015</a:t>
            </a:fld>
            <a:endParaRPr lang="nl-NL"/>
          </a:p>
        </p:txBody>
      </p:sp>
      <p:sp>
        <p:nvSpPr>
          <p:cNvPr id="26" name="Tijdelijke aanduiding voor voettekst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6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183" y="44624"/>
            <a:ext cx="7125113" cy="924475"/>
          </a:xfrm>
        </p:spPr>
        <p:txBody>
          <a:bodyPr/>
          <a:lstStyle/>
          <a:p>
            <a:r>
              <a:rPr lang="en-US" altLang="nl-NL" sz="2800" dirty="0"/>
              <a:t>Testing and Prediction (by a classifier)</a:t>
            </a:r>
            <a:endParaRPr lang="nl-NL" sz="2800" dirty="0"/>
          </a:p>
        </p:txBody>
      </p:sp>
      <p:grpSp>
        <p:nvGrpSpPr>
          <p:cNvPr id="29" name="Groep 28"/>
          <p:cNvGrpSpPr/>
          <p:nvPr/>
        </p:nvGrpSpPr>
        <p:grpSpPr>
          <a:xfrm>
            <a:off x="179512" y="1511895"/>
            <a:ext cx="8272661" cy="4797425"/>
            <a:chOff x="539552" y="1196752"/>
            <a:chExt cx="8272661" cy="4797425"/>
          </a:xfrm>
        </p:grpSpPr>
        <p:grpSp>
          <p:nvGrpSpPr>
            <p:cNvPr id="4" name="Groep 3"/>
            <p:cNvGrpSpPr/>
            <p:nvPr/>
          </p:nvGrpSpPr>
          <p:grpSpPr>
            <a:xfrm>
              <a:off x="614363" y="1196752"/>
              <a:ext cx="8197850" cy="4797425"/>
              <a:chOff x="614363" y="1570038"/>
              <a:chExt cx="8197850" cy="4797425"/>
            </a:xfrm>
          </p:grpSpPr>
          <p:grpSp>
            <p:nvGrpSpPr>
              <p:cNvPr id="5" name="Group 3"/>
              <p:cNvGrpSpPr>
                <a:grpSpLocks/>
              </p:cNvGrpSpPr>
              <p:nvPr/>
            </p:nvGrpSpPr>
            <p:grpSpPr bwMode="auto">
              <a:xfrm>
                <a:off x="4445000" y="1570038"/>
                <a:ext cx="1889125" cy="1506537"/>
                <a:chOff x="2800" y="989"/>
                <a:chExt cx="1190" cy="949"/>
              </a:xfrm>
            </p:grpSpPr>
            <p:pic>
              <p:nvPicPr>
                <p:cNvPr id="23" name="Picture 4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00" y="989"/>
                  <a:ext cx="1190" cy="9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4" name="Rectangle 5"/>
                <p:cNvSpPr>
                  <a:spLocks noChangeArrowheads="1"/>
                </p:cNvSpPr>
                <p:nvPr/>
              </p:nvSpPr>
              <p:spPr bwMode="auto">
                <a:xfrm>
                  <a:off x="2960" y="1382"/>
                  <a:ext cx="85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altLang="nl-NL" sz="2400" dirty="0">
                      <a:solidFill>
                        <a:schemeClr val="bg1"/>
                      </a:solidFill>
                      <a:latin typeface="Times New Roman" pitchFamily="18" charset="0"/>
                    </a:rPr>
                    <a:t>Classifier</a:t>
                  </a:r>
                </a:p>
              </p:txBody>
            </p:sp>
          </p:grpSp>
          <p:grpSp>
            <p:nvGrpSpPr>
              <p:cNvPr id="6" name="Group 6"/>
              <p:cNvGrpSpPr>
                <a:grpSpLocks/>
              </p:cNvGrpSpPr>
              <p:nvPr/>
            </p:nvGrpSpPr>
            <p:grpSpPr bwMode="auto">
              <a:xfrm>
                <a:off x="2157413" y="2735263"/>
                <a:ext cx="1698625" cy="1506537"/>
                <a:chOff x="1359" y="1723"/>
                <a:chExt cx="1070" cy="949"/>
              </a:xfrm>
            </p:grpSpPr>
            <p:pic>
              <p:nvPicPr>
                <p:cNvPr id="21" name="Picture 7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9" y="1723"/>
                  <a:ext cx="1070" cy="9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Rectangle 8"/>
                <p:cNvSpPr>
                  <a:spLocks noChangeArrowheads="1"/>
                </p:cNvSpPr>
                <p:nvPr/>
              </p:nvSpPr>
              <p:spPr bwMode="auto">
                <a:xfrm>
                  <a:off x="1423" y="2000"/>
                  <a:ext cx="934" cy="5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altLang="nl-NL" sz="2400" dirty="0">
                      <a:solidFill>
                        <a:schemeClr val="bg1"/>
                      </a:solidFill>
                      <a:latin typeface="Times New Roman" pitchFamily="18" charset="0"/>
                    </a:rPr>
                    <a:t>Testing</a:t>
                  </a:r>
                </a:p>
                <a:p>
                  <a:pPr algn="ctr"/>
                  <a:r>
                    <a:rPr lang="en-US" altLang="nl-NL" sz="2400" dirty="0">
                      <a:solidFill>
                        <a:schemeClr val="bg1"/>
                      </a:solidFill>
                      <a:latin typeface="Times New Roman" pitchFamily="18" charset="0"/>
                    </a:rPr>
                    <a:t>Data</a:t>
                  </a:r>
                </a:p>
              </p:txBody>
            </p:sp>
          </p:grp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 flipH="1">
                <a:off x="614363" y="3873501"/>
                <a:ext cx="1543050" cy="6997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3857625" y="4071938"/>
                <a:ext cx="1722487" cy="4216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0" name="AutoShape 12"/>
              <p:cNvSpPr>
                <a:spLocks noChangeArrowheads="1"/>
              </p:cNvSpPr>
              <p:nvPr/>
            </p:nvSpPr>
            <p:spPr bwMode="auto">
              <a:xfrm>
                <a:off x="7793038" y="5000625"/>
                <a:ext cx="546100" cy="592138"/>
              </a:xfrm>
              <a:prstGeom prst="downArrow">
                <a:avLst>
                  <a:gd name="adj1" fmla="val 50000"/>
                  <a:gd name="adj2" fmla="val 27118"/>
                </a:avLst>
              </a:prstGeom>
              <a:solidFill>
                <a:srgbClr val="2597B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>
                <a:off x="6523038" y="2173288"/>
                <a:ext cx="941387" cy="766762"/>
              </a:xfrm>
              <a:custGeom>
                <a:avLst/>
                <a:gdLst>
                  <a:gd name="T0" fmla="*/ 0 w 593"/>
                  <a:gd name="T1" fmla="*/ 34 h 483"/>
                  <a:gd name="T2" fmla="*/ 200 w 593"/>
                  <a:gd name="T3" fmla="*/ 0 h 483"/>
                  <a:gd name="T4" fmla="*/ 159 w 593"/>
                  <a:gd name="T5" fmla="*/ 58 h 483"/>
                  <a:gd name="T6" fmla="*/ 515 w 593"/>
                  <a:gd name="T7" fmla="*/ 306 h 483"/>
                  <a:gd name="T8" fmla="*/ 555 w 593"/>
                  <a:gd name="T9" fmla="*/ 248 h 483"/>
                  <a:gd name="T10" fmla="*/ 592 w 593"/>
                  <a:gd name="T11" fmla="*/ 448 h 483"/>
                  <a:gd name="T12" fmla="*/ 392 w 593"/>
                  <a:gd name="T13" fmla="*/ 482 h 483"/>
                  <a:gd name="T14" fmla="*/ 433 w 593"/>
                  <a:gd name="T15" fmla="*/ 424 h 483"/>
                  <a:gd name="T16" fmla="*/ 77 w 593"/>
                  <a:gd name="T17" fmla="*/ 176 h 483"/>
                  <a:gd name="T18" fmla="*/ 37 w 593"/>
                  <a:gd name="T19" fmla="*/ 234 h 483"/>
                  <a:gd name="T20" fmla="*/ 0 w 593"/>
                  <a:gd name="T21" fmla="*/ 3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3" h="483">
                    <a:moveTo>
                      <a:pt x="0" y="34"/>
                    </a:moveTo>
                    <a:lnTo>
                      <a:pt x="200" y="0"/>
                    </a:lnTo>
                    <a:lnTo>
                      <a:pt x="159" y="58"/>
                    </a:lnTo>
                    <a:lnTo>
                      <a:pt x="515" y="306"/>
                    </a:lnTo>
                    <a:lnTo>
                      <a:pt x="555" y="248"/>
                    </a:lnTo>
                    <a:lnTo>
                      <a:pt x="592" y="448"/>
                    </a:lnTo>
                    <a:lnTo>
                      <a:pt x="392" y="482"/>
                    </a:lnTo>
                    <a:lnTo>
                      <a:pt x="433" y="424"/>
                    </a:lnTo>
                    <a:lnTo>
                      <a:pt x="77" y="176"/>
                    </a:lnTo>
                    <a:lnTo>
                      <a:pt x="37" y="234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2597B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6646863" y="3187700"/>
                <a:ext cx="1781175" cy="815975"/>
                <a:chOff x="4187" y="2008"/>
                <a:chExt cx="1122" cy="514"/>
              </a:xfrm>
            </p:grpSpPr>
            <p:pic>
              <p:nvPicPr>
                <p:cNvPr id="19" name="Picture 1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7" y="2008"/>
                  <a:ext cx="1122" cy="5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4188" y="2149"/>
                  <a:ext cx="11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altLang="nl-NL" sz="2400" dirty="0">
                      <a:solidFill>
                        <a:schemeClr val="bg1"/>
                      </a:solidFill>
                      <a:latin typeface="Times New Roman" pitchFamily="18" charset="0"/>
                    </a:rPr>
                    <a:t>Unseen Data</a:t>
                  </a:r>
                </a:p>
              </p:txBody>
            </p:sp>
          </p:grp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6302511" y="4262438"/>
                <a:ext cx="2460353" cy="46230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nl-NL" sz="2400" dirty="0">
                    <a:solidFill>
                      <a:schemeClr val="bg1"/>
                    </a:solidFill>
                    <a:latin typeface="Times New Roman" pitchFamily="18" charset="0"/>
                  </a:rPr>
                  <a:t>(Jeff, Professor, 4)</a:t>
                </a: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 flipH="1">
                <a:off x="6167438" y="3903663"/>
                <a:ext cx="471487" cy="393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8448675" y="3903663"/>
                <a:ext cx="363538" cy="349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6" name="Freeform 20"/>
              <p:cNvSpPr>
                <a:spLocks/>
              </p:cNvSpPr>
              <p:nvPr/>
            </p:nvSpPr>
            <p:spPr bwMode="auto">
              <a:xfrm>
                <a:off x="3360738" y="2032000"/>
                <a:ext cx="901700" cy="593725"/>
              </a:xfrm>
              <a:custGeom>
                <a:avLst/>
                <a:gdLst>
                  <a:gd name="T0" fmla="*/ 567 w 568"/>
                  <a:gd name="T1" fmla="*/ 59 h 374"/>
                  <a:gd name="T2" fmla="*/ 503 w 568"/>
                  <a:gd name="T3" fmla="*/ 220 h 374"/>
                  <a:gd name="T4" fmla="*/ 478 w 568"/>
                  <a:gd name="T5" fmla="*/ 165 h 374"/>
                  <a:gd name="T6" fmla="*/ 138 w 568"/>
                  <a:gd name="T7" fmla="*/ 318 h 374"/>
                  <a:gd name="T8" fmla="*/ 163 w 568"/>
                  <a:gd name="T9" fmla="*/ 373 h 374"/>
                  <a:gd name="T10" fmla="*/ 0 w 568"/>
                  <a:gd name="T11" fmla="*/ 314 h 374"/>
                  <a:gd name="T12" fmla="*/ 64 w 568"/>
                  <a:gd name="T13" fmla="*/ 153 h 374"/>
                  <a:gd name="T14" fmla="*/ 89 w 568"/>
                  <a:gd name="T15" fmla="*/ 208 h 374"/>
                  <a:gd name="T16" fmla="*/ 429 w 568"/>
                  <a:gd name="T17" fmla="*/ 55 h 374"/>
                  <a:gd name="T18" fmla="*/ 404 w 568"/>
                  <a:gd name="T19" fmla="*/ 0 h 374"/>
                  <a:gd name="T20" fmla="*/ 567 w 568"/>
                  <a:gd name="T21" fmla="*/ 59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8" h="374">
                    <a:moveTo>
                      <a:pt x="567" y="59"/>
                    </a:moveTo>
                    <a:lnTo>
                      <a:pt x="503" y="220"/>
                    </a:lnTo>
                    <a:lnTo>
                      <a:pt x="478" y="165"/>
                    </a:lnTo>
                    <a:lnTo>
                      <a:pt x="138" y="318"/>
                    </a:lnTo>
                    <a:lnTo>
                      <a:pt x="163" y="373"/>
                    </a:lnTo>
                    <a:lnTo>
                      <a:pt x="0" y="314"/>
                    </a:lnTo>
                    <a:lnTo>
                      <a:pt x="64" y="153"/>
                    </a:lnTo>
                    <a:lnTo>
                      <a:pt x="89" y="208"/>
                    </a:lnTo>
                    <a:lnTo>
                      <a:pt x="429" y="55"/>
                    </a:lnTo>
                    <a:lnTo>
                      <a:pt x="404" y="0"/>
                    </a:lnTo>
                    <a:lnTo>
                      <a:pt x="567" y="59"/>
                    </a:lnTo>
                  </a:path>
                </a:pathLst>
              </a:custGeom>
              <a:solidFill>
                <a:srgbClr val="2597B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pic>
            <p:nvPicPr>
              <p:cNvPr id="17" name="Picture 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0013" y="5738813"/>
                <a:ext cx="720725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6221413" y="4959350"/>
                <a:ext cx="1525587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nl-NL" sz="2800">
                    <a:latin typeface="Times New Roman" pitchFamily="18" charset="0"/>
                  </a:rPr>
                  <a:t>Tenured?</a:t>
                </a:r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539552" y="4586064"/>
              <a:ext cx="5343723" cy="12779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aphicFrame>
          <p:nvGraphicFramePr>
            <p:cNvPr id="26" name="Object 9"/>
            <p:cNvGraphicFramePr>
              <a:graphicFrameLocks/>
            </p:cNvGraphicFramePr>
            <p:nvPr>
              <p:extLst/>
            </p:nvPr>
          </p:nvGraphicFramePr>
          <p:xfrm>
            <a:off x="539552" y="4170734"/>
            <a:ext cx="5438775" cy="176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Worksheet" r:id="rId7" imgW="5438520" imgH="1765080" progId="Excel.Sheet.8">
                    <p:embed/>
                  </p:oleObj>
                </mc:Choice>
                <mc:Fallback>
                  <p:oleObj name="Worksheet" r:id="rId7" imgW="5438520" imgH="1765080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4170734"/>
                          <a:ext cx="5438775" cy="176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07504" y="6446663"/>
            <a:ext cx="68578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nl-NL" dirty="0"/>
              <a:t>CSE634 course notes – Prof. Anita </a:t>
            </a:r>
            <a:r>
              <a:rPr lang="en-US" altLang="nl-NL" dirty="0" err="1"/>
              <a:t>Wasilewska</a:t>
            </a:r>
            <a:endParaRPr lang="en-US" altLang="nl-NL" dirty="0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884-7694-4915-B0D3-B2E65C327C19}" type="datetime1">
              <a:rPr lang="nl-NL" smtClean="0"/>
              <a:t>1-12-2015</a:t>
            </a:fld>
            <a:endParaRPr lang="nl-NL"/>
          </a:p>
        </p:txBody>
      </p:sp>
      <p:sp>
        <p:nvSpPr>
          <p:cNvPr id="31" name="Tijdelijke aanduiding voor voettekst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32" name="Tijdelijke aanduiding voor dianumm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11</a:t>
            </a:fld>
            <a:endParaRPr lang="nl-NL"/>
          </a:p>
        </p:txBody>
      </p:sp>
      <p:sp>
        <p:nvSpPr>
          <p:cNvPr id="33" name="Rechthoek 32"/>
          <p:cNvSpPr/>
          <p:nvPr/>
        </p:nvSpPr>
        <p:spPr>
          <a:xfrm>
            <a:off x="5546807" y="836712"/>
            <a:ext cx="2574032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nl-NL" dirty="0">
                <a:solidFill>
                  <a:schemeClr val="bg1"/>
                </a:solidFill>
                <a:latin typeface="Times New Roman" pitchFamily="18" charset="0"/>
              </a:rPr>
              <a:t>IF rank = ‘professor’</a:t>
            </a:r>
          </a:p>
          <a:p>
            <a:r>
              <a:rPr lang="en-US" altLang="nl-NL" dirty="0">
                <a:solidFill>
                  <a:schemeClr val="bg1"/>
                </a:solidFill>
                <a:latin typeface="Times New Roman" pitchFamily="18" charset="0"/>
              </a:rPr>
              <a:t>OR years &gt; 6</a:t>
            </a:r>
          </a:p>
          <a:p>
            <a:r>
              <a:rPr lang="en-US" altLang="nl-NL" dirty="0">
                <a:solidFill>
                  <a:schemeClr val="bg1"/>
                </a:solidFill>
                <a:latin typeface="Times New Roman" pitchFamily="18" charset="0"/>
              </a:rPr>
              <a:t>THEN tenured = ‘yes’ </a:t>
            </a:r>
          </a:p>
        </p:txBody>
      </p:sp>
    </p:spTree>
    <p:extLst>
      <p:ext uri="{BB962C8B-B14F-4D97-AF65-F5344CB8AC3E}">
        <p14:creationId xmlns:p14="http://schemas.microsoft.com/office/powerpoint/2010/main" val="11264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2400" dirty="0"/>
              <a:t>Classification by Decision Tree Induction</a:t>
            </a:r>
            <a:endParaRPr lang="nl-NL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28800"/>
            <a:ext cx="83058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nl-NL" sz="2000" b="1" smtClean="0"/>
              <a:t>Decision tree generation</a:t>
            </a:r>
            <a:r>
              <a:rPr lang="en-US" altLang="nl-NL" sz="2000" smtClean="0"/>
              <a:t> consists of two phases</a:t>
            </a:r>
          </a:p>
          <a:p>
            <a:pPr lvl="1">
              <a:lnSpc>
                <a:spcPct val="80000"/>
              </a:lnSpc>
            </a:pPr>
            <a:r>
              <a:rPr lang="en-US" altLang="nl-NL" sz="2000" b="1" smtClean="0">
                <a:solidFill>
                  <a:schemeClr val="folHlink"/>
                </a:solidFill>
              </a:rPr>
              <a:t>Tree construction</a:t>
            </a:r>
          </a:p>
          <a:p>
            <a:pPr lvl="2">
              <a:lnSpc>
                <a:spcPct val="80000"/>
              </a:lnSpc>
            </a:pPr>
            <a:r>
              <a:rPr lang="en-US" altLang="nl-NL" sz="1800" smtClean="0">
                <a:solidFill>
                  <a:schemeClr val="hlink"/>
                </a:solidFill>
              </a:rPr>
              <a:t>At start </a:t>
            </a:r>
            <a:r>
              <a:rPr lang="en-US" altLang="nl-NL" sz="1800" smtClean="0"/>
              <a:t>we choose one attribute as  the root and put all its values as branches</a:t>
            </a:r>
          </a:p>
          <a:p>
            <a:pPr lvl="2">
              <a:lnSpc>
                <a:spcPct val="80000"/>
              </a:lnSpc>
            </a:pPr>
            <a:r>
              <a:rPr lang="en-US" altLang="nl-NL" sz="1800" smtClean="0"/>
              <a:t>We choose recursively internal nodes (attributes) with their proper values as branches.</a:t>
            </a:r>
          </a:p>
          <a:p>
            <a:pPr lvl="2">
              <a:lnSpc>
                <a:spcPct val="80000"/>
              </a:lnSpc>
            </a:pPr>
            <a:r>
              <a:rPr lang="en-US" altLang="nl-NL" sz="1800" smtClean="0"/>
              <a:t>We </a:t>
            </a:r>
            <a:r>
              <a:rPr lang="en-US" altLang="nl-NL" sz="1800" smtClean="0">
                <a:solidFill>
                  <a:schemeClr val="hlink"/>
                </a:solidFill>
              </a:rPr>
              <a:t>Stop </a:t>
            </a:r>
            <a:r>
              <a:rPr lang="en-US" altLang="nl-NL" sz="1800" smtClean="0"/>
              <a:t>when </a:t>
            </a:r>
          </a:p>
          <a:p>
            <a:pPr lvl="3">
              <a:lnSpc>
                <a:spcPct val="80000"/>
              </a:lnSpc>
            </a:pPr>
            <a:r>
              <a:rPr lang="en-US" altLang="nl-NL" sz="1600" smtClean="0"/>
              <a:t>all the samples (records) are of the same class, then the node becomes the</a:t>
            </a:r>
            <a:r>
              <a:rPr lang="en-US" altLang="nl-NL" sz="1600" smtClean="0">
                <a:solidFill>
                  <a:schemeClr val="hlink"/>
                </a:solidFill>
              </a:rPr>
              <a:t> leaf labeled with that class</a:t>
            </a:r>
            <a:r>
              <a:rPr lang="en-US" altLang="nl-NL" sz="1600" smtClean="0"/>
              <a:t> </a:t>
            </a:r>
          </a:p>
          <a:p>
            <a:pPr lvl="3">
              <a:lnSpc>
                <a:spcPct val="80000"/>
              </a:lnSpc>
            </a:pPr>
            <a:r>
              <a:rPr lang="en-US" altLang="nl-NL" sz="1600" smtClean="0"/>
              <a:t>or there is no more samples left  </a:t>
            </a:r>
          </a:p>
          <a:p>
            <a:pPr lvl="3">
              <a:lnSpc>
                <a:spcPct val="80000"/>
              </a:lnSpc>
            </a:pPr>
            <a:r>
              <a:rPr lang="en-US" altLang="nl-NL" sz="1600" smtClean="0"/>
              <a:t>or there is no more new attributes to be put as the nodes. In this case we apply MAJORITY VOTING to classify the node.</a:t>
            </a:r>
            <a:br>
              <a:rPr lang="en-US" altLang="nl-NL" sz="1600" smtClean="0"/>
            </a:br>
            <a:endParaRPr lang="en-US" altLang="nl-NL" sz="1600" smtClean="0"/>
          </a:p>
          <a:p>
            <a:pPr lvl="1">
              <a:lnSpc>
                <a:spcPct val="80000"/>
              </a:lnSpc>
            </a:pPr>
            <a:r>
              <a:rPr lang="en-US" altLang="nl-NL" sz="2000" b="1" smtClean="0">
                <a:solidFill>
                  <a:schemeClr val="folHlink"/>
                </a:solidFill>
              </a:rPr>
              <a:t>Tree pruning</a:t>
            </a:r>
          </a:p>
          <a:p>
            <a:pPr lvl="2">
              <a:lnSpc>
                <a:spcPct val="80000"/>
              </a:lnSpc>
            </a:pPr>
            <a:r>
              <a:rPr lang="en-US" altLang="nl-NL" sz="1800" smtClean="0"/>
              <a:t>Identify and remove branches that reflect noise or outliers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nl-NL" sz="1800" smtClean="0"/>
              <a:t>  </a:t>
            </a:r>
            <a:endParaRPr lang="en-US" altLang="nl-NL" sz="16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6021288"/>
            <a:ext cx="68578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nl-NL" dirty="0"/>
              <a:t>CSE634 course notes – Prof. Anita </a:t>
            </a:r>
            <a:r>
              <a:rPr lang="en-US" altLang="nl-NL" dirty="0" err="1"/>
              <a:t>Wasilewska</a:t>
            </a:r>
            <a:endParaRPr lang="en-US" alt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BF59-5A4F-451E-AACE-E10B1FF0CF94}" type="datetime1">
              <a:rPr lang="nl-NL" smtClean="0"/>
              <a:t>1-12-2015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48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6864" cy="924475"/>
          </a:xfrm>
        </p:spPr>
        <p:txBody>
          <a:bodyPr/>
          <a:lstStyle/>
          <a:p>
            <a:r>
              <a:rPr lang="nl-NL" sz="1400" dirty="0" smtClean="0"/>
              <a:t>Les voorbeeld </a:t>
            </a:r>
            <a:r>
              <a:rPr lang="nl-NL" dirty="0" smtClean="0"/>
              <a:t>: </a:t>
            </a:r>
            <a:r>
              <a:rPr lang="nl-NL" sz="4000" dirty="0" smtClean="0"/>
              <a:t>maak een tree </a:t>
            </a:r>
            <a:r>
              <a:rPr lang="nl-NL" sz="4000" dirty="0" err="1" smtClean="0"/>
              <a:t>mbv</a:t>
            </a:r>
            <a:r>
              <a:rPr lang="nl-NL" sz="4000" dirty="0" smtClean="0"/>
              <a:t> Excel</a:t>
            </a:r>
            <a:endParaRPr lang="nl-NL" sz="40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0A4C-4512-404D-92FD-6A96230FAD52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13</a:t>
            </a:fld>
            <a:endParaRPr lang="nl-NL"/>
          </a:p>
        </p:txBody>
      </p:sp>
      <p:graphicFrame>
        <p:nvGraphicFramePr>
          <p:cNvPr id="10" name="Tijdelijke aanduiding voor inhoud 6"/>
          <p:cNvGraphicFramePr>
            <a:graphicFrameLocks/>
          </p:cNvGraphicFramePr>
          <p:nvPr>
            <p:extLst/>
          </p:nvPr>
        </p:nvGraphicFramePr>
        <p:xfrm>
          <a:off x="1691680" y="1556792"/>
          <a:ext cx="5040560" cy="4514047"/>
        </p:xfrm>
        <a:graphic>
          <a:graphicData uri="http://schemas.openxmlformats.org/drawingml/2006/table">
            <a:tbl>
              <a:tblPr/>
              <a:tblGrid>
                <a:gridCol w="1260140"/>
                <a:gridCol w="1260140"/>
                <a:gridCol w="1260140"/>
                <a:gridCol w="1260140"/>
              </a:tblGrid>
              <a:tr h="44804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credit_rating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young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young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9042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8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47404" y="1564481"/>
            <a:ext cx="8748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 </a:t>
            </a:r>
            <a:r>
              <a:rPr lang="en-US" dirty="0">
                <a:solidFill>
                  <a:srgbClr val="FFFF00"/>
                </a:solidFill>
                <a:hlinkClick r:id="rId2" tooltip="Pseudocode"/>
              </a:rPr>
              <a:t>pseudocode</a:t>
            </a:r>
            <a:r>
              <a:rPr lang="en-US" dirty="0">
                <a:solidFill>
                  <a:srgbClr val="FFFF00"/>
                </a:solidFill>
              </a:rPr>
              <a:t>, the general algorithm for building decision trees is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for base 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each attribute </a:t>
            </a:r>
            <a:r>
              <a:rPr lang="en-US" i="1" dirty="0"/>
              <a:t>a</a:t>
            </a:r>
            <a:endParaRPr lang="en-US" dirty="0"/>
          </a:p>
          <a:p>
            <a:pPr lvl="1"/>
            <a:r>
              <a:rPr lang="en-US" dirty="0"/>
              <a:t>Find the normalized information </a:t>
            </a:r>
            <a:r>
              <a:rPr lang="en-US" dirty="0">
                <a:solidFill>
                  <a:srgbClr val="FFFF00"/>
                </a:solidFill>
              </a:rPr>
              <a:t>gain ratio </a:t>
            </a:r>
            <a:r>
              <a:rPr lang="en-US" dirty="0"/>
              <a:t>from splitting on </a:t>
            </a:r>
            <a:r>
              <a:rPr lang="en-US" i="1" dirty="0"/>
              <a:t>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Let </a:t>
            </a:r>
            <a:r>
              <a:rPr lang="en-US" i="1" dirty="0" err="1"/>
              <a:t>a_best</a:t>
            </a:r>
            <a:r>
              <a:rPr lang="en-US" dirty="0"/>
              <a:t> be the attribute with the highest normalized information gain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decision </a:t>
            </a:r>
            <a:r>
              <a:rPr lang="en-US" i="1" dirty="0"/>
              <a:t>node</a:t>
            </a:r>
            <a:r>
              <a:rPr lang="en-US" dirty="0"/>
              <a:t> that splits on </a:t>
            </a:r>
            <a:r>
              <a:rPr lang="en-US" i="1" dirty="0" err="1"/>
              <a:t>a_best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Recur on the </a:t>
            </a:r>
            <a:r>
              <a:rPr lang="en-US" dirty="0" err="1"/>
              <a:t>sublists</a:t>
            </a:r>
            <a:r>
              <a:rPr lang="en-US" dirty="0"/>
              <a:t> obtained by splitting on </a:t>
            </a:r>
            <a:r>
              <a:rPr lang="en-US" i="1" dirty="0" err="1"/>
              <a:t>a_best</a:t>
            </a:r>
            <a:r>
              <a:rPr lang="en-US" dirty="0"/>
              <a:t>, and add those nodes as children of </a:t>
            </a:r>
            <a:r>
              <a:rPr lang="en-US" i="1" dirty="0"/>
              <a:t>node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219412" y="4941168"/>
            <a:ext cx="860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J48</a:t>
            </a:r>
            <a:r>
              <a:rPr lang="en-US" dirty="0"/>
              <a:t> is an </a:t>
            </a:r>
            <a:r>
              <a:rPr lang="en-US" dirty="0">
                <a:hlinkClick r:id="rId3" tooltip="Open source"/>
              </a:rPr>
              <a:t>open source</a:t>
            </a:r>
            <a:r>
              <a:rPr lang="en-US" dirty="0"/>
              <a:t> </a:t>
            </a:r>
            <a:r>
              <a:rPr lang="en-US" dirty="0">
                <a:hlinkClick r:id="rId4" tooltip="Java (programming language)"/>
              </a:rPr>
              <a:t>Java</a:t>
            </a:r>
            <a:r>
              <a:rPr lang="en-US" dirty="0"/>
              <a:t> implementation of the C4.5 algorithm in the </a:t>
            </a:r>
            <a:r>
              <a:rPr lang="en-US" dirty="0" err="1">
                <a:hlinkClick r:id="rId5" tooltip="Weka (machine learning)"/>
              </a:rPr>
              <a:t>weka</a:t>
            </a:r>
            <a:r>
              <a:rPr lang="en-US" dirty="0"/>
              <a:t> </a:t>
            </a:r>
            <a:r>
              <a:rPr lang="en-US" dirty="0">
                <a:hlinkClick r:id="rId6" tooltip="Data mining"/>
              </a:rPr>
              <a:t>data mining</a:t>
            </a:r>
            <a:r>
              <a:rPr lang="en-US" dirty="0"/>
              <a:t> tool.</a:t>
            </a:r>
            <a:endParaRPr lang="nl-NL" dirty="0"/>
          </a:p>
        </p:txBody>
      </p:sp>
      <p:sp>
        <p:nvSpPr>
          <p:cNvPr id="34" name="Tijdelijke aanduiding voor datum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65F-010A-477E-9229-7E64E6D3A291}" type="datetime1">
              <a:rPr lang="nl-NL" smtClean="0"/>
              <a:t>1-12-2015</a:t>
            </a:fld>
            <a:endParaRPr lang="nl-NL"/>
          </a:p>
        </p:txBody>
      </p:sp>
      <p:sp>
        <p:nvSpPr>
          <p:cNvPr id="35" name="Tijdelijke aanduiding voor voettekst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36" name="Tijdelijke aanduiding voor dianumm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3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/>
          </p:nvPr>
        </p:nvGraphicFramePr>
        <p:xfrm>
          <a:off x="381000" y="884536"/>
          <a:ext cx="356552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5405040" imgH="5780160" progId="Word.Document.8">
                  <p:embed/>
                </p:oleObj>
              </mc:Choice>
              <mc:Fallback>
                <p:oleObj name="Document" r:id="rId3" imgW="5405040" imgH="5780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84536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 rot="19183191">
            <a:off x="990600" y="260648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 dirty="0">
                <a:solidFill>
                  <a:schemeClr val="tx1">
                    <a:lumMod val="95000"/>
                  </a:schemeClr>
                </a:solidFill>
              </a:rPr>
              <a:t>categorical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19183191">
            <a:off x="1676400" y="260648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 dirty="0">
                <a:solidFill>
                  <a:schemeClr val="tx1">
                    <a:lumMod val="95000"/>
                  </a:schemeClr>
                </a:solidFill>
              </a:rPr>
              <a:t>categorical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9183191">
            <a:off x="2514600" y="260648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 dirty="0">
                <a:solidFill>
                  <a:schemeClr val="tx1">
                    <a:lumMod val="95000"/>
                  </a:schemeClr>
                </a:solidFill>
              </a:rPr>
              <a:t>continuous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19183191">
            <a:off x="3276600" y="413048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 dirty="0">
                <a:solidFill>
                  <a:schemeClr val="tx1">
                    <a:lumMod val="95000"/>
                  </a:schemeClr>
                </a:solidFill>
              </a:rPr>
              <a:t>class</a:t>
            </a:r>
          </a:p>
        </p:txBody>
      </p:sp>
      <p:graphicFrame>
        <p:nvGraphicFramePr>
          <p:cNvPr id="31" name="Object 27"/>
          <p:cNvGraphicFramePr>
            <a:graphicFrameLocks noChangeAspect="1"/>
          </p:cNvGraphicFramePr>
          <p:nvPr>
            <p:extLst/>
          </p:nvPr>
        </p:nvGraphicFramePr>
        <p:xfrm>
          <a:off x="4292352" y="481580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5" imgW="4651200" imgH="1576440" progId="Word.Document.8">
                  <p:embed/>
                </p:oleObj>
              </mc:Choice>
              <mc:Fallback>
                <p:oleObj name="Document" r:id="rId5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352" y="4815805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139952" y="4437112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2000" b="1" dirty="0">
                <a:solidFill>
                  <a:schemeClr val="tx1">
                    <a:lumMod val="95000"/>
                  </a:schemeClr>
                </a:solidFill>
              </a:rPr>
              <a:t>Test Data</a:t>
            </a:r>
            <a:endParaRPr lang="en-US" altLang="nl-NL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5807149" y="6372036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nl-NL" dirty="0"/>
              <a:t>Assign Cheat </a:t>
            </a:r>
            <a:r>
              <a:rPr lang="en-US" altLang="nl-NL" dirty="0" smtClean="0"/>
              <a:t>to  ?</a:t>
            </a:r>
            <a:endParaRPr lang="nl-NL" dirty="0"/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6700968" y="2579071"/>
            <a:ext cx="266374" cy="6465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 flipH="1">
            <a:off x="5461373" y="2579071"/>
            <a:ext cx="355165" cy="6465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H="1">
            <a:off x="6169962" y="1605392"/>
            <a:ext cx="442215" cy="6484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7498347" y="1605392"/>
            <a:ext cx="531006" cy="6484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6347544" y="713501"/>
            <a:ext cx="619797" cy="5686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H="1">
            <a:off x="4841576" y="713501"/>
            <a:ext cx="619797" cy="5686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5409143" y="390240"/>
            <a:ext cx="1027192" cy="348577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>
                <a:solidFill>
                  <a:srgbClr val="2D1993"/>
                </a:solidFill>
              </a:rPr>
              <a:t>Refund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6523385" y="1282130"/>
            <a:ext cx="1025451" cy="348577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>
                <a:solidFill>
                  <a:srgbClr val="2D1993"/>
                </a:solidFill>
              </a:rPr>
              <a:t>MarSt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5727747" y="2253862"/>
            <a:ext cx="1062012" cy="348577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>
                <a:solidFill>
                  <a:srgbClr val="2D1993"/>
                </a:solidFill>
              </a:rPr>
              <a:t>TaxInc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44" name="AutoShape 13"/>
          <p:cNvSpPr>
            <a:spLocks noChangeArrowheads="1"/>
          </p:cNvSpPr>
          <p:nvPr/>
        </p:nvSpPr>
        <p:spPr bwMode="auto">
          <a:xfrm>
            <a:off x="6744493" y="3221699"/>
            <a:ext cx="687696" cy="449840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660925" y="3221699"/>
            <a:ext cx="752114" cy="3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>
                <a:solidFill>
                  <a:srgbClr val="800000"/>
                </a:solidFill>
              </a:rPr>
              <a:t>YES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5107949" y="3243120"/>
            <a:ext cx="717294" cy="44594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236784" y="3225594"/>
            <a:ext cx="489222" cy="3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>
                <a:solidFill>
                  <a:srgbClr val="800000"/>
                </a:solidFill>
              </a:rPr>
              <a:t>NO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48" name="AutoShape 17"/>
          <p:cNvSpPr>
            <a:spLocks noChangeArrowheads="1"/>
          </p:cNvSpPr>
          <p:nvPr/>
        </p:nvSpPr>
        <p:spPr bwMode="auto">
          <a:xfrm>
            <a:off x="4488152" y="1299656"/>
            <a:ext cx="752114" cy="426471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616986" y="1282130"/>
            <a:ext cx="489222" cy="3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>
                <a:solidFill>
                  <a:srgbClr val="800000"/>
                </a:solidFill>
              </a:rPr>
              <a:t>NO</a:t>
            </a:r>
            <a:endParaRPr lang="en-US" altLang="nl-NL" sz="1600">
              <a:solidFill>
                <a:srgbClr val="00FFFF"/>
              </a:solidFill>
            </a:endParaRPr>
          </a:p>
        </p:txBody>
      </p:sp>
      <p:sp>
        <p:nvSpPr>
          <p:cNvPr id="50" name="AutoShape 19"/>
          <p:cNvSpPr>
            <a:spLocks noChangeArrowheads="1"/>
          </p:cNvSpPr>
          <p:nvPr/>
        </p:nvSpPr>
        <p:spPr bwMode="auto">
          <a:xfrm>
            <a:off x="7663743" y="2286967"/>
            <a:ext cx="752114" cy="467366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7771685" y="2286967"/>
            <a:ext cx="489222" cy="3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 b="1">
                <a:solidFill>
                  <a:srgbClr val="800000"/>
                </a:solidFill>
              </a:rPr>
              <a:t>NO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4662252" y="713501"/>
            <a:ext cx="534488" cy="3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/>
              <a:t>Yes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6699227" y="713501"/>
            <a:ext cx="443956" cy="3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/>
              <a:t>No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7825656" y="1652128"/>
            <a:ext cx="929696" cy="3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/>
              <a:t>Married</a:t>
            </a:r>
            <a:r>
              <a:rPr lang="en-US" altLang="nl-NL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5464855" y="1687181"/>
            <a:ext cx="1660918" cy="3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/>
              <a:t>Single, Divorced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4958223" y="2658912"/>
            <a:ext cx="720776" cy="3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/>
              <a:t>&lt; 80K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57" name="Text Box 26"/>
          <p:cNvSpPr txBox="1">
            <a:spLocks noChangeArrowheads="1"/>
          </p:cNvSpPr>
          <p:nvPr/>
        </p:nvSpPr>
        <p:spPr bwMode="auto">
          <a:xfrm>
            <a:off x="6904665" y="2658912"/>
            <a:ext cx="720776" cy="3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nl-NL" sz="1600"/>
              <a:t>&gt; 80K</a:t>
            </a:r>
            <a:endParaRPr lang="en-US" altLang="nl-NL" sz="1600">
              <a:solidFill>
                <a:schemeClr val="bg2"/>
              </a:solidFill>
            </a:endParaRPr>
          </a:p>
        </p:txBody>
      </p:sp>
      <p:sp>
        <p:nvSpPr>
          <p:cNvPr id="58" name="Tijdelijke aanduiding voor datum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8856-112E-42D9-859D-B9618D8DBB11}" type="datetime1">
              <a:rPr lang="nl-NL" smtClean="0"/>
              <a:t>1-12-2015</a:t>
            </a:fld>
            <a:endParaRPr lang="nl-NL"/>
          </a:p>
        </p:txBody>
      </p:sp>
      <p:sp>
        <p:nvSpPr>
          <p:cNvPr id="59" name="Tijdelijke aanduiding voor voettekst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0" name="Tijdelijke aanduiding voor dianumm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1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323528" y="685801"/>
            <a:ext cx="8280920" cy="4039343"/>
          </a:xfrm>
        </p:spPr>
        <p:txBody>
          <a:bodyPr/>
          <a:lstStyle/>
          <a:p>
            <a:pPr marL="18288" indent="0">
              <a:buNone/>
            </a:pPr>
            <a:r>
              <a:rPr lang="nl-NL" dirty="0" smtClean="0"/>
              <a:t>Wrong data?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is a common solution </a:t>
            </a:r>
            <a:r>
              <a:rPr lang="nl-NL" dirty="0" err="1" smtClean="0"/>
              <a:t>for</a:t>
            </a:r>
            <a:r>
              <a:rPr lang="nl-NL" dirty="0" smtClean="0"/>
              <a:t> a missing </a:t>
            </a:r>
            <a:r>
              <a:rPr lang="nl-NL" dirty="0" err="1" smtClean="0"/>
              <a:t>value</a:t>
            </a:r>
            <a:r>
              <a:rPr lang="nl-NL" dirty="0" smtClean="0"/>
              <a:t> in a </a:t>
            </a:r>
            <a:r>
              <a:rPr lang="nl-NL" dirty="0" err="1" smtClean="0"/>
              <a:t>nominal</a:t>
            </a:r>
            <a:r>
              <a:rPr lang="nl-NL" dirty="0" smtClean="0"/>
              <a:t> dataset 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Give</a:t>
            </a:r>
            <a:r>
              <a:rPr lang="nl-NL" dirty="0" smtClean="0"/>
              <a:t> at </a:t>
            </a:r>
            <a:r>
              <a:rPr lang="nl-NL" dirty="0" err="1" smtClean="0"/>
              <a:t>least</a:t>
            </a:r>
            <a:r>
              <a:rPr lang="nl-NL" dirty="0" smtClean="0"/>
              <a:t> 4 </a:t>
            </a:r>
            <a:r>
              <a:rPr lang="nl-NL" dirty="0" err="1" smtClean="0"/>
              <a:t>explanation</a:t>
            </a:r>
            <a:r>
              <a:rPr lang="nl-NL" dirty="0" smtClean="0"/>
              <a:t> of missing  </a:t>
            </a:r>
            <a:r>
              <a:rPr lang="nl-NL" dirty="0" err="1" smtClean="0"/>
              <a:t>values</a:t>
            </a:r>
            <a:r>
              <a:rPr lang="nl-NL" dirty="0" smtClean="0"/>
              <a:t> (page 58)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Give</a:t>
            </a:r>
            <a:r>
              <a:rPr lang="nl-NL" dirty="0" smtClean="0"/>
              <a:t> at </a:t>
            </a:r>
            <a:r>
              <a:rPr lang="nl-NL" dirty="0" err="1" smtClean="0"/>
              <a:t>least</a:t>
            </a:r>
            <a:r>
              <a:rPr lang="nl-NL" dirty="0" smtClean="0"/>
              <a:t> 5 </a:t>
            </a:r>
            <a:r>
              <a:rPr lang="nl-NL" dirty="0" err="1" smtClean="0"/>
              <a:t>explanation</a:t>
            </a:r>
            <a:r>
              <a:rPr lang="nl-NL" dirty="0" smtClean="0"/>
              <a:t> of inaccurate </a:t>
            </a:r>
            <a:r>
              <a:rPr lang="nl-NL" dirty="0" err="1" smtClean="0"/>
              <a:t>values</a:t>
            </a:r>
            <a:r>
              <a:rPr lang="nl-NL" dirty="0" smtClean="0"/>
              <a:t> (page 59)</a:t>
            </a:r>
          </a:p>
          <a:p>
            <a:pPr marL="475488" indent="-457200">
              <a:buFont typeface="+mj-lt"/>
              <a:buAutoNum type="arabicPeriod"/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 smtClean="0"/>
              <a:t>Huiswerk vragen les 2 deel I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1038-B029-49CF-8D4B-D3E83CC5B8D3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9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11560" y="685801"/>
            <a:ext cx="8136904" cy="4471391"/>
          </a:xfrm>
        </p:spPr>
        <p:txBody>
          <a:bodyPr>
            <a:normAutofit fontScale="77500" lnSpcReduction="20000"/>
          </a:bodyPr>
          <a:lstStyle/>
          <a:p>
            <a:pPr marL="18288" indent="0">
              <a:buNone/>
            </a:pPr>
            <a:r>
              <a:rPr lang="nl-NL" dirty="0" err="1" smtClean="0"/>
              <a:t>Converting</a:t>
            </a:r>
            <a:r>
              <a:rPr lang="nl-NL" dirty="0" smtClean="0"/>
              <a:t> </a:t>
            </a:r>
            <a:r>
              <a:rPr lang="nl-NL" dirty="0" err="1" smtClean="0"/>
              <a:t>numeric</a:t>
            </a:r>
            <a:r>
              <a:rPr lang="nl-NL" dirty="0" smtClean="0"/>
              <a:t> </a:t>
            </a:r>
            <a:r>
              <a:rPr lang="nl-NL" dirty="0" err="1" smtClean="0"/>
              <a:t>valus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categories</a:t>
            </a:r>
            <a:endParaRPr lang="nl-NL" dirty="0" smtClean="0"/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How do </a:t>
            </a:r>
            <a:r>
              <a:rPr lang="nl-NL" dirty="0" err="1" smtClean="0"/>
              <a:t>you</a:t>
            </a:r>
            <a:r>
              <a:rPr lang="nl-NL" dirty="0" smtClean="0"/>
              <a:t> /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convert</a:t>
            </a:r>
            <a:r>
              <a:rPr lang="nl-NL" dirty="0" smtClean="0"/>
              <a:t> </a:t>
            </a:r>
            <a:r>
              <a:rPr lang="nl-NL" dirty="0" err="1" smtClean="0"/>
              <a:t>numeric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categories</a:t>
            </a:r>
            <a:r>
              <a:rPr lang="nl-NL" dirty="0" smtClean="0"/>
              <a:t>?</a:t>
            </a:r>
          </a:p>
          <a:p>
            <a:pPr marL="475488" indent="-457200">
              <a:buFont typeface="+mj-lt"/>
              <a:buAutoNum type="arabicPeriod"/>
            </a:pPr>
            <a:endParaRPr lang="nl-NL" dirty="0" smtClean="0"/>
          </a:p>
          <a:p>
            <a:pPr marL="18288" indent="0">
              <a:buNone/>
            </a:pPr>
            <a:r>
              <a:rPr lang="nl-NL" dirty="0" smtClean="0"/>
              <a:t>Simpel </a:t>
            </a:r>
            <a:r>
              <a:rPr lang="nl-NL" dirty="0" err="1" smtClean="0"/>
              <a:t>discretization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(page 87 </a:t>
            </a:r>
            <a:r>
              <a:rPr lang="nl-NL" dirty="0" err="1" smtClean="0"/>
              <a:t>and</a:t>
            </a:r>
            <a:r>
              <a:rPr lang="nl-NL" dirty="0" smtClean="0"/>
              <a:t> 88)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are </a:t>
            </a:r>
            <a:r>
              <a:rPr lang="nl-NL" dirty="0" err="1" smtClean="0"/>
              <a:t>the</a:t>
            </a:r>
            <a:r>
              <a:rPr lang="nl-NL" dirty="0" smtClean="0"/>
              <a:t> steps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convert</a:t>
            </a:r>
            <a:r>
              <a:rPr lang="nl-NL" dirty="0" smtClean="0"/>
              <a:t> </a:t>
            </a:r>
            <a:r>
              <a:rPr lang="nl-NL" dirty="0" err="1" smtClean="0"/>
              <a:t>numeric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groups</a:t>
            </a:r>
            <a:r>
              <a:rPr lang="nl-NL" dirty="0" smtClean="0"/>
              <a:t> (</a:t>
            </a:r>
            <a:r>
              <a:rPr lang="nl-NL" dirty="0" err="1" smtClean="0"/>
              <a:t>catageries</a:t>
            </a:r>
            <a:r>
              <a:rPr lang="nl-NL" dirty="0" smtClean="0"/>
              <a:t>)?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How do </a:t>
            </a:r>
            <a:r>
              <a:rPr lang="nl-NL" dirty="0" err="1" smtClean="0"/>
              <a:t>you</a:t>
            </a:r>
            <a:r>
              <a:rPr lang="nl-NL" dirty="0" smtClean="0"/>
              <a:t> deal </a:t>
            </a:r>
            <a:r>
              <a:rPr lang="nl-NL" dirty="0" err="1" smtClean="0"/>
              <a:t>with</a:t>
            </a:r>
            <a:r>
              <a:rPr lang="nl-NL" dirty="0" smtClean="0"/>
              <a:t> multiple data </a:t>
            </a:r>
            <a:r>
              <a:rPr lang="nl-NL" dirty="0" err="1" smtClean="0"/>
              <a:t>values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numeric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.? </a:t>
            </a:r>
            <a:r>
              <a:rPr lang="nl-NL" dirty="0" err="1" smtClean="0"/>
              <a:t>Example</a:t>
            </a:r>
            <a:r>
              <a:rPr lang="nl-NL" dirty="0" smtClean="0"/>
              <a:t>  (72 </a:t>
            </a:r>
            <a:r>
              <a:rPr lang="nl-NL" dirty="0" err="1" smtClean="0"/>
              <a:t>and</a:t>
            </a:r>
            <a:r>
              <a:rPr lang="nl-NL" dirty="0" smtClean="0"/>
              <a:t> 75)</a:t>
            </a:r>
            <a:br>
              <a:rPr lang="nl-NL" dirty="0" smtClean="0"/>
            </a:br>
            <a:r>
              <a:rPr lang="nl-NL" dirty="0" smtClean="0"/>
              <a:t>70  71     72    72   73    75    75     80</a:t>
            </a:r>
          </a:p>
          <a:p>
            <a:pPr marL="18288" indent="0">
              <a:buNone/>
            </a:pPr>
            <a:r>
              <a:rPr lang="nl-NL" dirty="0"/>
              <a:t> </a:t>
            </a:r>
            <a:r>
              <a:rPr lang="nl-NL" dirty="0" smtClean="0"/>
              <a:t>      no  </a:t>
            </a:r>
            <a:r>
              <a:rPr lang="nl-NL" dirty="0" err="1" smtClean="0"/>
              <a:t>no</a:t>
            </a:r>
            <a:r>
              <a:rPr lang="nl-NL" dirty="0" smtClean="0"/>
              <a:t>    </a:t>
            </a:r>
            <a:r>
              <a:rPr lang="nl-NL" dirty="0" err="1" smtClean="0"/>
              <a:t>no</a:t>
            </a:r>
            <a:r>
              <a:rPr lang="nl-NL" dirty="0" smtClean="0"/>
              <a:t>  yes     </a:t>
            </a:r>
            <a:r>
              <a:rPr lang="nl-NL" dirty="0" err="1" smtClean="0"/>
              <a:t>yes</a:t>
            </a:r>
            <a:r>
              <a:rPr lang="nl-NL" dirty="0" smtClean="0"/>
              <a:t>  yes   </a:t>
            </a:r>
            <a:r>
              <a:rPr lang="nl-NL" dirty="0" err="1" smtClean="0"/>
              <a:t>yes</a:t>
            </a:r>
            <a:r>
              <a:rPr lang="nl-NL" dirty="0" smtClean="0"/>
              <a:t>    no</a:t>
            </a:r>
          </a:p>
          <a:p>
            <a:pPr marL="475488" indent="-457200">
              <a:buFont typeface="+mj-lt"/>
              <a:buAutoNum type="arabicPeriod" startAt="3"/>
            </a:pPr>
            <a:r>
              <a:rPr lang="nl-NL" dirty="0" err="1" smtClean="0"/>
              <a:t>What</a:t>
            </a:r>
            <a:r>
              <a:rPr lang="nl-NL" dirty="0" smtClean="0"/>
              <a:t> are </a:t>
            </a:r>
            <a:r>
              <a:rPr lang="nl-NL" dirty="0" err="1" smtClean="0"/>
              <a:t>the</a:t>
            </a:r>
            <a:r>
              <a:rPr lang="nl-NL" dirty="0" smtClean="0"/>
              <a:t> pro </a:t>
            </a:r>
            <a:r>
              <a:rPr lang="nl-NL" dirty="0" err="1" smtClean="0"/>
              <a:t>and</a:t>
            </a:r>
            <a:r>
              <a:rPr lang="nl-NL" dirty="0" smtClean="0"/>
              <a:t> con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make a </a:t>
            </a:r>
            <a:r>
              <a:rPr lang="nl-NL" dirty="0" err="1" smtClean="0"/>
              <a:t>group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time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traget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changes</a:t>
            </a:r>
            <a:br>
              <a:rPr lang="nl-NL" dirty="0" smtClean="0"/>
            </a:br>
            <a:r>
              <a:rPr lang="nl-NL" dirty="0" smtClean="0"/>
              <a:t>64   | 65     68   69  | 70  71  | 83      | 85</a:t>
            </a:r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>no </a:t>
            </a:r>
            <a:r>
              <a:rPr lang="nl-NL" smtClean="0"/>
              <a:t> </a:t>
            </a:r>
            <a:r>
              <a:rPr lang="nl-NL" dirty="0" smtClean="0"/>
              <a:t>| yes  </a:t>
            </a:r>
            <a:r>
              <a:rPr lang="nl-NL" dirty="0" err="1" smtClean="0"/>
              <a:t>yes</a:t>
            </a:r>
            <a:r>
              <a:rPr lang="nl-NL" dirty="0" smtClean="0"/>
              <a:t>  </a:t>
            </a:r>
            <a:r>
              <a:rPr lang="nl-NL" dirty="0" err="1" smtClean="0"/>
              <a:t>yes</a:t>
            </a:r>
            <a:r>
              <a:rPr lang="nl-NL" dirty="0" smtClean="0"/>
              <a:t> | no  </a:t>
            </a:r>
            <a:r>
              <a:rPr lang="nl-NL" dirty="0" err="1" smtClean="0"/>
              <a:t>no</a:t>
            </a:r>
            <a:r>
              <a:rPr lang="nl-NL" dirty="0" smtClean="0"/>
              <a:t> | yes    |  no   …</a:t>
            </a:r>
            <a:br>
              <a:rPr lang="nl-NL" dirty="0" smtClean="0"/>
            </a:br>
            <a:r>
              <a:rPr lang="nl-NL" dirty="0" smtClean="0"/>
              <a:t>grp1      grp2              grp3      </a:t>
            </a:r>
            <a:r>
              <a:rPr lang="nl-NL" dirty="0" err="1" smtClean="0"/>
              <a:t>grp</a:t>
            </a:r>
            <a:r>
              <a:rPr lang="nl-NL" dirty="0" smtClean="0"/>
              <a:t> 4</a:t>
            </a:r>
          </a:p>
          <a:p>
            <a:pPr marL="475488" indent="-457200">
              <a:buFont typeface="+mj-lt"/>
              <a:buAutoNum type="arabicPeriod" startAt="3"/>
            </a:pPr>
            <a:r>
              <a:rPr lang="nl-NL" dirty="0" err="1" smtClean="0"/>
              <a:t>Suppose</a:t>
            </a:r>
            <a:r>
              <a:rPr lang="nl-NL" dirty="0" smtClean="0"/>
              <a:t> </a:t>
            </a:r>
            <a:r>
              <a:rPr lang="nl-NL" dirty="0" err="1" smtClean="0"/>
              <a:t>minium</a:t>
            </a:r>
            <a:r>
              <a:rPr lang="nl-NL" dirty="0" smtClean="0"/>
              <a:t> limit is 3. 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result</a:t>
            </a:r>
            <a:r>
              <a:rPr lang="nl-NL" dirty="0" smtClean="0"/>
              <a:t> , </a:t>
            </a:r>
            <a:r>
              <a:rPr lang="nl-NL" dirty="0" err="1" smtClean="0"/>
              <a:t>give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below</a:t>
            </a:r>
            <a:br>
              <a:rPr lang="nl-NL" dirty="0" smtClean="0"/>
            </a:br>
            <a:r>
              <a:rPr lang="nl-NL" dirty="0" smtClean="0"/>
              <a:t>30    32   33  35   36  37  40  41  50  51   53  60  61  62  63  64  65  66 </a:t>
            </a:r>
            <a:br>
              <a:rPr lang="nl-NL" dirty="0" smtClean="0"/>
            </a:br>
            <a:r>
              <a:rPr lang="nl-NL" dirty="0" smtClean="0"/>
              <a:t>yes  no yes </a:t>
            </a:r>
            <a:r>
              <a:rPr lang="nl-NL" dirty="0" err="1" smtClean="0"/>
              <a:t>yes</a:t>
            </a:r>
            <a:r>
              <a:rPr lang="nl-NL" dirty="0" smtClean="0"/>
              <a:t>  no </a:t>
            </a:r>
            <a:r>
              <a:rPr lang="nl-NL" dirty="0" err="1" smtClean="0"/>
              <a:t>no</a:t>
            </a:r>
            <a:r>
              <a:rPr lang="nl-NL" dirty="0" smtClean="0"/>
              <a:t> yes no yes </a:t>
            </a:r>
            <a:r>
              <a:rPr lang="nl-NL" dirty="0" err="1" smtClean="0"/>
              <a:t>yes</a:t>
            </a:r>
            <a:r>
              <a:rPr lang="nl-NL" dirty="0" smtClean="0"/>
              <a:t> no </a:t>
            </a:r>
            <a:r>
              <a:rPr lang="nl-NL" dirty="0" err="1" smtClean="0"/>
              <a:t>no</a:t>
            </a:r>
            <a:r>
              <a:rPr lang="nl-NL" dirty="0" smtClean="0"/>
              <a:t> yes no </a:t>
            </a:r>
            <a:r>
              <a:rPr lang="nl-NL" dirty="0" err="1" smtClean="0"/>
              <a:t>no</a:t>
            </a:r>
            <a:r>
              <a:rPr lang="nl-NL" dirty="0" smtClean="0"/>
              <a:t> yes </a:t>
            </a:r>
            <a:r>
              <a:rPr lang="nl-NL" dirty="0" err="1" smtClean="0"/>
              <a:t>yes</a:t>
            </a:r>
            <a:r>
              <a:rPr lang="nl-NL" dirty="0" smtClean="0"/>
              <a:t> </a:t>
            </a:r>
            <a:r>
              <a:rPr lang="nl-NL" dirty="0" err="1" smtClean="0"/>
              <a:t>yes</a:t>
            </a:r>
            <a:r>
              <a:rPr lang="nl-NL" dirty="0" smtClean="0"/>
              <a:t> </a:t>
            </a:r>
          </a:p>
          <a:p>
            <a:pPr marL="475488" indent="-457200">
              <a:buFont typeface="+mj-lt"/>
              <a:buAutoNum type="arabicPeriod" startAt="3"/>
            </a:pPr>
            <a:r>
              <a:rPr lang="nl-NL" dirty="0" smtClean="0"/>
              <a:t>Is </a:t>
            </a:r>
            <a:r>
              <a:rPr lang="nl-NL" dirty="0" err="1" smtClean="0"/>
              <a:t>their</a:t>
            </a:r>
            <a:r>
              <a:rPr lang="nl-NL" dirty="0" smtClean="0"/>
              <a:t> a </a:t>
            </a:r>
            <a:r>
              <a:rPr lang="nl-NL" dirty="0" err="1" smtClean="0"/>
              <a:t>reason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limit is </a:t>
            </a:r>
            <a:r>
              <a:rPr lang="nl-NL" dirty="0" err="1" smtClean="0"/>
              <a:t>odd</a:t>
            </a:r>
            <a:r>
              <a:rPr lang="nl-NL" dirty="0" smtClean="0"/>
              <a:t>? Is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limit is even ?</a:t>
            </a:r>
          </a:p>
          <a:p>
            <a:pPr marL="475488" indent="-457200">
              <a:buFont typeface="+mj-lt"/>
              <a:buAutoNum type="arabicPeriod" startAt="3"/>
            </a:pP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Huiswerk vragen les 2 deel </a:t>
            </a:r>
            <a:r>
              <a:rPr lang="nl-NL" sz="3200" dirty="0" smtClean="0"/>
              <a:t>II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3B6-B264-483D-AA3F-ABD554DCAC15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3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1403648" y="5877272"/>
            <a:ext cx="2524904" cy="365125"/>
          </a:xfrm>
        </p:spPr>
        <p:txBody>
          <a:bodyPr/>
          <a:lstStyle/>
          <a:p>
            <a:r>
              <a:rPr lang="nl-NL" dirty="0" err="1" smtClean="0"/>
              <a:t>vTo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685801"/>
            <a:ext cx="7762056" cy="3657599"/>
          </a:xfrm>
        </p:spPr>
        <p:txBody>
          <a:bodyPr>
            <a:normAutofit fontScale="92500" lnSpcReduction="20000"/>
          </a:bodyPr>
          <a:lstStyle/>
          <a:p>
            <a:pPr marL="18288" indent="0">
              <a:buNone/>
            </a:pPr>
            <a:r>
              <a:rPr lang="nl-NL" dirty="0" smtClean="0"/>
              <a:t>Statistical </a:t>
            </a:r>
            <a:r>
              <a:rPr lang="nl-NL" dirty="0" err="1" smtClean="0"/>
              <a:t>modeling</a:t>
            </a:r>
            <a:r>
              <a:rPr lang="nl-NL" dirty="0" smtClean="0"/>
              <a:t> (par 4.2)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are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assumptions</a:t>
            </a:r>
            <a:r>
              <a:rPr lang="nl-NL" dirty="0" smtClean="0"/>
              <a:t> ?</a:t>
            </a:r>
          </a:p>
          <a:p>
            <a:pPr marL="384048" lvl="1" indent="0">
              <a:buNone/>
            </a:pPr>
            <a:r>
              <a:rPr lang="nl-NL" dirty="0" smtClean="0"/>
              <a:t>              Are </a:t>
            </a: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true</a:t>
            </a:r>
            <a:r>
              <a:rPr lang="nl-NL" dirty="0" smtClean="0"/>
              <a:t>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r>
              <a:rPr lang="nl-NL" dirty="0" smtClean="0"/>
              <a:t> is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likelihood</a:t>
            </a:r>
            <a:r>
              <a:rPr lang="nl-NL" dirty="0" smtClean="0"/>
              <a:t>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do </a:t>
            </a:r>
            <a:r>
              <a:rPr lang="nl-NL" dirty="0" err="1" smtClean="0"/>
              <a:t>you</a:t>
            </a:r>
            <a:r>
              <a:rPr lang="nl-NL" dirty="0" smtClean="0"/>
              <a:t> get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have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likelihood</a:t>
            </a:r>
            <a:r>
              <a:rPr lang="nl-NL" dirty="0" smtClean="0"/>
              <a:t>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do </a:t>
            </a:r>
            <a:r>
              <a:rPr lang="nl-NL" dirty="0" err="1" smtClean="0"/>
              <a:t>you</a:t>
            </a:r>
            <a:r>
              <a:rPr lang="nl-NL" dirty="0" smtClean="0"/>
              <a:t> do </a:t>
            </a:r>
            <a:r>
              <a:rPr lang="nl-NL" dirty="0" err="1" smtClean="0"/>
              <a:t>with</a:t>
            </a:r>
            <a:r>
              <a:rPr lang="nl-NL" dirty="0" smtClean="0"/>
              <a:t> missing </a:t>
            </a:r>
            <a:r>
              <a:rPr lang="nl-NL" dirty="0" err="1" smtClean="0"/>
              <a:t>values</a:t>
            </a:r>
            <a:r>
              <a:rPr lang="nl-NL" dirty="0" smtClean="0"/>
              <a:t> (page 94) ?</a:t>
            </a:r>
          </a:p>
          <a:p>
            <a:endParaRPr lang="nl-NL" dirty="0"/>
          </a:p>
          <a:p>
            <a:pPr marL="18288" indent="0">
              <a:buNone/>
            </a:pPr>
            <a:r>
              <a:rPr lang="nl-NL" dirty="0" err="1" smtClean="0"/>
              <a:t>Weka</a:t>
            </a:r>
            <a:endParaRPr lang="nl-NL" dirty="0" smtClean="0"/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How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get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counts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probabilites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data set?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Does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result</a:t>
            </a:r>
            <a:r>
              <a:rPr lang="nl-NL" dirty="0" smtClean="0"/>
              <a:t> </a:t>
            </a:r>
            <a:r>
              <a:rPr lang="nl-NL" dirty="0" err="1" smtClean="0"/>
              <a:t>differ</a:t>
            </a:r>
            <a:r>
              <a:rPr lang="nl-NL" dirty="0" smtClean="0"/>
              <a:t> form Witten? 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:</a:t>
            </a:r>
          </a:p>
          <a:p>
            <a:pPr marL="841248" lvl="1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reason</a:t>
            </a:r>
            <a:r>
              <a:rPr lang="nl-NL" dirty="0" smtClean="0"/>
              <a:t> ?</a:t>
            </a:r>
          </a:p>
          <a:p>
            <a:pPr marL="841248" lvl="1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we do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Huiswerk vragen les 2 deel II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DCAF-A971-43C0-A1A9-E7C77B9632AC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7504" y="1191458"/>
            <a:ext cx="7618040" cy="4685814"/>
          </a:xfrm>
        </p:spPr>
        <p:txBody>
          <a:bodyPr>
            <a:normAutofit fontScale="55000" lnSpcReduction="20000"/>
          </a:bodyPr>
          <a:lstStyle/>
          <a:p>
            <a:pPr marL="18288" indent="0">
              <a:buNone/>
            </a:pPr>
            <a:r>
              <a:rPr lang="nl-NL" dirty="0" err="1" smtClean="0"/>
              <a:t>Questions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situation</a:t>
            </a:r>
            <a:r>
              <a:rPr lang="nl-NL" dirty="0" smtClean="0"/>
              <a:t>:</a:t>
            </a:r>
          </a:p>
          <a:p>
            <a:pPr marL="18288" indent="0">
              <a:buNone/>
            </a:pPr>
            <a:r>
              <a:rPr lang="nl-NL" b="1" dirty="0" smtClean="0"/>
              <a:t>Outlook</a:t>
            </a:r>
            <a:r>
              <a:rPr lang="nl-NL" b="1" dirty="0" smtClean="0">
                <a:solidFill>
                  <a:srgbClr val="FFFF00"/>
                </a:solidFill>
              </a:rPr>
              <a:t>: </a:t>
            </a:r>
            <a:r>
              <a:rPr lang="nl-NL" b="1" dirty="0" err="1" smtClean="0">
                <a:solidFill>
                  <a:srgbClr val="FFFF00"/>
                </a:solidFill>
              </a:rPr>
              <a:t>rainy</a:t>
            </a:r>
            <a:r>
              <a:rPr lang="nl-NL" b="1" dirty="0">
                <a:solidFill>
                  <a:srgbClr val="FFFF00"/>
                </a:solidFill>
              </a:rPr>
              <a:t>, </a:t>
            </a:r>
            <a:r>
              <a:rPr lang="nl-NL" b="1" dirty="0" err="1"/>
              <a:t>temperature</a:t>
            </a:r>
            <a:r>
              <a:rPr lang="nl-NL" b="1" dirty="0">
                <a:solidFill>
                  <a:srgbClr val="FFFF00"/>
                </a:solidFill>
              </a:rPr>
              <a:t>: mild, </a:t>
            </a:r>
            <a:r>
              <a:rPr lang="nl-NL" b="1" dirty="0" err="1"/>
              <a:t>humidity</a:t>
            </a:r>
            <a:r>
              <a:rPr lang="nl-NL" b="1" dirty="0">
                <a:solidFill>
                  <a:srgbClr val="FFFF00"/>
                </a:solidFill>
              </a:rPr>
              <a:t>: high, </a:t>
            </a:r>
            <a:r>
              <a:rPr lang="nl-NL" b="1" dirty="0" err="1"/>
              <a:t>windy</a:t>
            </a:r>
            <a:r>
              <a:rPr lang="nl-NL" b="1" dirty="0">
                <a:solidFill>
                  <a:srgbClr val="FFFF00"/>
                </a:solidFill>
              </a:rPr>
              <a:t>: no , </a:t>
            </a:r>
            <a:r>
              <a:rPr lang="nl-NL" b="1" dirty="0" err="1"/>
              <a:t>play</a:t>
            </a:r>
            <a:r>
              <a:rPr lang="nl-NL" b="1" dirty="0" err="1">
                <a:solidFill>
                  <a:srgbClr val="FFFF00"/>
                </a:solidFill>
              </a:rPr>
              <a:t>:yes</a:t>
            </a:r>
            <a:endParaRPr lang="nl-NL" b="1" dirty="0">
              <a:solidFill>
                <a:srgbClr val="FFFF00"/>
              </a:solidFill>
            </a:endParaRPr>
          </a:p>
          <a:p>
            <a:pPr marL="18288" indent="0">
              <a:buNone/>
            </a:pPr>
            <a:endParaRPr lang="nl-NL" dirty="0" smtClean="0"/>
          </a:p>
          <a:p>
            <a:pPr marL="18288" indent="0">
              <a:buNone/>
            </a:pPr>
            <a:r>
              <a:rPr lang="nl-NL" dirty="0" smtClean="0"/>
              <a:t>Statistical </a:t>
            </a:r>
            <a:r>
              <a:rPr lang="nl-NL" dirty="0" err="1" smtClean="0"/>
              <a:t>modeling</a:t>
            </a:r>
            <a:endParaRPr lang="nl-NL" dirty="0" smtClean="0"/>
          </a:p>
          <a:p>
            <a:pPr marL="18288" indent="0">
              <a:buNone/>
            </a:pPr>
            <a:r>
              <a:rPr lang="nl-NL" dirty="0" smtClean="0"/>
              <a:t>  </a:t>
            </a:r>
            <a:r>
              <a:rPr lang="nl-NL" dirty="0" err="1" smtClean="0"/>
              <a:t>Caculate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likelihood</a:t>
            </a:r>
            <a:r>
              <a:rPr lang="nl-NL" dirty="0" smtClean="0"/>
              <a:t> : </a:t>
            </a:r>
          </a:p>
          <a:p>
            <a:pPr marL="18288" indent="0">
              <a:buNone/>
            </a:pPr>
            <a:r>
              <a:rPr lang="nl-NL" dirty="0" err="1"/>
              <a:t>C</a:t>
            </a:r>
            <a:r>
              <a:rPr lang="nl-NL" dirty="0" err="1" smtClean="0"/>
              <a:t>hoose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answer</a:t>
            </a:r>
            <a:r>
              <a:rPr lang="nl-NL" dirty="0" smtClean="0"/>
              <a:t>(s)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3* 4*3*6*9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2*2*4*2*5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/>
              <a:t>3* </a:t>
            </a:r>
            <a:r>
              <a:rPr lang="nl-NL" dirty="0" smtClean="0"/>
              <a:t>4*3*6*9/(9*9*9*9*9)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2*2*4*2*5/</a:t>
            </a:r>
            <a:r>
              <a:rPr lang="nl-NL" dirty="0"/>
              <a:t>/(</a:t>
            </a:r>
            <a:r>
              <a:rPr lang="nl-NL" dirty="0" smtClean="0"/>
              <a:t>9*9*9*9*9)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3*5*3*6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2*2*4*2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/>
              <a:t>3* </a:t>
            </a:r>
            <a:r>
              <a:rPr lang="nl-NL" dirty="0" smtClean="0"/>
              <a:t>4*3*6/(9*9*9*9)</a:t>
            </a:r>
            <a:endParaRPr lang="nl-NL" dirty="0"/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2*2*4*2//(9*9*9*9)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Answer</a:t>
            </a:r>
            <a:r>
              <a:rPr lang="nl-NL" dirty="0" smtClean="0"/>
              <a:t> 3 * 100%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Answer</a:t>
            </a:r>
            <a:r>
              <a:rPr lang="nl-NL" dirty="0" smtClean="0"/>
              <a:t> 4 * 100%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smtClean="0"/>
              <a:t>7 </a:t>
            </a:r>
            <a:r>
              <a:rPr lang="nl-NL" dirty="0"/>
              <a:t>* 100%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smtClean="0"/>
              <a:t>8* </a:t>
            </a:r>
            <a:r>
              <a:rPr lang="nl-NL" dirty="0"/>
              <a:t>100</a:t>
            </a:r>
            <a:r>
              <a:rPr lang="nl-NL" dirty="0" smtClean="0"/>
              <a:t>%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/>
              <a:t>3* 4*3*6*9</a:t>
            </a:r>
            <a:r>
              <a:rPr lang="nl-NL" dirty="0" smtClean="0"/>
              <a:t>/(5*5*5*5*5)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/>
              <a:t>2*2*4*2*5</a:t>
            </a:r>
            <a:r>
              <a:rPr lang="nl-NL" dirty="0" smtClean="0"/>
              <a:t>//(</a:t>
            </a:r>
            <a:r>
              <a:rPr lang="nl-NL" dirty="0"/>
              <a:t>5</a:t>
            </a:r>
            <a:r>
              <a:rPr lang="nl-NL" dirty="0" smtClean="0"/>
              <a:t>*5*5*5*5)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/>
              <a:t>3* 4*3*6*9</a:t>
            </a:r>
            <a:r>
              <a:rPr lang="nl-NL" dirty="0" smtClean="0"/>
              <a:t>/(14*14*14*14*14)</a:t>
            </a:r>
            <a:endParaRPr lang="nl-NL" dirty="0"/>
          </a:p>
          <a:p>
            <a:pPr marL="475488" indent="-457200">
              <a:buFont typeface="+mj-lt"/>
              <a:buAutoNum type="arabicPeriod"/>
            </a:pPr>
            <a:r>
              <a:rPr lang="nl-NL" dirty="0"/>
              <a:t>2*2*4*2*5</a:t>
            </a:r>
            <a:r>
              <a:rPr lang="nl-NL" dirty="0" smtClean="0"/>
              <a:t>//(14*14*14*14*14)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/>
              <a:t>3* 4*3*6*9/(9*9*9*9*14)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/>
              <a:t>2*2*4*2*5//(9*9*9*9*5</a:t>
            </a:r>
            <a:endParaRPr lang="nl-NL" dirty="0" smtClean="0"/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anwswer</a:t>
            </a:r>
            <a:endParaRPr lang="nl-NL" dirty="0"/>
          </a:p>
          <a:p>
            <a:pPr marL="475488" indent="-457200">
              <a:buFont typeface="+mj-lt"/>
              <a:buAutoNum type="arabicPeriod"/>
            </a:pPr>
            <a:endParaRPr lang="nl-NL" dirty="0" smtClean="0"/>
          </a:p>
          <a:p>
            <a:pPr marL="475488" indent="-457200">
              <a:buFont typeface="+mj-lt"/>
              <a:buAutoNum type="arabicPeriod"/>
            </a:pPr>
            <a:endParaRPr lang="nl-NL" dirty="0"/>
          </a:p>
          <a:p>
            <a:pPr marL="475488" indent="-457200">
              <a:buFont typeface="+mj-lt"/>
              <a:buAutoNum type="arabicPeriod"/>
            </a:pPr>
            <a:endParaRPr lang="nl-NL" dirty="0" smtClean="0"/>
          </a:p>
          <a:p>
            <a:pPr marL="475488" indent="-457200">
              <a:buFont typeface="+mj-lt"/>
              <a:buAutoNum type="arabicPeriod"/>
            </a:pPr>
            <a:endParaRPr lang="nl-NL" dirty="0"/>
          </a:p>
          <a:p>
            <a:pPr marL="475488" indent="-457200">
              <a:buFont typeface="+mj-lt"/>
              <a:buAutoNum type="arabicPeriod"/>
            </a:pPr>
            <a:endParaRPr lang="nl-NL" dirty="0" smtClean="0"/>
          </a:p>
          <a:p>
            <a:pPr marL="475488" indent="-457200">
              <a:buFont typeface="+mj-lt"/>
              <a:buAutoNum type="arabicPeriod"/>
            </a:pPr>
            <a:endParaRPr lang="nl-NL" dirty="0" smtClean="0"/>
          </a:p>
          <a:p>
            <a:pPr marL="18288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Huiswerk vragen les 2 deel </a:t>
            </a:r>
            <a:r>
              <a:rPr lang="nl-NL" sz="3200" dirty="0" smtClean="0"/>
              <a:t>III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EFA1-BE49-4E7B-8A7A-BEF9A35768CD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 smtClean="0"/>
              <a:t>vTo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40768"/>
            <a:ext cx="6668431" cy="1762371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779912" y="3429000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Explain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answer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92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052736"/>
                <a:ext cx="7474024" cy="4255367"/>
              </a:xfrm>
            </p:spPr>
            <p:txBody>
              <a:bodyPr>
                <a:normAutofit fontScale="85000" lnSpcReduction="20000"/>
              </a:bodyPr>
              <a:lstStyle/>
              <a:p>
                <a:pPr marL="182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effectLst/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i="1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nl-NL" i="1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l-NL" i="1">
                              <a:effectLst/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i="1">
                              <a:effectLst/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NL" i="1">
                                  <a:effectLst/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NL" i="1">
                                  <a:effectLst/>
                                  <a:latin typeface="Cambria Math"/>
                                </a:rPr>
                                <m:t>(2∗</m:t>
                              </m:r>
                              <m:r>
                                <a:rPr lang="nl-NL" i="1">
                                  <a:effectLst/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nl-NL" i="1">
                              <a:effectLst/>
                              <a:latin typeface="Cambria Math"/>
                            </a:rPr>
                            <m:t>) ∗  </m:t>
                          </m:r>
                          <m:r>
                            <a:rPr lang="nl-NL" i="1">
                              <a:effectLst/>
                              <a:latin typeface="Cambria Math"/>
                            </a:rPr>
                            <m:t>𝜎</m:t>
                          </m:r>
                          <m:r>
                            <a:rPr lang="nl-NL" i="1">
                              <a:effectLst/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nl-NL" i="1">
                          <a:effectLst/>
                          <a:latin typeface="Cambria Math"/>
                        </a:rPr>
                        <m:t>∗ </m:t>
                      </m:r>
                      <m:sSup>
                        <m:sSupPr>
                          <m:ctrlPr>
                            <a:rPr lang="nl-NL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i="1"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nl-NL" i="1">
                              <a:effectLst/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nl-NL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nl-NL" i="1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nl-NL" i="1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nl-NL" i="1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nl-NL" i="1">
                                      <a:effectLst/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nl-NL" i="1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l-NL" i="1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l-NL" i="1">
                                  <a:effectLst/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nl-NL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nl-NL" i="1">
                                      <a:effectLst/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nl-NL" i="1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nl-NL" dirty="0">
                  <a:effectLst/>
                </a:endParaRPr>
              </a:p>
              <a:p>
                <a:pPr marL="475488" indent="-457200">
                  <a:buFont typeface="+mj-lt"/>
                  <a:buAutoNum type="arabicPeriod"/>
                </a:pPr>
                <a:r>
                  <a:rPr lang="nl-NL" dirty="0" err="1" smtClean="0">
                    <a:effectLst/>
                  </a:rPr>
                  <a:t>What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represent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the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symbols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el-GR" dirty="0" smtClean="0">
                    <a:effectLst/>
                  </a:rPr>
                  <a:t>μ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and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el-GR" dirty="0" smtClean="0">
                    <a:effectLst/>
                  </a:rPr>
                  <a:t>σ</a:t>
                </a:r>
                <a:r>
                  <a:rPr lang="nl-NL" dirty="0" smtClean="0">
                    <a:effectLst/>
                  </a:rPr>
                  <a:t>?</a:t>
                </a:r>
              </a:p>
              <a:p>
                <a:pPr marL="475488" indent="-457200">
                  <a:buFont typeface="+mj-lt"/>
                  <a:buAutoNum type="arabicPeriod"/>
                </a:pPr>
                <a:r>
                  <a:rPr lang="nl-NL" dirty="0" err="1" smtClean="0">
                    <a:effectLst/>
                  </a:rPr>
                  <a:t>What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represent</a:t>
                </a:r>
                <a:r>
                  <a:rPr lang="nl-NL" dirty="0" smtClean="0">
                    <a:effectLst/>
                  </a:rPr>
                  <a:t> x?</a:t>
                </a:r>
              </a:p>
              <a:p>
                <a:pPr marL="475488" indent="-457200">
                  <a:buFont typeface="+mj-lt"/>
                  <a:buAutoNum type="arabicPeriod"/>
                </a:pPr>
                <a:r>
                  <a:rPr lang="nl-NL" dirty="0" err="1" smtClean="0">
                    <a:effectLst/>
                  </a:rPr>
                  <a:t>What</a:t>
                </a:r>
                <a:r>
                  <a:rPr lang="nl-NL" dirty="0" smtClean="0">
                    <a:effectLst/>
                  </a:rPr>
                  <a:t> is </a:t>
                </a:r>
                <a:r>
                  <a:rPr lang="nl-NL" dirty="0" err="1" smtClean="0">
                    <a:effectLst/>
                  </a:rPr>
                  <a:t>this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formula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about</a:t>
                </a:r>
                <a:r>
                  <a:rPr lang="nl-NL" dirty="0" smtClean="0">
                    <a:effectLst/>
                  </a:rPr>
                  <a:t> (</a:t>
                </a:r>
                <a:r>
                  <a:rPr lang="nl-NL" dirty="0" err="1" smtClean="0">
                    <a:effectLst/>
                  </a:rPr>
                  <a:t>theory</a:t>
                </a:r>
                <a:r>
                  <a:rPr lang="nl-NL" dirty="0" smtClean="0">
                    <a:effectLst/>
                  </a:rPr>
                  <a:t>, ..) ?</a:t>
                </a:r>
              </a:p>
              <a:p>
                <a:pPr marL="475488" indent="-457200">
                  <a:buFont typeface="+mj-lt"/>
                  <a:buAutoNum type="arabicPeriod"/>
                </a:pP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Given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temperature</a:t>
                </a:r>
                <a:r>
                  <a:rPr lang="nl-NL" dirty="0" smtClean="0">
                    <a:effectLst/>
                  </a:rPr>
                  <a:t> =66 , </a:t>
                </a:r>
                <a:r>
                  <a:rPr lang="nl-NL" dirty="0" err="1" smtClean="0">
                    <a:effectLst/>
                  </a:rPr>
                  <a:t>average</a:t>
                </a:r>
                <a:r>
                  <a:rPr lang="nl-NL" dirty="0" smtClean="0">
                    <a:effectLst/>
                  </a:rPr>
                  <a:t>  </a:t>
                </a:r>
                <a:r>
                  <a:rPr lang="nl-NL" dirty="0" err="1" smtClean="0">
                    <a:effectLst/>
                  </a:rPr>
                  <a:t>temperature</a:t>
                </a:r>
                <a:r>
                  <a:rPr lang="nl-NL" dirty="0" smtClean="0">
                    <a:effectLst/>
                  </a:rPr>
                  <a:t> = 73 </a:t>
                </a:r>
                <a:r>
                  <a:rPr lang="nl-NL" dirty="0" err="1" smtClean="0">
                    <a:effectLst/>
                  </a:rPr>
                  <a:t>and</a:t>
                </a:r>
                <a:r>
                  <a:rPr lang="nl-NL" dirty="0" smtClean="0">
                    <a:effectLst/>
                  </a:rPr>
                  <a:t> stand </a:t>
                </a:r>
                <a:r>
                  <a:rPr lang="nl-NL" dirty="0" err="1" smtClean="0">
                    <a:effectLst/>
                  </a:rPr>
                  <a:t>deviation</a:t>
                </a:r>
                <a:r>
                  <a:rPr lang="nl-NL" dirty="0" smtClean="0">
                    <a:effectLst/>
                  </a:rPr>
                  <a:t> = 6.2. </a:t>
                </a:r>
                <a:r>
                  <a:rPr lang="nl-NL" dirty="0" err="1" smtClean="0">
                    <a:effectLst/>
                  </a:rPr>
                  <a:t>What</a:t>
                </a:r>
                <a:r>
                  <a:rPr lang="nl-NL" dirty="0" smtClean="0">
                    <a:effectLst/>
                  </a:rPr>
                  <a:t> is f(x) ?</a:t>
                </a:r>
              </a:p>
              <a:p>
                <a:pPr marL="475488" indent="-457200">
                  <a:buFont typeface="+mj-lt"/>
                  <a:buAutoNum type="arabicPeriod"/>
                </a:pPr>
                <a:r>
                  <a:rPr lang="nl-NL" dirty="0" err="1" smtClean="0">
                    <a:effectLst/>
                  </a:rPr>
                  <a:t>What</a:t>
                </a:r>
                <a:r>
                  <a:rPr lang="nl-NL" dirty="0" smtClean="0">
                    <a:effectLst/>
                  </a:rPr>
                  <a:t> are </a:t>
                </a:r>
                <a:r>
                  <a:rPr lang="nl-NL" dirty="0" err="1" smtClean="0">
                    <a:effectLst/>
                  </a:rPr>
                  <a:t>the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assumptions</a:t>
                </a:r>
                <a:r>
                  <a:rPr lang="nl-NL" dirty="0" smtClean="0">
                    <a:effectLst/>
                  </a:rPr>
                  <a:t>(</a:t>
                </a:r>
                <a:r>
                  <a:rPr lang="nl-NL" dirty="0" err="1" smtClean="0">
                    <a:effectLst/>
                  </a:rPr>
                  <a:t>under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what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/>
                  <a:t>circumstances</a:t>
                </a:r>
                <a:r>
                  <a:rPr lang="nl-NL" dirty="0" smtClean="0"/>
                  <a:t> is </a:t>
                </a:r>
                <a:r>
                  <a:rPr lang="nl-NL" dirty="0" err="1" smtClean="0"/>
                  <a:t>it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allowed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use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formula</a:t>
                </a:r>
                <a:r>
                  <a:rPr lang="nl-NL" dirty="0" smtClean="0"/>
                  <a:t>)</a:t>
                </a:r>
                <a:r>
                  <a:rPr lang="nl-NL" dirty="0" smtClean="0">
                    <a:effectLst/>
                  </a:rPr>
                  <a:t>?</a:t>
                </a:r>
              </a:p>
              <a:p>
                <a:pPr marL="475488" indent="-457200">
                  <a:buFont typeface="+mj-lt"/>
                  <a:buAutoNum type="arabicPeriod"/>
                </a:pPr>
                <a:r>
                  <a:rPr lang="nl-NL" dirty="0" smtClean="0">
                    <a:effectLst/>
                  </a:rPr>
                  <a:t>The column of yes has more </a:t>
                </a:r>
                <a:r>
                  <a:rPr lang="nl-NL" dirty="0" err="1" smtClean="0">
                    <a:effectLst/>
                  </a:rPr>
                  <a:t>temperature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attributes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than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the</a:t>
                </a:r>
                <a:r>
                  <a:rPr lang="nl-NL" dirty="0" smtClean="0">
                    <a:effectLst/>
                  </a:rPr>
                  <a:t>  column of no. </a:t>
                </a:r>
                <a:r>
                  <a:rPr lang="nl-NL" dirty="0" err="1" smtClean="0">
                    <a:effectLst/>
                  </a:rPr>
                  <a:t>Each</a:t>
                </a:r>
                <a:r>
                  <a:rPr lang="nl-NL" dirty="0" smtClean="0">
                    <a:effectLst/>
                  </a:rPr>
                  <a:t> column (</a:t>
                </a:r>
                <a:r>
                  <a:rPr lang="nl-NL" dirty="0" err="1" smtClean="0">
                    <a:effectLst/>
                  </a:rPr>
                  <a:t>temperature</a:t>
                </a:r>
                <a:r>
                  <a:rPr lang="nl-NL" dirty="0" smtClean="0">
                    <a:effectLst/>
                  </a:rPr>
                  <a:t> yes </a:t>
                </a:r>
                <a:r>
                  <a:rPr lang="nl-NL" dirty="0" err="1" smtClean="0">
                    <a:effectLst/>
                  </a:rPr>
                  <a:t>and</a:t>
                </a:r>
                <a:r>
                  <a:rPr lang="nl-NL" dirty="0" smtClean="0">
                    <a:effectLst/>
                  </a:rPr>
                  <a:t> no) has a different </a:t>
                </a:r>
                <a:r>
                  <a:rPr lang="nl-NL" dirty="0" err="1" smtClean="0">
                    <a:effectLst/>
                  </a:rPr>
                  <a:t>average</a:t>
                </a:r>
                <a:endParaRPr lang="nl-NL" dirty="0" smtClean="0">
                  <a:effectLst/>
                </a:endParaRPr>
              </a:p>
              <a:p>
                <a:pPr marL="18288" indent="0">
                  <a:buNone/>
                </a:pPr>
                <a:r>
                  <a:rPr lang="nl-NL" dirty="0" smtClean="0">
                    <a:effectLst/>
                  </a:rPr>
                  <a:t>              </a:t>
                </a:r>
                <a:r>
                  <a:rPr lang="nl-NL" dirty="0" err="1" smtClean="0">
                    <a:effectLst/>
                  </a:rPr>
                  <a:t>What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average</a:t>
                </a:r>
                <a:r>
                  <a:rPr lang="nl-NL" dirty="0" smtClean="0">
                    <a:effectLst/>
                  </a:rPr>
                  <a:t> must u </a:t>
                </a:r>
                <a:r>
                  <a:rPr lang="nl-NL" dirty="0" err="1" smtClean="0">
                    <a:effectLst/>
                  </a:rPr>
                  <a:t>use</a:t>
                </a:r>
                <a:r>
                  <a:rPr lang="nl-NL" dirty="0" smtClean="0">
                    <a:effectLst/>
                  </a:rPr>
                  <a:t> ?</a:t>
                </a:r>
              </a:p>
              <a:p>
                <a:pPr marL="841248" lvl="1" indent="-457200">
                  <a:buFont typeface="+mj-lt"/>
                  <a:buAutoNum type="arabicPeriod"/>
                </a:pPr>
                <a:r>
                  <a:rPr lang="nl-NL" dirty="0" smtClean="0">
                    <a:effectLst/>
                  </a:rPr>
                  <a:t>The column </a:t>
                </a:r>
                <a:r>
                  <a:rPr lang="nl-NL" dirty="0" err="1" smtClean="0">
                    <a:effectLst/>
                  </a:rPr>
                  <a:t>with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the</a:t>
                </a:r>
                <a:r>
                  <a:rPr lang="nl-NL" dirty="0" smtClean="0">
                    <a:effectLst/>
                  </a:rPr>
                  <a:t> most </a:t>
                </a:r>
                <a:r>
                  <a:rPr lang="nl-NL" dirty="0" err="1" smtClean="0">
                    <a:effectLst/>
                  </a:rPr>
                  <a:t>attruibutes</a:t>
                </a:r>
                <a:r>
                  <a:rPr lang="nl-NL" dirty="0" smtClean="0">
                    <a:effectLst/>
                  </a:rPr>
                  <a:t> (</a:t>
                </a:r>
                <a:r>
                  <a:rPr lang="nl-NL" dirty="0" err="1" smtClean="0">
                    <a:effectLst/>
                  </a:rPr>
                  <a:t>because</a:t>
                </a:r>
                <a:r>
                  <a:rPr lang="nl-NL" dirty="0" smtClean="0">
                    <a:effectLst/>
                  </a:rPr>
                  <a:t> of </a:t>
                </a:r>
                <a:r>
                  <a:rPr lang="nl-NL" dirty="0" err="1" smtClean="0">
                    <a:effectLst/>
                  </a:rPr>
                  <a:t>getting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the</a:t>
                </a:r>
                <a:r>
                  <a:rPr lang="nl-NL" dirty="0" smtClean="0">
                    <a:effectLst/>
                  </a:rPr>
                  <a:t> best </a:t>
                </a:r>
                <a:r>
                  <a:rPr lang="nl-NL" dirty="0" err="1" smtClean="0">
                    <a:effectLst/>
                  </a:rPr>
                  <a:t>average</a:t>
                </a:r>
                <a:r>
                  <a:rPr lang="nl-NL" dirty="0" smtClean="0">
                    <a:effectLst/>
                  </a:rPr>
                  <a:t>)?</a:t>
                </a:r>
              </a:p>
              <a:p>
                <a:pPr marL="841248" lvl="1" indent="-457200">
                  <a:buFont typeface="+mj-lt"/>
                  <a:buAutoNum type="arabicPeriod"/>
                </a:pPr>
                <a:r>
                  <a:rPr lang="nl-NL" dirty="0" smtClean="0">
                    <a:effectLst/>
                  </a:rPr>
                  <a:t>Or .. ??  </a:t>
                </a:r>
                <a:r>
                  <a:rPr lang="nl-NL" dirty="0" err="1" smtClean="0">
                    <a:effectLst/>
                  </a:rPr>
                  <a:t>Give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arguments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for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your</a:t>
                </a:r>
                <a:r>
                  <a:rPr lang="nl-NL" dirty="0" smtClean="0">
                    <a:effectLst/>
                  </a:rPr>
                  <a:t> </a:t>
                </a:r>
                <a:r>
                  <a:rPr lang="nl-NL" dirty="0" err="1" smtClean="0">
                    <a:effectLst/>
                  </a:rPr>
                  <a:t>answer</a:t>
                </a:r>
                <a:endParaRPr lang="nl-NL" dirty="0" smtClean="0">
                  <a:effectLst/>
                </a:endParaRPr>
              </a:p>
              <a:p>
                <a:endParaRPr lang="nl-NL" dirty="0" smtClean="0">
                  <a:effectLst/>
                </a:endParaRPr>
              </a:p>
              <a:p>
                <a:endParaRPr lang="nl-NL" dirty="0" smtClean="0">
                  <a:effectLst/>
                </a:endParaRPr>
              </a:p>
              <a:p>
                <a:endParaRPr lang="nl-NL" dirty="0">
                  <a:effectLst/>
                </a:endParaRP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052736"/>
                <a:ext cx="7474024" cy="4255367"/>
              </a:xfrm>
              <a:blipFill rotWithShape="1">
                <a:blip r:embed="rId2"/>
                <a:stretch>
                  <a:fillRect t="-78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Huiswerk vragen les 2 deel </a:t>
            </a:r>
            <a:r>
              <a:rPr lang="nl-NL" sz="3200" dirty="0" smtClean="0"/>
              <a:t>IV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EFA1-BE49-4E7B-8A7A-BEF9A35768CD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23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83568" y="685801"/>
            <a:ext cx="7546032" cy="4111351"/>
          </a:xfrm>
        </p:spPr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nl-NL" dirty="0" smtClean="0"/>
              <a:t>Page 99</a:t>
            </a:r>
          </a:p>
          <a:p>
            <a:pPr marL="18288" indent="0">
              <a:buNone/>
            </a:pPr>
            <a:r>
              <a:rPr lang="nl-NL" dirty="0" err="1" smtClean="0"/>
              <a:t>Naive</a:t>
            </a:r>
            <a:r>
              <a:rPr lang="nl-NL" dirty="0" smtClean="0"/>
              <a:t> Bayes </a:t>
            </a:r>
            <a:r>
              <a:rPr lang="nl-NL" dirty="0" err="1" smtClean="0"/>
              <a:t>questions</a:t>
            </a:r>
            <a:r>
              <a:rPr lang="nl-NL" dirty="0" smtClean="0"/>
              <a:t>: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Naive</a:t>
            </a:r>
            <a:r>
              <a:rPr lang="nl-NL" dirty="0" smtClean="0"/>
              <a:t> Bayes does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well. </a:t>
            </a:r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smtClean="0"/>
              <a:t>How do </a:t>
            </a:r>
            <a:r>
              <a:rPr lang="nl-NL" dirty="0" err="1" smtClean="0"/>
              <a:t>you</a:t>
            </a:r>
            <a:r>
              <a:rPr lang="nl-NL" dirty="0" smtClean="0"/>
              <a:t> discover </a:t>
            </a:r>
            <a:r>
              <a:rPr lang="nl-NL" dirty="0" err="1" smtClean="0"/>
              <a:t>this</a:t>
            </a:r>
            <a:r>
              <a:rPr lang="nl-NL" dirty="0" smtClean="0"/>
              <a:t>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is a solution ?</a:t>
            </a:r>
          </a:p>
          <a:p>
            <a:pPr marL="18288" indent="0">
              <a:buNone/>
            </a:pPr>
            <a:endParaRPr lang="nl-NL" dirty="0" smtClean="0"/>
          </a:p>
          <a:p>
            <a:pPr marL="18288" indent="0">
              <a:buNone/>
            </a:pPr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distrubution</a:t>
            </a:r>
            <a:r>
              <a:rPr lang="nl-NL" dirty="0" smtClean="0"/>
              <a:t> </a:t>
            </a:r>
            <a:r>
              <a:rPr lang="nl-NL" dirty="0" err="1" smtClean="0"/>
              <a:t>questions</a:t>
            </a:r>
            <a:r>
              <a:rPr lang="nl-NL" dirty="0" smtClean="0"/>
              <a:t>: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>
                <a:effectLst/>
              </a:rPr>
              <a:t>How </a:t>
            </a:r>
            <a:r>
              <a:rPr lang="nl-NL" dirty="0" err="1">
                <a:effectLst/>
              </a:rPr>
              <a:t>can</a:t>
            </a:r>
            <a:r>
              <a:rPr lang="nl-NL" dirty="0">
                <a:effectLst/>
              </a:rPr>
              <a:t> i prove </a:t>
            </a:r>
            <a:r>
              <a:rPr lang="nl-NL" dirty="0" err="1">
                <a:effectLst/>
              </a:rPr>
              <a:t>that</a:t>
            </a:r>
            <a:r>
              <a:rPr lang="nl-NL" dirty="0">
                <a:effectLst/>
              </a:rPr>
              <a:t>  </a:t>
            </a:r>
            <a:r>
              <a:rPr lang="nl-NL" dirty="0" err="1">
                <a:effectLst/>
              </a:rPr>
              <a:t>the</a:t>
            </a:r>
            <a:r>
              <a:rPr lang="nl-NL" dirty="0">
                <a:effectLst/>
              </a:rPr>
              <a:t>  data in </a:t>
            </a:r>
            <a:r>
              <a:rPr lang="nl-NL" dirty="0" err="1">
                <a:effectLst/>
              </a:rPr>
              <a:t>the</a:t>
            </a:r>
            <a:r>
              <a:rPr lang="nl-NL" dirty="0">
                <a:effectLst/>
              </a:rPr>
              <a:t> predictor column is </a:t>
            </a:r>
            <a:r>
              <a:rPr lang="nl-NL" dirty="0" err="1">
                <a:effectLst/>
              </a:rPr>
              <a:t>normal</a:t>
            </a:r>
            <a:r>
              <a:rPr lang="nl-NL" dirty="0">
                <a:effectLst/>
              </a:rPr>
              <a:t> </a:t>
            </a:r>
            <a:r>
              <a:rPr lang="nl-NL" dirty="0" err="1" smtClean="0">
                <a:effectLst/>
              </a:rPr>
              <a:t>distributed</a:t>
            </a:r>
            <a:r>
              <a:rPr lang="nl-NL" dirty="0" smtClean="0">
                <a:effectLst/>
              </a:rPr>
              <a:t>?</a:t>
            </a:r>
            <a:endParaRPr lang="nl-NL" dirty="0" smtClean="0"/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r>
              <a:rPr lang="nl-NL" dirty="0" smtClean="0"/>
              <a:t> does </a:t>
            </a:r>
            <a:r>
              <a:rPr lang="nl-NL" dirty="0" err="1" smtClean="0"/>
              <a:t>not</a:t>
            </a:r>
            <a:r>
              <a:rPr lang="nl-NL" dirty="0" smtClean="0"/>
              <a:t> fit </a:t>
            </a:r>
            <a:r>
              <a:rPr lang="nl-NL" dirty="0" err="1" smtClean="0"/>
              <a:t>the</a:t>
            </a:r>
            <a:r>
              <a:rPr lang="nl-NL" dirty="0" smtClean="0"/>
              <a:t> dataset 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do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does </a:t>
            </a:r>
            <a:r>
              <a:rPr lang="nl-NL" dirty="0" err="1" smtClean="0"/>
              <a:t>not</a:t>
            </a:r>
            <a:r>
              <a:rPr lang="nl-NL" dirty="0" smtClean="0"/>
              <a:t> have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idea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data is </a:t>
            </a:r>
            <a:r>
              <a:rPr lang="nl-NL" dirty="0" err="1" smtClean="0"/>
              <a:t>distributed</a:t>
            </a:r>
            <a:r>
              <a:rPr lang="nl-NL" dirty="0" smtClean="0"/>
              <a:t>?</a:t>
            </a:r>
          </a:p>
          <a:p>
            <a:pPr marL="475488" indent="-45720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dirty="0" err="1" smtClean="0"/>
              <a:t>kernel</a:t>
            </a:r>
            <a:r>
              <a:rPr lang="nl-NL" dirty="0" smtClean="0"/>
              <a:t> </a:t>
            </a:r>
            <a:r>
              <a:rPr lang="nl-NL" dirty="0" err="1" smtClean="0"/>
              <a:t>density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r>
              <a:rPr lang="nl-NL" dirty="0" smtClean="0"/>
              <a:t>?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77240" y="4869160"/>
            <a:ext cx="7543800" cy="914400"/>
          </a:xfrm>
        </p:spPr>
        <p:txBody>
          <a:bodyPr/>
          <a:lstStyle/>
          <a:p>
            <a:r>
              <a:rPr lang="nl-NL" sz="3200" dirty="0"/>
              <a:t>Huiswerk vragen les 2 deel </a:t>
            </a:r>
            <a:r>
              <a:rPr lang="nl-NL" sz="3200" dirty="0" smtClean="0"/>
              <a:t>V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EFA1-BE49-4E7B-8A7A-BEF9A35768CD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1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79512" y="116632"/>
            <a:ext cx="6096000" cy="798983"/>
          </a:xfrm>
        </p:spPr>
        <p:txBody>
          <a:bodyPr/>
          <a:lstStyle/>
          <a:p>
            <a:pPr marL="18288" indent="0">
              <a:buNone/>
            </a:pPr>
            <a:r>
              <a:rPr lang="nl-NL" dirty="0" smtClean="0">
                <a:solidFill>
                  <a:srgbClr val="FFFF00"/>
                </a:solidFill>
              </a:rPr>
              <a:t>Huiswerk theorie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77240" y="2132856"/>
            <a:ext cx="7543800" cy="3658344"/>
          </a:xfrm>
        </p:spPr>
        <p:txBody>
          <a:bodyPr/>
          <a:lstStyle/>
          <a:p>
            <a:r>
              <a:rPr lang="nl-NL" sz="3200" dirty="0" smtClean="0"/>
              <a:t/>
            </a:r>
            <a:br>
              <a:rPr lang="nl-NL" sz="3200" dirty="0" smtClean="0"/>
            </a:br>
            <a:r>
              <a:rPr lang="nl-NL" sz="3200" dirty="0"/>
              <a:t/>
            </a:r>
            <a:br>
              <a:rPr lang="nl-NL" sz="3200" dirty="0"/>
            </a:br>
            <a:r>
              <a:rPr lang="nl-NL" sz="3200" dirty="0" smtClean="0"/>
              <a:t>Witten </a:t>
            </a:r>
            <a:r>
              <a:rPr lang="nl-NL" sz="3200" dirty="0" err="1" smtClean="0"/>
              <a:t>chapter</a:t>
            </a:r>
            <a:r>
              <a:rPr lang="nl-NL" sz="3200" dirty="0" smtClean="0"/>
              <a:t>:</a:t>
            </a:r>
            <a:br>
              <a:rPr lang="nl-NL" sz="3200" dirty="0" smtClean="0"/>
            </a:br>
            <a:r>
              <a:rPr lang="nl-NL" sz="3200" dirty="0" smtClean="0"/>
              <a:t/>
            </a:r>
            <a:br>
              <a:rPr lang="nl-NL" sz="3200" dirty="0" smtClean="0"/>
            </a:br>
            <a:r>
              <a:rPr lang="nl-NL" sz="3200" dirty="0" smtClean="0"/>
              <a:t>    4.2 </a:t>
            </a:r>
            <a:r>
              <a:rPr lang="nl-NL" sz="3200" dirty="0" err="1" smtClean="0"/>
              <a:t>statistical</a:t>
            </a:r>
            <a:r>
              <a:rPr lang="nl-NL" sz="3200" dirty="0" smtClean="0"/>
              <a:t> </a:t>
            </a:r>
            <a:r>
              <a:rPr lang="nl-NL" sz="3200" dirty="0" err="1" smtClean="0"/>
              <a:t>modelling</a:t>
            </a:r>
            <a:r>
              <a:rPr lang="nl-NL" sz="3200" dirty="0" smtClean="0"/>
              <a:t/>
            </a:r>
            <a:br>
              <a:rPr lang="nl-NL" sz="3200" dirty="0" smtClean="0"/>
            </a:br>
            <a:r>
              <a:rPr lang="nl-NL" sz="3200" dirty="0" smtClean="0"/>
              <a:t>    		</a:t>
            </a:r>
            <a:r>
              <a:rPr lang="nl-NL" sz="2400" dirty="0" smtClean="0"/>
              <a:t>Laplace </a:t>
            </a:r>
            <a:r>
              <a:rPr lang="nl-NL" sz="2400" dirty="0" err="1" smtClean="0"/>
              <a:t>estimator</a:t>
            </a:r>
            <a:r>
              <a:rPr lang="nl-NL" sz="2400" dirty="0" smtClean="0"/>
              <a:t> (page 93 </a:t>
            </a:r>
            <a:r>
              <a:rPr lang="nl-NL" sz="2400" dirty="0" err="1" smtClean="0"/>
              <a:t>and</a:t>
            </a:r>
            <a:r>
              <a:rPr lang="nl-NL" sz="2400" dirty="0" smtClean="0"/>
              <a:t> 94)  </a:t>
            </a:r>
            <a:br>
              <a:rPr lang="nl-NL" sz="2400" dirty="0" smtClean="0"/>
            </a:br>
            <a:r>
              <a:rPr lang="nl-NL" sz="2400" dirty="0"/>
              <a:t> </a:t>
            </a:r>
            <a:r>
              <a:rPr lang="nl-NL" sz="2400" dirty="0" smtClean="0"/>
              <a:t>          </a:t>
            </a:r>
            <a:br>
              <a:rPr lang="nl-NL" sz="2400" dirty="0" smtClean="0"/>
            </a:br>
            <a:r>
              <a:rPr lang="nl-NL" sz="2400" dirty="0" smtClean="0"/>
              <a:t>   </a:t>
            </a:r>
            <a:r>
              <a:rPr lang="nl-NL" sz="3200" dirty="0" smtClean="0"/>
              <a:t>4.3 </a:t>
            </a:r>
            <a:r>
              <a:rPr lang="nl-NL" sz="3200" dirty="0" err="1" smtClean="0"/>
              <a:t>divide-and-conquer</a:t>
            </a:r>
            <a:r>
              <a:rPr lang="nl-NL" sz="3200" dirty="0" smtClean="0"/>
              <a:t>: </a:t>
            </a:r>
            <a:br>
              <a:rPr lang="nl-NL" sz="3200" dirty="0" smtClean="0"/>
            </a:br>
            <a:r>
              <a:rPr lang="nl-NL" sz="3200" dirty="0"/>
              <a:t> </a:t>
            </a:r>
            <a:r>
              <a:rPr lang="nl-NL" sz="3200" dirty="0" smtClean="0"/>
              <a:t>         </a:t>
            </a:r>
            <a:r>
              <a:rPr lang="nl-NL" sz="3200" dirty="0" err="1" smtClean="0"/>
              <a:t>construction</a:t>
            </a:r>
            <a:r>
              <a:rPr lang="nl-NL" sz="3200" dirty="0" smtClean="0"/>
              <a:t> </a:t>
            </a:r>
            <a:r>
              <a:rPr lang="nl-NL" sz="3200" dirty="0" err="1" smtClean="0"/>
              <a:t>decision</a:t>
            </a:r>
            <a:r>
              <a:rPr lang="nl-NL" sz="3200" dirty="0" smtClean="0"/>
              <a:t> trees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CCA0-BD99-4F73-96FC-38D7231922FD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80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259632" y="476673"/>
            <a:ext cx="6096000" cy="1080120"/>
          </a:xfrm>
        </p:spPr>
        <p:txBody>
          <a:bodyPr/>
          <a:lstStyle/>
          <a:p>
            <a:pPr marL="18288" indent="0">
              <a:buNone/>
            </a:pPr>
            <a:r>
              <a:rPr lang="nl-NL" dirty="0">
                <a:solidFill>
                  <a:srgbClr val="FFFF00"/>
                </a:solidFill>
              </a:rPr>
              <a:t>Huiswerk </a:t>
            </a:r>
            <a:r>
              <a:rPr lang="nl-NL" dirty="0" smtClean="0">
                <a:solidFill>
                  <a:srgbClr val="FFFF00"/>
                </a:solidFill>
              </a:rPr>
              <a:t>practicum</a:t>
            </a:r>
            <a:endParaRPr lang="nl-NL" dirty="0">
              <a:solidFill>
                <a:srgbClr val="FFFF00"/>
              </a:solidFill>
            </a:endParaRPr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95536" y="141277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Statistic modeling </a:t>
            </a:r>
            <a:r>
              <a:rPr lang="en-US" dirty="0" err="1" smtClean="0"/>
              <a:t>afronden</a:t>
            </a:r>
            <a:r>
              <a:rPr lang="en-US" dirty="0" smtClean="0"/>
              <a:t> </a:t>
            </a:r>
            <a:r>
              <a:rPr lang="en-US" dirty="0"/>
              <a:t>(numeric + nominal)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Decision trees I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E974-1FEF-4F0C-8AB5-372292F19FA8}" type="datetime1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56B23-F83E-4AC9-8E95-1C884475F28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1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ir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i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i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916</Words>
  <Application>Microsoft Office PowerPoint</Application>
  <PresentationFormat>Diavoorstelling (4:3)</PresentationFormat>
  <Paragraphs>264</Paragraphs>
  <Slides>15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Elementair</vt:lpstr>
      <vt:lpstr>Worksheet</vt:lpstr>
      <vt:lpstr>Document</vt:lpstr>
      <vt:lpstr>Les 3 </vt:lpstr>
      <vt:lpstr>Huiswerk vragen les 2 deel I</vt:lpstr>
      <vt:lpstr>Huiswerk vragen les 2 deel II</vt:lpstr>
      <vt:lpstr>Huiswerk vragen les 2 deel II</vt:lpstr>
      <vt:lpstr>Huiswerk vragen les 2 deel III</vt:lpstr>
      <vt:lpstr>Huiswerk vragen les 2 deel IV</vt:lpstr>
      <vt:lpstr>Huiswerk vragen les 2 deel V</vt:lpstr>
      <vt:lpstr>  Witten chapter:      4.2 statistical modelling       Laplace estimator (page 93 and 94)                  4.3 divide-and-conquer:            construction decision trees </vt:lpstr>
      <vt:lpstr>PowerPoint-presentatie</vt:lpstr>
      <vt:lpstr>Classification Process : Model Construction</vt:lpstr>
      <vt:lpstr>Testing and Prediction (by a classifier)</vt:lpstr>
      <vt:lpstr>Classification by Decision Tree Induction</vt:lpstr>
      <vt:lpstr>Les voorbeeld : maak een tree mbv Excel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Thuis</dc:creator>
  <cp:lastModifiedBy>Thuis</cp:lastModifiedBy>
  <cp:revision>36</cp:revision>
  <dcterms:created xsi:type="dcterms:W3CDTF">2015-11-15T15:36:07Z</dcterms:created>
  <dcterms:modified xsi:type="dcterms:W3CDTF">2015-12-01T21:26:03Z</dcterms:modified>
</cp:coreProperties>
</file>