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57" r:id="rId4"/>
    <p:sldId id="267" r:id="rId5"/>
    <p:sldId id="268" r:id="rId6"/>
    <p:sldId id="258" r:id="rId7"/>
    <p:sldId id="271" r:id="rId8"/>
    <p:sldId id="274" r:id="rId9"/>
    <p:sldId id="275" r:id="rId10"/>
    <p:sldId id="269" r:id="rId11"/>
    <p:sldId id="273" r:id="rId12"/>
    <p:sldId id="270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E85CF-9CC3-4D3F-B83E-E0D2428C44BF}" type="datetimeFigureOut">
              <a:rPr lang="nl-NL" smtClean="0"/>
              <a:t>7-12-2015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42EC2-41A0-45C7-B481-89CDE761FF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724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BED0-0340-440A-9626-638F2C4FCEC1}" type="datetime1">
              <a:rPr lang="nl-NL" smtClean="0"/>
              <a:t>7-12-2015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037-7194-4CE9-BED7-5AC198E82A4C}" type="datetime1">
              <a:rPr lang="nl-NL" smtClean="0"/>
              <a:t>7-12-2015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C532-1559-4A70-ACD6-FF67452025BD}" type="datetime1">
              <a:rPr lang="nl-NL" smtClean="0"/>
              <a:t>7-12-2015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CBCB-6BE5-4A5F-B6E8-A1D4685D51D4}" type="datetime1">
              <a:rPr lang="nl-NL" smtClean="0"/>
              <a:t>7-12-2015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449D-99EB-4FE0-AB70-E02BC890C610}" type="datetime1">
              <a:rPr lang="nl-NL" smtClean="0"/>
              <a:t>7-12-2015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6948-EAF2-4384-B55A-A15BC7E425EB}" type="datetime1">
              <a:rPr lang="nl-NL" smtClean="0"/>
              <a:t>7-12-2015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A632-0C1D-4DAD-9584-4BC5FD94122D}" type="datetime1">
              <a:rPr lang="nl-NL" smtClean="0"/>
              <a:t>7-12-2015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78DB-AAA7-4FA3-B362-3C7A20C86205}" type="datetime1">
              <a:rPr lang="nl-NL" smtClean="0"/>
              <a:t>7-12-2015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2FAE-A1F1-4E86-A7B2-DD9F2A2206EC}" type="datetime1">
              <a:rPr lang="nl-NL" smtClean="0"/>
              <a:t>7-12-2015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06D0-8766-43C3-B5DD-8F88A81561FB}" type="datetime1">
              <a:rPr lang="nl-NL" smtClean="0"/>
              <a:t>7-12-2015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C9C7-1474-428E-8C8A-F1C49C14D4A4}" type="datetime1">
              <a:rPr lang="nl-NL" smtClean="0"/>
              <a:t>7-12-2015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‹nr.›</a:t>
            </a:fld>
            <a:endParaRPr lang="nl-NL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95CEDFA3-1544-4E98-890B-D4FBAADDFA07}" type="datetime1">
              <a:rPr lang="nl-NL" smtClean="0"/>
              <a:t>7-12-2015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E096D57E-6073-4CD4-9E05-0E094FC653F5}" type="slidenum">
              <a:rPr lang="nl-NL" smtClean="0"/>
              <a:t>‹nr.›</a:t>
            </a:fld>
            <a:endParaRPr lang="nl-NL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u.wiley.com/WileyCDA/WileyTitle/productCd-111866146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3068960"/>
            <a:ext cx="7117180" cy="1470025"/>
          </a:xfrm>
        </p:spPr>
        <p:txBody>
          <a:bodyPr/>
          <a:lstStyle/>
          <a:p>
            <a:r>
              <a:rPr lang="nl-NL" dirty="0" smtClean="0"/>
              <a:t>Les 4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DataSmart</a:t>
            </a:r>
            <a:r>
              <a:rPr lang="nl-NL" dirty="0"/>
              <a:t> </a:t>
            </a:r>
            <a:r>
              <a:rPr lang="nl-NL" dirty="0" err="1"/>
              <a:t>chapter</a:t>
            </a:r>
            <a:r>
              <a:rPr lang="nl-NL" dirty="0"/>
              <a:t> </a:t>
            </a:r>
            <a:r>
              <a:rPr lang="nl-NL" dirty="0" smtClean="0"/>
              <a:t>6</a:t>
            </a:r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157D-25FB-4718-9CE7-6DD8015DDFB1}" type="datetime1">
              <a:rPr lang="nl-NL" smtClean="0"/>
              <a:t>7-12-2015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348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16632"/>
            <a:ext cx="7125113" cy="924475"/>
          </a:xfrm>
        </p:spPr>
        <p:txBody>
          <a:bodyPr/>
          <a:lstStyle/>
          <a:p>
            <a:r>
              <a:rPr lang="nl-NL" dirty="0" smtClean="0"/>
              <a:t>Les opdracht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7811027" cy="453650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nl-NL" dirty="0" smtClean="0"/>
              <a:t>Je bent eigenaar van een supermarkt. </a:t>
            </a:r>
            <a:endParaRPr lang="nl-NL" dirty="0"/>
          </a:p>
          <a:p>
            <a:pPr>
              <a:buFont typeface="+mj-lt"/>
              <a:buAutoNum type="arabicPeriod"/>
            </a:pPr>
            <a:r>
              <a:rPr lang="nl-NL" dirty="0" smtClean="0"/>
              <a:t>Je hebt de beschikking over de verkoopgegevens van de klanten </a:t>
            </a:r>
            <a:endParaRPr lang="nl-NL" dirty="0"/>
          </a:p>
          <a:p>
            <a:pPr>
              <a:buFont typeface="+mj-lt"/>
              <a:buAutoNum type="arabicPeriod"/>
            </a:pPr>
            <a:r>
              <a:rPr lang="nl-NL" dirty="0" smtClean="0"/>
              <a:t>Je wilt je verkoop verbeteren door gericht direct marketing toe te passen</a:t>
            </a:r>
            <a:br>
              <a:rPr lang="nl-NL" dirty="0" smtClean="0"/>
            </a:br>
            <a:endParaRPr lang="nl-NL" dirty="0"/>
          </a:p>
          <a:p>
            <a:pPr marL="0" indent="0">
              <a:buNone/>
            </a:pPr>
            <a:r>
              <a:rPr lang="nl-NL" dirty="0" smtClean="0"/>
              <a:t>Case: Je wilt </a:t>
            </a:r>
            <a:r>
              <a:rPr lang="nl-NL" dirty="0" err="1" smtClean="0"/>
              <a:t>mbv</a:t>
            </a:r>
            <a:r>
              <a:rPr lang="nl-NL" dirty="0" smtClean="0"/>
              <a:t> datamining technieken achterhalen wie er (in de prille fase van) zwanger is?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HOE  ?   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Maak </a:t>
            </a:r>
            <a:r>
              <a:rPr lang="nl-NL" dirty="0"/>
              <a:t>5</a:t>
            </a:r>
            <a:r>
              <a:rPr lang="nl-NL" dirty="0" smtClean="0"/>
              <a:t> groepen en presenteer je oplossing 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CBCB-6BE5-4A5F-B6E8-A1D4685D51D4}" type="datetime1">
              <a:rPr lang="nl-NL" smtClean="0"/>
              <a:t>7-12-2015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754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125113" cy="924475"/>
          </a:xfrm>
        </p:spPr>
        <p:txBody>
          <a:bodyPr/>
          <a:lstStyle/>
          <a:p>
            <a:r>
              <a:rPr lang="nl-NL" dirty="0"/>
              <a:t>Leerdoelen</a:t>
            </a:r>
            <a:r>
              <a:rPr lang="nl-NL" dirty="0" smtClean="0"/>
              <a:t>: </a:t>
            </a:r>
            <a:r>
              <a:rPr lang="nl-NL" sz="2000" dirty="0" smtClean="0"/>
              <a:t>De student kan na afloop 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340769"/>
            <a:ext cx="7125112" cy="4968552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nl-NL" dirty="0" smtClean="0"/>
              <a:t>Eisen opstellen (met argumenten omkleed) waar een training dataset aan moet voldoen </a:t>
            </a:r>
          </a:p>
          <a:p>
            <a:pPr lvl="1">
              <a:buFont typeface="+mj-lt"/>
              <a:buAutoNum type="arabicPeriod"/>
            </a:pPr>
            <a:r>
              <a:rPr lang="nl-NL" dirty="0" smtClean="0"/>
              <a:t>Welke aspecten beïnvloeden het gewenste eindresultaat?</a:t>
            </a:r>
          </a:p>
          <a:p>
            <a:pPr lvl="1">
              <a:buFont typeface="+mj-lt"/>
              <a:buAutoNum type="arabicPeriod"/>
            </a:pPr>
            <a:r>
              <a:rPr lang="nl-NL" dirty="0" smtClean="0"/>
              <a:t>Welke data is geschikt om in de training data set op genomen te worden?</a:t>
            </a:r>
          </a:p>
          <a:p>
            <a:pPr lvl="1">
              <a:buFont typeface="+mj-lt"/>
              <a:buAutoNum type="arabicPeriod"/>
            </a:pPr>
            <a:r>
              <a:rPr lang="nl-NL" dirty="0" smtClean="0"/>
              <a:t>Wat is het verschil  tussen training en test set?</a:t>
            </a:r>
          </a:p>
          <a:p>
            <a:pPr marL="457200" lvl="1" indent="0">
              <a:buNone/>
            </a:pPr>
            <a:endParaRPr lang="nl-NL" dirty="0"/>
          </a:p>
          <a:p>
            <a:pPr>
              <a:buFont typeface="+mj-lt"/>
              <a:buAutoNum type="arabicPeriod"/>
            </a:pPr>
            <a:r>
              <a:rPr lang="nl-NL" dirty="0" smtClean="0"/>
              <a:t>herkennen welke datamining </a:t>
            </a:r>
            <a:r>
              <a:rPr lang="nl-NL" dirty="0"/>
              <a:t>techniek van toepassing is </a:t>
            </a:r>
            <a:endParaRPr lang="nl-NL" dirty="0" smtClean="0"/>
          </a:p>
          <a:p>
            <a:pPr lvl="1">
              <a:buFont typeface="+mj-lt"/>
              <a:buAutoNum type="arabicPeriod"/>
            </a:pPr>
            <a:r>
              <a:rPr lang="nl-NL" dirty="0" smtClean="0"/>
              <a:t>wat voor eisen stelt de techniek  aan het data model</a:t>
            </a:r>
          </a:p>
          <a:p>
            <a:pPr lvl="1">
              <a:buFont typeface="+mj-lt"/>
              <a:buAutoNum type="arabicPeriod"/>
            </a:pPr>
            <a:r>
              <a:rPr lang="nl-NL" dirty="0" smtClean="0"/>
              <a:t>Op welke vraag geeft de datamining techniek antwoord</a:t>
            </a:r>
          </a:p>
          <a:p>
            <a:pPr lvl="1">
              <a:buFont typeface="+mj-lt"/>
              <a:buAutoNum type="arabicPeriod"/>
            </a:pPr>
            <a:r>
              <a:rPr lang="nl-NL" dirty="0" smtClean="0"/>
              <a:t>Wat voor sub technieken geven antwoord op welke vragen? </a:t>
            </a:r>
            <a:endParaRPr lang="nl-NL" dirty="0"/>
          </a:p>
          <a:p>
            <a:pPr>
              <a:buFont typeface="+mj-lt"/>
              <a:buAutoNum type="arabicPeriod"/>
            </a:pPr>
            <a:endParaRPr lang="nl-NL" dirty="0" smtClean="0"/>
          </a:p>
          <a:p>
            <a:pPr>
              <a:buFont typeface="+mj-lt"/>
              <a:buAutoNum type="arabicPeriod"/>
            </a:pPr>
            <a:r>
              <a:rPr lang="nl-NL" dirty="0" smtClean="0"/>
              <a:t>(met argumenten omkleed)  aangeven  welke doelgroepen invloed hebben op  het eindresultaat van de samengestelde training dataset  </a:t>
            </a:r>
          </a:p>
          <a:p>
            <a:pPr>
              <a:buFont typeface="+mj-lt"/>
              <a:buAutoNum type="arabicPeriod"/>
            </a:pPr>
            <a:r>
              <a:rPr lang="nl-NL" dirty="0" smtClean="0"/>
              <a:t>aangeven hoe  de betrouwbaarheid van de voorspelling kan worden vergroot?</a:t>
            </a:r>
          </a:p>
          <a:p>
            <a:pPr lvl="1">
              <a:buFont typeface="+mj-lt"/>
              <a:buAutoNum type="arabicPeriod"/>
            </a:pPr>
            <a:r>
              <a:rPr lang="nl-NL" dirty="0" smtClean="0"/>
              <a:t>Wat zijn je target </a:t>
            </a:r>
            <a:r>
              <a:rPr lang="nl-NL" dirty="0" err="1" smtClean="0"/>
              <a:t>values</a:t>
            </a:r>
            <a:r>
              <a:rPr lang="nl-NL" dirty="0" smtClean="0"/>
              <a:t>?</a:t>
            </a:r>
          </a:p>
          <a:p>
            <a:pPr lvl="1">
              <a:buFont typeface="+mj-lt"/>
              <a:buAutoNum type="arabicPeriod"/>
            </a:pPr>
            <a:r>
              <a:rPr lang="nl-NL" dirty="0" smtClean="0"/>
              <a:t>Hoe kom je aan de target </a:t>
            </a:r>
            <a:r>
              <a:rPr lang="nl-NL" dirty="0" err="1" smtClean="0"/>
              <a:t>values</a:t>
            </a:r>
            <a:r>
              <a:rPr lang="nl-NL" dirty="0" smtClean="0"/>
              <a:t>?</a:t>
            </a:r>
          </a:p>
          <a:p>
            <a:pPr lvl="1">
              <a:buFont typeface="+mj-lt"/>
              <a:buAutoNum type="arabicPeriod"/>
            </a:pPr>
            <a:r>
              <a:rPr lang="nl-NL" dirty="0" smtClean="0"/>
              <a:t>Hoe betrouwbaar zijn je target </a:t>
            </a:r>
            <a:r>
              <a:rPr lang="nl-NL" dirty="0" err="1" smtClean="0"/>
              <a:t>values</a:t>
            </a:r>
            <a:r>
              <a:rPr lang="nl-NL" dirty="0" smtClean="0"/>
              <a:t>?</a:t>
            </a:r>
          </a:p>
          <a:p>
            <a:pPr lvl="1">
              <a:buFont typeface="+mj-lt"/>
              <a:buAutoNum type="arabicPeriod"/>
            </a:pPr>
            <a:r>
              <a:rPr lang="nl-NL" dirty="0" smtClean="0"/>
              <a:t>Hoe kom je tot een voorspelling?</a:t>
            </a:r>
          </a:p>
          <a:p>
            <a:pPr lvl="1">
              <a:buFont typeface="+mj-lt"/>
              <a:buAutoNum type="arabicPeriod"/>
            </a:pPr>
            <a:r>
              <a:rPr lang="nl-NL" dirty="0" smtClean="0"/>
              <a:t>Wat voor aspecten zijn relevant ?</a:t>
            </a:r>
          </a:p>
          <a:p>
            <a:pPr lvl="1">
              <a:buFont typeface="+mj-lt"/>
              <a:buAutoNum type="arabicPeriod"/>
            </a:pPr>
            <a:r>
              <a:rPr lang="nl-NL" dirty="0" smtClean="0"/>
              <a:t>…</a:t>
            </a:r>
          </a:p>
          <a:p>
            <a:pPr lvl="1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CBCB-6BE5-4A5F-B6E8-A1D4685D51D4}" type="datetime1">
              <a:rPr lang="nl-NL" smtClean="0"/>
              <a:t>7-12-2015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vTo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998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-27384"/>
            <a:ext cx="7125113" cy="924475"/>
          </a:xfrm>
        </p:spPr>
        <p:txBody>
          <a:bodyPr/>
          <a:lstStyle/>
          <a:p>
            <a:r>
              <a:rPr lang="nl-NL" dirty="0" smtClean="0"/>
              <a:t>Huiswerk week 4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4051437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nl-NL" dirty="0" smtClean="0"/>
              <a:t>finish </a:t>
            </a:r>
            <a:r>
              <a:rPr lang="nl-NL" dirty="0" err="1" smtClean="0"/>
              <a:t>decision</a:t>
            </a:r>
            <a:r>
              <a:rPr lang="nl-NL" dirty="0" smtClean="0"/>
              <a:t> tree</a:t>
            </a:r>
          </a:p>
          <a:p>
            <a:pPr>
              <a:buFont typeface="+mj-lt"/>
              <a:buAutoNum type="arabicPeriod"/>
            </a:pPr>
            <a:r>
              <a:rPr lang="nl-NL" dirty="0" smtClean="0"/>
              <a:t>Witten </a:t>
            </a:r>
            <a:r>
              <a:rPr lang="nl-NL" dirty="0" err="1" smtClean="0"/>
              <a:t>chapter</a:t>
            </a:r>
            <a:r>
              <a:rPr lang="nl-NL" dirty="0" smtClean="0"/>
              <a:t> 5.1 </a:t>
            </a:r>
            <a:r>
              <a:rPr lang="nl-NL" dirty="0" err="1" smtClean="0"/>
              <a:t>traing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, 5.3 cross </a:t>
            </a:r>
            <a:r>
              <a:rPr lang="nl-NL" dirty="0" err="1" smtClean="0"/>
              <a:t>validation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 5.7 page 163 - 166½  different </a:t>
            </a:r>
            <a:r>
              <a:rPr lang="nl-NL" dirty="0" err="1" smtClean="0"/>
              <a:t>outcomes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nl-NL" dirty="0" err="1" smtClean="0"/>
              <a:t>DataSmart</a:t>
            </a:r>
            <a:r>
              <a:rPr lang="nl-NL" dirty="0" smtClean="0"/>
              <a:t> </a:t>
            </a:r>
            <a:r>
              <a:rPr lang="nl-NL" dirty="0" err="1" smtClean="0"/>
              <a:t>chapter</a:t>
            </a:r>
            <a:r>
              <a:rPr lang="nl-NL" dirty="0" smtClean="0"/>
              <a:t> 6  (lezen+ uitwerken </a:t>
            </a:r>
            <a:r>
              <a:rPr lang="nl-NL" dirty="0" err="1" smtClean="0"/>
              <a:t>blz</a:t>
            </a:r>
            <a:r>
              <a:rPr lang="nl-NL" dirty="0" smtClean="0"/>
              <a:t> 205 t/m 218)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dirty="0" smtClean="0"/>
              <a:t>Inlezen data set (</a:t>
            </a:r>
            <a:r>
              <a:rPr lang="nl-NL" dirty="0" err="1" smtClean="0"/>
              <a:t>excel</a:t>
            </a:r>
            <a:r>
              <a:rPr lang="nl-NL" dirty="0"/>
              <a:t> file) </a:t>
            </a:r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eu.wiley.com/WileyCDA/WileyTitle/productCd-111866146X.html</a:t>
            </a:r>
            <a:endParaRPr lang="nl-NL" dirty="0" smtClean="0"/>
          </a:p>
          <a:p>
            <a:pPr marL="800100" lvl="1" indent="-342900">
              <a:buFont typeface="+mj-lt"/>
              <a:buAutoNum type="arabicPeriod"/>
            </a:pPr>
            <a:r>
              <a:rPr lang="nl-NL" dirty="0" smtClean="0"/>
              <a:t>Omzetten data (geslacht, adres)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dirty="0" smtClean="0"/>
              <a:t>Kolom gewichten (willekeurig) + berekenen van de SSE  (</a:t>
            </a:r>
            <a:r>
              <a:rPr lang="nl-NL" dirty="0" err="1" smtClean="0"/>
              <a:t>Sum</a:t>
            </a:r>
            <a:r>
              <a:rPr lang="nl-NL" dirty="0" smtClean="0"/>
              <a:t> </a:t>
            </a:r>
            <a:r>
              <a:rPr lang="nl-NL" dirty="0" err="1" smtClean="0"/>
              <a:t>Squared</a:t>
            </a:r>
            <a:r>
              <a:rPr lang="nl-NL" dirty="0" smtClean="0"/>
              <a:t> Error)  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dirty="0" smtClean="0"/>
              <a:t>Ga na hoe je de gewichten kan bepalen</a:t>
            </a:r>
          </a:p>
          <a:p>
            <a:pPr marL="1257300" lvl="2" indent="-342900">
              <a:buFont typeface="+mj-lt"/>
              <a:buAutoNum type="arabicPeriod"/>
            </a:pPr>
            <a:r>
              <a:rPr lang="nl-NL" dirty="0" err="1" smtClean="0"/>
              <a:t>Genetic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 smtClean="0"/>
          </a:p>
          <a:p>
            <a:pPr marL="1257300" lvl="2" indent="-342900">
              <a:buFont typeface="+mj-lt"/>
              <a:buAutoNum type="arabicPeriod"/>
            </a:pP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 smtClean="0"/>
              <a:t> ( </a:t>
            </a:r>
            <a:r>
              <a:rPr lang="nl-NL" dirty="0" err="1" smtClean="0"/>
              <a:t>java</a:t>
            </a:r>
            <a:r>
              <a:rPr lang="nl-NL" dirty="0" smtClean="0"/>
              <a:t>: Apache </a:t>
            </a:r>
            <a:r>
              <a:rPr lang="nl-NL" dirty="0" err="1" smtClean="0"/>
              <a:t>Commons</a:t>
            </a:r>
            <a:r>
              <a:rPr lang="nl-NL" dirty="0" smtClean="0"/>
              <a:t>) </a:t>
            </a:r>
            <a:r>
              <a:rPr lang="nl-NL" dirty="0"/>
              <a:t>http://</a:t>
            </a:r>
            <a:r>
              <a:rPr lang="nl-NL" dirty="0" smtClean="0"/>
              <a:t>commons.apache.org/proper/commons-math/userguide/stat.html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CBCB-6BE5-4A5F-B6E8-A1D4685D51D4}" type="datetime1">
              <a:rPr lang="nl-NL" smtClean="0"/>
              <a:t>7-12-2015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vTo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12</a:t>
            </a:fld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179512" y="4941168"/>
            <a:ext cx="8856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nl-NL" sz="1600" dirty="0"/>
              <a:t>Opmerking : Diegene die </a:t>
            </a:r>
            <a:r>
              <a:rPr lang="nl-NL" sz="1600" dirty="0" smtClean="0"/>
              <a:t>in </a:t>
            </a:r>
            <a:r>
              <a:rPr lang="nl-NL" sz="1600" dirty="0"/>
              <a:t>de module infdta01-2 </a:t>
            </a:r>
            <a:r>
              <a:rPr lang="nl-NL" sz="1600" dirty="0" err="1"/>
              <a:t>mbv</a:t>
            </a:r>
            <a:r>
              <a:rPr lang="nl-NL" sz="1600" dirty="0"/>
              <a:t> </a:t>
            </a:r>
            <a:r>
              <a:rPr lang="nl-NL" sz="1600" dirty="0" err="1" smtClean="0"/>
              <a:t>genetic</a:t>
            </a:r>
            <a:r>
              <a:rPr lang="nl-NL" sz="1600" dirty="0" smtClean="0"/>
              <a:t> </a:t>
            </a:r>
            <a:r>
              <a:rPr lang="nl-NL" sz="1600" dirty="0" err="1"/>
              <a:t>algorithm</a:t>
            </a:r>
            <a:r>
              <a:rPr lang="nl-NL" sz="1600" dirty="0"/>
              <a:t> </a:t>
            </a:r>
            <a:r>
              <a:rPr lang="nl-NL" sz="1600" dirty="0" smtClean="0"/>
              <a:t>de kolom coëfficiënten hebben gevonden </a:t>
            </a:r>
            <a:r>
              <a:rPr lang="nl-NL" sz="1600" dirty="0"/>
              <a:t>MOETEN </a:t>
            </a:r>
            <a:r>
              <a:rPr lang="nl-NL" sz="1600" dirty="0" smtClean="0"/>
              <a:t>deze coëfficiënten ook </a:t>
            </a:r>
            <a:r>
              <a:rPr lang="nl-NL" sz="1600" dirty="0"/>
              <a:t>het met </a:t>
            </a:r>
            <a:r>
              <a:rPr lang="nl-NL" sz="1600" dirty="0" err="1"/>
              <a:t>linear</a:t>
            </a:r>
            <a:r>
              <a:rPr lang="nl-NL" sz="1600" dirty="0"/>
              <a:t> </a:t>
            </a:r>
            <a:r>
              <a:rPr lang="nl-NL" sz="1600" dirty="0" err="1"/>
              <a:t>regression</a:t>
            </a:r>
            <a:r>
              <a:rPr lang="nl-NL" sz="1600" dirty="0"/>
              <a:t> </a:t>
            </a:r>
            <a:r>
              <a:rPr lang="nl-NL" sz="1600" dirty="0" err="1"/>
              <a:t>library</a:t>
            </a:r>
            <a:r>
              <a:rPr lang="nl-NL" sz="1600" dirty="0"/>
              <a:t> </a:t>
            </a:r>
            <a:r>
              <a:rPr lang="nl-NL" sz="1600" dirty="0" smtClean="0"/>
              <a:t>(</a:t>
            </a:r>
            <a:r>
              <a:rPr lang="nl-NL" sz="1600" smtClean="0"/>
              <a:t>bijv</a:t>
            </a:r>
            <a:r>
              <a:rPr lang="nl-NL" sz="1600" dirty="0" smtClean="0"/>
              <a:t>: apache </a:t>
            </a:r>
            <a:r>
              <a:rPr lang="nl-NL" sz="1600" dirty="0" err="1"/>
              <a:t>commons</a:t>
            </a:r>
            <a:r>
              <a:rPr lang="nl-NL" sz="1600" dirty="0"/>
              <a:t>) </a:t>
            </a:r>
            <a:r>
              <a:rPr lang="nl-NL" sz="1600" dirty="0" smtClean="0"/>
              <a:t>bepalen</a:t>
            </a:r>
            <a:endParaRPr lang="nl-NL" sz="16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581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Huiswerk les 3 vragen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nl-NL" dirty="0" err="1"/>
              <a:t>What</a:t>
            </a:r>
            <a:r>
              <a:rPr lang="nl-NL" dirty="0"/>
              <a:t> is the steps do </a:t>
            </a:r>
            <a:r>
              <a:rPr lang="nl-NL" dirty="0" err="1"/>
              <a:t>you</a:t>
            </a:r>
            <a:r>
              <a:rPr lang="nl-NL" dirty="0"/>
              <a:t> take </a:t>
            </a:r>
            <a:r>
              <a:rPr lang="nl-NL" dirty="0" err="1"/>
              <a:t>to</a:t>
            </a:r>
            <a:r>
              <a:rPr lang="nl-NL" dirty="0"/>
              <a:t> construct a tree</a:t>
            </a:r>
            <a:r>
              <a:rPr lang="nl-NL" dirty="0" smtClean="0"/>
              <a:t>?</a:t>
            </a:r>
          </a:p>
          <a:p>
            <a:pPr>
              <a:buFont typeface="+mj-lt"/>
              <a:buAutoNum type="arabicPeriod"/>
            </a:pPr>
            <a:r>
              <a:rPr lang="nl-NL" dirty="0" err="1"/>
              <a:t>When</a:t>
            </a:r>
            <a:r>
              <a:rPr lang="nl-NL" dirty="0"/>
              <a:t> is a node a </a:t>
            </a:r>
            <a:r>
              <a:rPr lang="nl-NL" dirty="0" err="1" smtClean="0"/>
              <a:t>leaf</a:t>
            </a:r>
            <a:r>
              <a:rPr lang="nl-NL" dirty="0" smtClean="0"/>
              <a:t>?</a:t>
            </a:r>
            <a:endParaRPr lang="nl-NL" dirty="0"/>
          </a:p>
          <a:p>
            <a:pPr>
              <a:buFont typeface="+mj-lt"/>
              <a:buAutoNum type="arabicPeriod"/>
            </a:pPr>
            <a:r>
              <a:rPr lang="nl-NL" dirty="0" smtClean="0"/>
              <a:t>The </a:t>
            </a:r>
            <a:r>
              <a:rPr lang="nl-NL" dirty="0" err="1"/>
              <a:t>measure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purity</a:t>
            </a:r>
            <a:r>
              <a:rPr lang="nl-NL" dirty="0"/>
              <a:t> in information. In </a:t>
            </a:r>
            <a:r>
              <a:rPr lang="nl-NL" dirty="0" err="1" smtClean="0"/>
              <a:t>what</a:t>
            </a:r>
            <a:r>
              <a:rPr lang="nl-NL" dirty="0" smtClean="0"/>
              <a:t> unit  </a:t>
            </a:r>
            <a:r>
              <a:rPr lang="nl-NL" dirty="0"/>
              <a:t>is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 smtClean="0"/>
              <a:t>measured</a:t>
            </a:r>
            <a:r>
              <a:rPr lang="nl-NL" dirty="0"/>
              <a:t>?</a:t>
            </a:r>
          </a:p>
          <a:p>
            <a:pPr>
              <a:buFont typeface="+mj-lt"/>
              <a:buAutoNum type="arabicPeriod"/>
            </a:pPr>
            <a:r>
              <a:rPr lang="nl-NL" dirty="0" err="1" smtClean="0"/>
              <a:t>What</a:t>
            </a:r>
            <a:r>
              <a:rPr lang="nl-NL" dirty="0" smtClean="0"/>
              <a:t> is (+ </a:t>
            </a:r>
            <a:r>
              <a:rPr lang="nl-NL" dirty="0" err="1" smtClean="0"/>
              <a:t>purpose</a:t>
            </a:r>
            <a:r>
              <a:rPr lang="nl-NL" dirty="0" smtClean="0"/>
              <a:t>):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dirty="0" smtClean="0"/>
              <a:t>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dirty="0" err="1" smtClean="0"/>
              <a:t>Gain</a:t>
            </a:r>
            <a:endParaRPr lang="nl-NL" dirty="0" smtClean="0"/>
          </a:p>
          <a:p>
            <a:pPr marL="800100" lvl="1" indent="-342900">
              <a:buFont typeface="+mj-lt"/>
              <a:buAutoNum type="arabicPeriod"/>
            </a:pPr>
            <a:r>
              <a:rPr lang="nl-NL" dirty="0" smtClean="0"/>
              <a:t>Split 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dirty="0" err="1" smtClean="0"/>
              <a:t>Gain</a:t>
            </a:r>
            <a:r>
              <a:rPr lang="nl-NL" dirty="0" smtClean="0"/>
              <a:t> ratio</a:t>
            </a:r>
          </a:p>
          <a:p>
            <a:pPr marL="400050">
              <a:buFont typeface="+mj-lt"/>
              <a:buAutoNum type="arabicPeriod"/>
            </a:pPr>
            <a:r>
              <a:rPr lang="nl-NL" dirty="0" err="1" smtClean="0"/>
              <a:t>What</a:t>
            </a:r>
            <a:r>
              <a:rPr lang="nl-NL" dirty="0" smtClean="0"/>
              <a:t> are </a:t>
            </a:r>
            <a:r>
              <a:rPr lang="nl-NL" dirty="0" err="1" smtClean="0"/>
              <a:t>for</a:t>
            </a:r>
            <a:r>
              <a:rPr lang="nl-NL" dirty="0" smtClean="0"/>
              <a:t> ID3 the </a:t>
            </a:r>
            <a:r>
              <a:rPr lang="nl-NL" dirty="0" err="1" smtClean="0"/>
              <a:t>arguments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decide</a:t>
            </a:r>
            <a:r>
              <a:rPr lang="nl-NL" dirty="0" smtClean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attribute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the root of the tree?</a:t>
            </a:r>
          </a:p>
          <a:p>
            <a:pPr lvl="1"/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CBCB-6BE5-4A5F-B6E8-A1D4685D51D4}" type="datetime1">
              <a:rPr lang="nl-NL" smtClean="0"/>
              <a:t>7-12-2015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90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14" y="431944"/>
            <a:ext cx="2077838" cy="924475"/>
          </a:xfrm>
        </p:spPr>
        <p:txBody>
          <a:bodyPr/>
          <a:lstStyle/>
          <a:p>
            <a:r>
              <a:rPr lang="nl-NL" dirty="0" smtClean="0"/>
              <a:t>Huiswerk les 3 vragen II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906" y="2571180"/>
            <a:ext cx="7125112" cy="405143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nl-NL" dirty="0" err="1" smtClean="0"/>
              <a:t>Calucate</a:t>
            </a:r>
            <a:r>
              <a:rPr lang="nl-NL" dirty="0" smtClean="0"/>
              <a:t> info([6,0])=?      // 0</a:t>
            </a:r>
          </a:p>
          <a:p>
            <a:pPr>
              <a:buFont typeface="+mj-lt"/>
              <a:buAutoNum type="arabicPeriod"/>
            </a:pPr>
            <a:r>
              <a:rPr lang="nl-NL" dirty="0" err="1" smtClean="0"/>
              <a:t>Caluclate</a:t>
            </a:r>
            <a:r>
              <a:rPr lang="nl-NL" dirty="0" smtClean="0"/>
              <a:t> info([4,4])=?     // 1</a:t>
            </a:r>
          </a:p>
          <a:p>
            <a:pPr>
              <a:buFont typeface="+mj-lt"/>
              <a:buAutoNum type="arabicPeriod"/>
            </a:pPr>
            <a:r>
              <a:rPr lang="nl-NL" dirty="0" err="1" smtClean="0"/>
              <a:t>Calculate</a:t>
            </a:r>
            <a:r>
              <a:rPr lang="nl-NL" dirty="0" smtClean="0"/>
              <a:t> info of </a:t>
            </a:r>
            <a:r>
              <a:rPr lang="nl-NL" dirty="0" err="1" smtClean="0"/>
              <a:t>Color:red</a:t>
            </a:r>
            <a:r>
              <a:rPr lang="nl-NL" dirty="0" smtClean="0"/>
              <a:t> en </a:t>
            </a:r>
            <a:r>
              <a:rPr lang="nl-NL" dirty="0" err="1" smtClean="0"/>
              <a:t>Color:Yellow</a:t>
            </a:r>
            <a:endParaRPr lang="nl-NL" dirty="0" smtClean="0"/>
          </a:p>
          <a:p>
            <a:pPr>
              <a:buFont typeface="+mj-lt"/>
              <a:buAutoNum type="arabicPeriod"/>
            </a:pPr>
            <a:r>
              <a:rPr lang="nl-NL" dirty="0" err="1" smtClean="0"/>
              <a:t>Calculate</a:t>
            </a:r>
            <a:r>
              <a:rPr lang="nl-NL" dirty="0" smtClean="0"/>
              <a:t> info of </a:t>
            </a:r>
            <a:r>
              <a:rPr lang="nl-NL" dirty="0" err="1" smtClean="0"/>
              <a:t>Color</a:t>
            </a:r>
            <a:endParaRPr lang="nl-NL" dirty="0" smtClean="0"/>
          </a:p>
          <a:p>
            <a:pPr>
              <a:buFont typeface="+mj-lt"/>
              <a:buAutoNum type="arabicPeriod"/>
            </a:pPr>
            <a:r>
              <a:rPr lang="nl-NL" dirty="0" err="1" smtClean="0"/>
              <a:t>Calculate</a:t>
            </a:r>
            <a:r>
              <a:rPr lang="nl-NL" dirty="0" smtClean="0"/>
              <a:t> the </a:t>
            </a:r>
            <a:r>
              <a:rPr lang="nl-NL" dirty="0" err="1" smtClean="0"/>
              <a:t>gain</a:t>
            </a:r>
            <a:r>
              <a:rPr lang="nl-NL" dirty="0" smtClean="0"/>
              <a:t> of </a:t>
            </a:r>
            <a:r>
              <a:rPr lang="nl-NL" dirty="0" err="1" smtClean="0"/>
              <a:t>Color</a:t>
            </a:r>
            <a:endParaRPr lang="nl-NL" dirty="0" smtClean="0"/>
          </a:p>
          <a:p>
            <a:pPr>
              <a:buFont typeface="+mj-lt"/>
              <a:buAutoNum type="arabicPeriod"/>
            </a:pPr>
            <a:r>
              <a:rPr lang="nl-NL" dirty="0" err="1" smtClean="0"/>
              <a:t>Calculate</a:t>
            </a:r>
            <a:r>
              <a:rPr lang="nl-NL" dirty="0" smtClean="0"/>
              <a:t> the split info</a:t>
            </a:r>
          </a:p>
          <a:p>
            <a:pPr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E7A7-F73A-449B-802A-F1CC60301EEA}" type="datetime1">
              <a:rPr lang="nl-NL" smtClean="0"/>
              <a:t>7-12-2015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3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5940152" y="108967"/>
            <a:ext cx="3638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Color,Type,Origin,Stolen</a:t>
            </a:r>
            <a:endParaRPr lang="nl-NL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nl-NL" sz="1400" dirty="0" err="1"/>
              <a:t>Red,Sports,Domestic,Yes</a:t>
            </a:r>
            <a:endParaRPr lang="nl-NL" sz="1400" dirty="0"/>
          </a:p>
          <a:p>
            <a:r>
              <a:rPr lang="nl-NL" sz="1400" dirty="0" err="1"/>
              <a:t>Red,Sports,Domestic,No</a:t>
            </a:r>
            <a:endParaRPr lang="nl-NL" sz="1400" dirty="0"/>
          </a:p>
          <a:p>
            <a:r>
              <a:rPr lang="nl-NL" sz="1400" dirty="0" err="1"/>
              <a:t>Red,Sports,Domestic,Yes</a:t>
            </a:r>
            <a:endParaRPr lang="nl-NL" sz="1400" dirty="0"/>
          </a:p>
          <a:p>
            <a:r>
              <a:rPr lang="nl-NL" sz="1400" dirty="0" err="1"/>
              <a:t>Yellow,Sports,Domestic,No</a:t>
            </a:r>
            <a:endParaRPr lang="nl-NL" sz="1400" dirty="0"/>
          </a:p>
          <a:p>
            <a:r>
              <a:rPr lang="nl-NL" sz="1400" dirty="0" err="1"/>
              <a:t>Yellow,Sports,Imported,Yes</a:t>
            </a:r>
            <a:endParaRPr lang="nl-NL" sz="1400" dirty="0"/>
          </a:p>
          <a:p>
            <a:r>
              <a:rPr lang="nl-NL" sz="1400" dirty="0" err="1"/>
              <a:t>Yellow,SUV,Imported,No</a:t>
            </a:r>
            <a:endParaRPr lang="nl-NL" sz="1400" dirty="0"/>
          </a:p>
          <a:p>
            <a:r>
              <a:rPr lang="nl-NL" sz="1400" dirty="0" err="1"/>
              <a:t>Yellow,SUV,Imported,Yes</a:t>
            </a:r>
            <a:endParaRPr lang="nl-NL" sz="1400" dirty="0"/>
          </a:p>
          <a:p>
            <a:r>
              <a:rPr lang="nl-NL" sz="1400" dirty="0" err="1"/>
              <a:t>Yellow,SUV,Domestic,No</a:t>
            </a:r>
            <a:endParaRPr lang="nl-NL" sz="1400" dirty="0"/>
          </a:p>
          <a:p>
            <a:r>
              <a:rPr lang="nl-NL" sz="1400" dirty="0" err="1"/>
              <a:t>Red,SUV,Imported,No</a:t>
            </a:r>
            <a:endParaRPr lang="nl-NL" sz="1400" dirty="0"/>
          </a:p>
          <a:p>
            <a:r>
              <a:rPr lang="nl-NL" sz="1400" dirty="0" err="1"/>
              <a:t>Red,Sports,Imported,Yes</a:t>
            </a:r>
            <a:endParaRPr lang="nl-NL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89693" y="200727"/>
            <a:ext cx="2286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Color           yes   no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1400" dirty="0"/>
              <a:t>  Red            </a:t>
            </a:r>
            <a:r>
              <a:rPr lang="en-US" sz="1400" dirty="0" smtClean="0"/>
              <a:t>3   2</a:t>
            </a:r>
            <a:endParaRPr lang="en-US" sz="1400" dirty="0"/>
          </a:p>
          <a:p>
            <a:r>
              <a:rPr lang="en-US" sz="1400" dirty="0"/>
              <a:t>  Yellow        </a:t>
            </a:r>
            <a:r>
              <a:rPr lang="en-US" sz="1400" dirty="0" smtClean="0"/>
              <a:t>2   3</a:t>
            </a:r>
            <a:endParaRPr lang="en-US" sz="1400" dirty="0"/>
          </a:p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</a:t>
            </a:r>
          </a:p>
          <a:p>
            <a:r>
              <a:rPr lang="en-US" sz="1400" dirty="0"/>
              <a:t>  Sports         </a:t>
            </a:r>
            <a:r>
              <a:rPr lang="en-US" sz="1400" dirty="0" smtClean="0"/>
              <a:t>4   2</a:t>
            </a:r>
            <a:endParaRPr lang="en-US" sz="1400" dirty="0"/>
          </a:p>
          <a:p>
            <a:r>
              <a:rPr lang="en-US" sz="1400" dirty="0"/>
              <a:t>  SUV            </a:t>
            </a:r>
            <a:r>
              <a:rPr lang="en-US" sz="1400" dirty="0" smtClean="0"/>
              <a:t>1   3</a:t>
            </a:r>
            <a:endParaRPr lang="en-US" sz="1400" dirty="0"/>
          </a:p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Origin</a:t>
            </a:r>
          </a:p>
          <a:p>
            <a:r>
              <a:rPr lang="en-US" sz="1400" dirty="0"/>
              <a:t>  Domestic     </a:t>
            </a:r>
            <a:r>
              <a:rPr lang="en-US" sz="1400" dirty="0" smtClean="0"/>
              <a:t>2   3</a:t>
            </a:r>
            <a:endParaRPr lang="en-US" sz="1400" dirty="0"/>
          </a:p>
          <a:p>
            <a:r>
              <a:rPr lang="en-US" sz="1400" dirty="0"/>
              <a:t>  Imported     </a:t>
            </a:r>
            <a:r>
              <a:rPr lang="en-US" sz="1400" dirty="0" smtClean="0"/>
              <a:t>3   2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96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Huiswerk les 3 vragen </a:t>
            </a:r>
            <a:r>
              <a:rPr lang="nl-NL" dirty="0" smtClean="0"/>
              <a:t>III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nl-NL" dirty="0" smtClean="0"/>
              <a:t>We have the root.  </a:t>
            </a:r>
            <a:r>
              <a:rPr lang="nl-NL" dirty="0" err="1" smtClean="0"/>
              <a:t>What</a:t>
            </a:r>
            <a:r>
              <a:rPr lang="nl-NL" dirty="0" smtClean="0"/>
              <a:t> next?</a:t>
            </a:r>
          </a:p>
          <a:p>
            <a:pPr>
              <a:buFont typeface="+mj-lt"/>
              <a:buAutoNum type="arabicPeriod"/>
            </a:pPr>
            <a:r>
              <a:rPr lang="nl-NL" dirty="0" smtClean="0"/>
              <a:t>Do we have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recalculate</a:t>
            </a:r>
            <a:r>
              <a:rPr lang="nl-NL" dirty="0" smtClean="0"/>
              <a:t> the hole summary </a:t>
            </a:r>
            <a:r>
              <a:rPr lang="nl-NL" dirty="0" err="1" smtClean="0"/>
              <a:t>statistics</a:t>
            </a:r>
            <a:r>
              <a:rPr lang="nl-NL" dirty="0" smtClean="0"/>
              <a:t> (</a:t>
            </a:r>
            <a:r>
              <a:rPr lang="nl-NL" dirty="0" err="1" smtClean="0"/>
              <a:t>because</a:t>
            </a:r>
            <a:r>
              <a:rPr lang="nl-NL" dirty="0" smtClean="0"/>
              <a:t> the root is no </a:t>
            </a:r>
            <a:r>
              <a:rPr lang="nl-NL" dirty="0" err="1" smtClean="0"/>
              <a:t>longer</a:t>
            </a:r>
            <a:r>
              <a:rPr lang="nl-NL" dirty="0" smtClean="0"/>
              <a:t> part of the new research data set)? </a:t>
            </a:r>
          </a:p>
          <a:p>
            <a:pPr>
              <a:buFont typeface="+mj-lt"/>
              <a:buAutoNum type="arabicPeriod"/>
            </a:pPr>
            <a:r>
              <a:rPr lang="nl-NL" dirty="0" err="1" smtClean="0"/>
              <a:t>What</a:t>
            </a:r>
            <a:r>
              <a:rPr lang="nl-NL" dirty="0" smtClean="0"/>
              <a:t> is the content of the new </a:t>
            </a:r>
            <a:r>
              <a:rPr lang="nl-NL" dirty="0"/>
              <a:t>summary </a:t>
            </a:r>
            <a:r>
              <a:rPr lang="nl-NL" dirty="0" err="1" smtClean="0"/>
              <a:t>statistics</a:t>
            </a:r>
            <a:r>
              <a:rPr lang="nl-NL" dirty="0" smtClean="0"/>
              <a:t> (without the root) ?</a:t>
            </a:r>
          </a:p>
          <a:p>
            <a:pPr>
              <a:buFont typeface="+mj-lt"/>
              <a:buAutoNum type="arabicPeriod"/>
            </a:pPr>
            <a:r>
              <a:rPr lang="nl-NL" dirty="0" err="1" smtClean="0"/>
              <a:t>What</a:t>
            </a:r>
            <a:r>
              <a:rPr lang="nl-NL" dirty="0" smtClean="0"/>
              <a:t> step do </a:t>
            </a:r>
            <a:r>
              <a:rPr lang="nl-NL" dirty="0" err="1" smtClean="0"/>
              <a:t>you</a:t>
            </a:r>
            <a:r>
              <a:rPr lang="nl-NL" dirty="0" smtClean="0"/>
              <a:t> have </a:t>
            </a:r>
            <a:r>
              <a:rPr lang="nl-NL" dirty="0" err="1" smtClean="0"/>
              <a:t>to</a:t>
            </a:r>
            <a:r>
              <a:rPr lang="nl-NL" dirty="0" smtClean="0"/>
              <a:t> take?</a:t>
            </a:r>
          </a:p>
          <a:p>
            <a:pPr>
              <a:buFont typeface="+mj-lt"/>
              <a:buAutoNum type="arabicPeriod"/>
            </a:pPr>
            <a:r>
              <a:rPr lang="nl-NL" dirty="0" err="1" smtClean="0"/>
              <a:t>What</a:t>
            </a:r>
            <a:r>
              <a:rPr lang="nl-NL" dirty="0" smtClean="0"/>
              <a:t> do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attributes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onely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(</a:t>
            </a:r>
            <a:r>
              <a:rPr lang="nl-NL" dirty="0" err="1" smtClean="0"/>
              <a:t>same</a:t>
            </a:r>
            <a:r>
              <a:rPr lang="nl-NL" dirty="0" smtClean="0"/>
              <a:t>) kind of </a:t>
            </a:r>
            <a:r>
              <a:rPr lang="nl-NL" dirty="0" err="1" smtClean="0"/>
              <a:t>traget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?</a:t>
            </a:r>
          </a:p>
          <a:p>
            <a:pPr>
              <a:buFont typeface="+mj-lt"/>
              <a:buAutoNum type="arabicPeriod"/>
            </a:pP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tell</a:t>
            </a:r>
            <a:r>
              <a:rPr lang="nl-NL" dirty="0" smtClean="0"/>
              <a:t> me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traget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r>
              <a:rPr lang="nl-NL" dirty="0" smtClean="0"/>
              <a:t> have the </a:t>
            </a:r>
            <a:r>
              <a:rPr lang="nl-NL" dirty="0" err="1" smtClean="0"/>
              <a:t>same</a:t>
            </a:r>
            <a:r>
              <a:rPr lang="nl-NL" dirty="0" smtClean="0"/>
              <a:t> </a:t>
            </a:r>
            <a:r>
              <a:rPr lang="nl-NL" dirty="0" err="1" smtClean="0"/>
              <a:t>amount</a:t>
            </a:r>
            <a:r>
              <a:rPr lang="nl-NL" dirty="0" smtClean="0"/>
              <a:t>?</a:t>
            </a:r>
          </a:p>
          <a:p>
            <a:pPr>
              <a:buFont typeface="+mj-lt"/>
              <a:buAutoNum type="arabicPeriod"/>
            </a:pPr>
            <a:r>
              <a:rPr lang="nl-NL" dirty="0" smtClean="0"/>
              <a:t>Is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a </a:t>
            </a:r>
            <a:r>
              <a:rPr lang="nl-NL" dirty="0" err="1" smtClean="0"/>
              <a:t>leaf</a:t>
            </a:r>
            <a:r>
              <a:rPr lang="nl-NL" dirty="0" smtClean="0"/>
              <a:t> has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null</a:t>
            </a:r>
            <a:r>
              <a:rPr lang="nl-NL" dirty="0" smtClean="0"/>
              <a:t>? </a:t>
            </a:r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matter?</a:t>
            </a:r>
          </a:p>
          <a:p>
            <a:pPr>
              <a:buFont typeface="+mj-lt"/>
              <a:buAutoNum type="arabicPeriod"/>
            </a:pPr>
            <a:r>
              <a:rPr lang="nl-NL" dirty="0" err="1" smtClean="0"/>
              <a:t>What</a:t>
            </a:r>
            <a:r>
              <a:rPr lang="nl-NL" dirty="0" smtClean="0"/>
              <a:t> do </a:t>
            </a:r>
            <a:r>
              <a:rPr lang="nl-NL" dirty="0" err="1" smtClean="0"/>
              <a:t>you</a:t>
            </a:r>
            <a:r>
              <a:rPr lang="nl-NL" dirty="0" smtClean="0"/>
              <a:t> do is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leaf</a:t>
            </a:r>
            <a:r>
              <a:rPr lang="nl-NL" dirty="0" smtClean="0"/>
              <a:t> has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equal</a:t>
            </a:r>
            <a:r>
              <a:rPr lang="nl-NL" dirty="0" smtClean="0"/>
              <a:t> target </a:t>
            </a:r>
            <a:r>
              <a:rPr lang="nl-NL" dirty="0" err="1" smtClean="0"/>
              <a:t>possibilities</a:t>
            </a:r>
            <a:r>
              <a:rPr lang="nl-NL" dirty="0" smtClean="0"/>
              <a:t>?</a:t>
            </a:r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CBCB-6BE5-4A5F-B6E8-A1D4685D51D4}" type="datetime1">
              <a:rPr lang="nl-NL" smtClean="0"/>
              <a:t>7-12-2015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47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Likelihood</a:t>
            </a:r>
            <a:r>
              <a:rPr lang="nl-NL" dirty="0" smtClean="0"/>
              <a:t> versus trees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make a </a:t>
            </a:r>
            <a:r>
              <a:rPr lang="nl-NL" dirty="0" err="1" smtClean="0"/>
              <a:t>prediction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tree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likelihood</a:t>
            </a:r>
            <a:r>
              <a:rPr lang="nl-NL" dirty="0" smtClean="0"/>
              <a:t>. </a:t>
            </a:r>
            <a:r>
              <a:rPr lang="nl-NL" dirty="0" err="1" smtClean="0"/>
              <a:t>Compare</a:t>
            </a:r>
            <a:r>
              <a:rPr lang="nl-NL" dirty="0" smtClean="0"/>
              <a:t> </a:t>
            </a:r>
            <a:r>
              <a:rPr lang="nl-NL" dirty="0" err="1" smtClean="0"/>
              <a:t>prediction</a:t>
            </a:r>
            <a:r>
              <a:rPr lang="nl-NL" dirty="0" smtClean="0"/>
              <a:t> solution, </a:t>
            </a:r>
            <a:r>
              <a:rPr lang="nl-NL" dirty="0" err="1" smtClean="0"/>
              <a:t>what</a:t>
            </a:r>
            <a:r>
              <a:rPr lang="nl-NL" dirty="0" smtClean="0"/>
              <a:t> is the benefit of a </a:t>
            </a:r>
            <a:r>
              <a:rPr lang="nl-NL" dirty="0" err="1" smtClean="0"/>
              <a:t>prediction</a:t>
            </a:r>
            <a:r>
              <a:rPr lang="nl-NL" dirty="0" smtClean="0"/>
              <a:t> </a:t>
            </a:r>
            <a:r>
              <a:rPr lang="nl-NL" dirty="0" err="1" smtClean="0"/>
              <a:t>choice</a:t>
            </a:r>
            <a:r>
              <a:rPr lang="nl-NL" dirty="0" smtClean="0"/>
              <a:t>. </a:t>
            </a:r>
            <a:r>
              <a:rPr lang="nl-NL" dirty="0" err="1" smtClean="0"/>
              <a:t>What</a:t>
            </a:r>
            <a:r>
              <a:rPr lang="nl-NL" dirty="0" smtClean="0"/>
              <a:t> are the pro </a:t>
            </a:r>
            <a:r>
              <a:rPr lang="nl-NL" dirty="0" err="1" smtClean="0"/>
              <a:t>and</a:t>
            </a:r>
            <a:r>
              <a:rPr lang="nl-NL" dirty="0" smtClean="0"/>
              <a:t> con ?</a:t>
            </a:r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CBCB-6BE5-4A5F-B6E8-A1D4685D51D4}" type="datetime1">
              <a:rPr lang="nl-NL" smtClean="0"/>
              <a:t>7-12-2015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vTo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67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Huiswerk les 3 vragen </a:t>
            </a:r>
            <a:r>
              <a:rPr lang="nl-NL" dirty="0" smtClean="0"/>
              <a:t>III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nl-NL" dirty="0" smtClean="0"/>
              <a:t>How </a:t>
            </a:r>
            <a:r>
              <a:rPr lang="nl-NL" dirty="0" err="1" smtClean="0"/>
              <a:t>can</a:t>
            </a:r>
            <a:r>
              <a:rPr lang="nl-NL" dirty="0" smtClean="0"/>
              <a:t> we </a:t>
            </a:r>
            <a:r>
              <a:rPr lang="nl-NL" dirty="0" err="1" smtClean="0"/>
              <a:t>solve</a:t>
            </a:r>
            <a:r>
              <a:rPr lang="nl-NL" dirty="0" smtClean="0"/>
              <a:t> the </a:t>
            </a:r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gain</a:t>
            </a:r>
            <a:r>
              <a:rPr lang="nl-NL" dirty="0" smtClean="0"/>
              <a:t> </a:t>
            </a:r>
            <a:r>
              <a:rPr lang="nl-NL" dirty="0" err="1" smtClean="0"/>
              <a:t>measurses</a:t>
            </a:r>
            <a:r>
              <a:rPr lang="nl-NL" dirty="0" smtClean="0"/>
              <a:t> </a:t>
            </a:r>
            <a:r>
              <a:rPr lang="nl-NL" dirty="0" err="1" smtClean="0"/>
              <a:t>prefer</a:t>
            </a:r>
            <a:r>
              <a:rPr lang="nl-NL" dirty="0" smtClean="0"/>
              <a:t> </a:t>
            </a:r>
            <a:r>
              <a:rPr lang="nl-NL" dirty="0" err="1" smtClean="0"/>
              <a:t>attibutes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large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r>
              <a:rPr lang="nl-NL" dirty="0" smtClean="0"/>
              <a:t>?</a:t>
            </a:r>
          </a:p>
          <a:p>
            <a:pPr>
              <a:buFont typeface="+mj-lt"/>
              <a:buAutoNum type="arabicPeriod"/>
            </a:pPr>
            <a:r>
              <a:rPr lang="nl-NL" dirty="0" smtClean="0"/>
              <a:t>How </a:t>
            </a:r>
            <a:r>
              <a:rPr lang="nl-NL" dirty="0" err="1" smtClean="0"/>
              <a:t>can</a:t>
            </a:r>
            <a:r>
              <a:rPr lang="nl-NL" dirty="0" smtClean="0"/>
              <a:t> we </a:t>
            </a:r>
            <a:r>
              <a:rPr lang="nl-NL" dirty="0" err="1" smtClean="0"/>
              <a:t>solve</a:t>
            </a:r>
            <a:r>
              <a:rPr lang="nl-NL" dirty="0" smtClean="0"/>
              <a:t> the </a:t>
            </a:r>
            <a:r>
              <a:rPr lang="nl-NL" dirty="0" err="1" smtClean="0"/>
              <a:t>problem</a:t>
            </a:r>
            <a:r>
              <a:rPr lang="nl-NL" dirty="0" smtClean="0"/>
              <a:t> of </a:t>
            </a:r>
            <a:r>
              <a:rPr lang="nl-NL" dirty="0" err="1" smtClean="0"/>
              <a:t>overcompensation</a:t>
            </a:r>
            <a:r>
              <a:rPr lang="nl-NL" dirty="0" smtClean="0"/>
              <a:t> of the </a:t>
            </a:r>
            <a:r>
              <a:rPr lang="nl-NL" dirty="0" err="1" smtClean="0"/>
              <a:t>gain</a:t>
            </a:r>
            <a:r>
              <a:rPr lang="nl-NL" dirty="0" smtClean="0"/>
              <a:t> ratio?</a:t>
            </a:r>
          </a:p>
          <a:p>
            <a:pPr>
              <a:buFont typeface="+mj-lt"/>
              <a:buAutoNum type="arabicPeriod"/>
            </a:pPr>
            <a:r>
              <a:rPr lang="nl-NL" dirty="0"/>
              <a:t>C4.5 is different </a:t>
            </a:r>
            <a:r>
              <a:rPr lang="nl-NL" dirty="0" err="1"/>
              <a:t>than</a:t>
            </a:r>
            <a:r>
              <a:rPr lang="nl-NL" dirty="0"/>
              <a:t> ID3. In </a:t>
            </a:r>
            <a:r>
              <a:rPr lang="nl-NL" dirty="0" err="1"/>
              <a:t>what</a:t>
            </a:r>
            <a:r>
              <a:rPr lang="nl-NL" dirty="0"/>
              <a:t> way is C4.5 different?</a:t>
            </a:r>
          </a:p>
          <a:p>
            <a:pPr>
              <a:buFont typeface="+mj-lt"/>
              <a:buAutoNum type="arabicPeriod"/>
            </a:pPr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pruning</a:t>
            </a:r>
            <a:r>
              <a:rPr lang="nl-NL" dirty="0" smtClean="0"/>
              <a:t> trees?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B237-45E2-47D5-A9B7-6F7789B1326A}" type="datetime1">
              <a:rPr lang="nl-NL" smtClean="0"/>
              <a:t>7-12-2015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vTo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1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practicum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nl-NL" dirty="0" smtClean="0"/>
              <a:t>Uitwerking </a:t>
            </a:r>
            <a:r>
              <a:rPr lang="nl-NL" dirty="0" err="1" smtClean="0"/>
              <a:t>excel</a:t>
            </a:r>
            <a:r>
              <a:rPr lang="nl-NL" dirty="0" smtClean="0"/>
              <a:t> voorbeeld (les voorbeeld)</a:t>
            </a:r>
          </a:p>
          <a:p>
            <a:pPr>
              <a:buFont typeface="+mj-lt"/>
              <a:buAutoNum type="arabicPeriod"/>
            </a:pPr>
            <a:r>
              <a:rPr lang="nl-NL" dirty="0" smtClean="0"/>
              <a:t>Uitwerking </a:t>
            </a:r>
            <a:r>
              <a:rPr lang="nl-NL" dirty="0" err="1" smtClean="0"/>
              <a:t>statistical</a:t>
            </a:r>
            <a:r>
              <a:rPr lang="nl-NL" dirty="0" smtClean="0"/>
              <a:t> </a:t>
            </a:r>
            <a:r>
              <a:rPr lang="nl-NL" dirty="0" err="1" smtClean="0"/>
              <a:t>modeling</a:t>
            </a:r>
            <a:endParaRPr lang="nl-NL" dirty="0" smtClean="0"/>
          </a:p>
          <a:p>
            <a:pPr>
              <a:buFont typeface="+mj-lt"/>
              <a:buAutoNum type="arabicPeriod"/>
            </a:pPr>
            <a:r>
              <a:rPr lang="nl-NL" dirty="0" smtClean="0"/>
              <a:t>Uitwerking </a:t>
            </a:r>
            <a:r>
              <a:rPr lang="nl-NL" dirty="0" err="1" smtClean="0"/>
              <a:t>decision</a:t>
            </a:r>
            <a:r>
              <a:rPr lang="nl-NL" dirty="0" smtClean="0"/>
              <a:t> tree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CBCB-6BE5-4A5F-B6E8-A1D4685D51D4}" type="datetime1">
              <a:rPr lang="nl-NL" smtClean="0"/>
              <a:t>7-12-2015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923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Les programma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1807361"/>
            <a:ext cx="8892480" cy="4051437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[08:30 – </a:t>
            </a:r>
            <a:r>
              <a:rPr lang="nl-NL" dirty="0" smtClean="0"/>
              <a:t>09:15] </a:t>
            </a:r>
            <a:r>
              <a:rPr lang="nl-NL" dirty="0" smtClean="0"/>
              <a:t>Toets  t/m </a:t>
            </a:r>
            <a:r>
              <a:rPr lang="nl-NL" dirty="0" err="1" smtClean="0"/>
              <a:t>statistical</a:t>
            </a:r>
            <a:r>
              <a:rPr lang="nl-NL" dirty="0" smtClean="0"/>
              <a:t> </a:t>
            </a:r>
            <a:r>
              <a:rPr lang="nl-NL" dirty="0" err="1" smtClean="0"/>
              <a:t>modeling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[</a:t>
            </a:r>
            <a:r>
              <a:rPr lang="nl-NL" dirty="0" smtClean="0"/>
              <a:t>09:30 - </a:t>
            </a:r>
            <a:r>
              <a:rPr lang="nl-NL" dirty="0" smtClean="0"/>
              <a:t>10:00]  Controleren uitwerken </a:t>
            </a:r>
            <a:r>
              <a:rPr lang="nl-NL" dirty="0" err="1" smtClean="0"/>
              <a:t>excel</a:t>
            </a:r>
            <a:r>
              <a:rPr lang="nl-NL" dirty="0" smtClean="0"/>
              <a:t> tree les voorbeeld week 3</a:t>
            </a:r>
          </a:p>
          <a:p>
            <a:pPr marL="0" indent="0">
              <a:buNone/>
            </a:pPr>
            <a:r>
              <a:rPr lang="nl-NL" dirty="0" smtClean="0"/>
              <a:t>[10:00 – 11:00] Presentatie  groep en over Case : </a:t>
            </a:r>
            <a:r>
              <a:rPr lang="nl-NL" dirty="0" err="1" smtClean="0"/>
              <a:t>retrailer</a:t>
            </a:r>
            <a:r>
              <a:rPr lang="nl-NL" dirty="0" smtClean="0"/>
              <a:t> </a:t>
            </a:r>
          </a:p>
          <a:p>
            <a:pPr marL="0" indent="0">
              <a:buNone/>
            </a:pPr>
            <a:r>
              <a:rPr lang="nl-NL" dirty="0" smtClean="0"/>
              <a:t>[11:00 – 12:10] practicum opdrachten bespreken 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CBCB-6BE5-4A5F-B6E8-A1D4685D51D4}" type="datetime1">
              <a:rPr lang="nl-NL" smtClean="0"/>
              <a:t>7-12-2015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vTo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834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924475"/>
          </a:xfrm>
        </p:spPr>
        <p:txBody>
          <a:bodyPr/>
          <a:lstStyle/>
          <a:p>
            <a:r>
              <a:rPr lang="nl-NL" sz="2800" dirty="0" smtClean="0"/>
              <a:t>Leerdoel </a:t>
            </a:r>
            <a:r>
              <a:rPr lang="nl-NL" sz="2800" dirty="0" err="1" smtClean="0"/>
              <a:t>excel</a:t>
            </a:r>
            <a:r>
              <a:rPr lang="nl-NL" sz="2800" dirty="0" smtClean="0"/>
              <a:t> Tree: uitwerken voorbeeld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09443" y="2996952"/>
            <a:ext cx="7125112" cy="286184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nl-NL" dirty="0"/>
              <a:t>D</a:t>
            </a:r>
            <a:r>
              <a:rPr lang="nl-NL" dirty="0" smtClean="0"/>
              <a:t>e stappen  voor het maken van een </a:t>
            </a:r>
            <a:r>
              <a:rPr lang="nl-NL" dirty="0" err="1" smtClean="0"/>
              <a:t>decision</a:t>
            </a:r>
            <a:r>
              <a:rPr lang="nl-NL" dirty="0" smtClean="0"/>
              <a:t> tree moeten vertellen/verklaren en doorlopen</a:t>
            </a:r>
          </a:p>
          <a:p>
            <a:pPr>
              <a:buFont typeface="+mj-lt"/>
              <a:buAutoNum type="arabicPeriod"/>
            </a:pPr>
            <a:r>
              <a:rPr lang="nl-NL" dirty="0" smtClean="0"/>
              <a:t>Vertellen welke formules hij/zijn waar, waarvoor moet gebruiken</a:t>
            </a:r>
          </a:p>
          <a:p>
            <a:pPr>
              <a:buFont typeface="+mj-lt"/>
              <a:buAutoNum type="arabicPeriod"/>
            </a:pPr>
            <a:r>
              <a:rPr lang="nl-NL" dirty="0" smtClean="0"/>
              <a:t>Het eindresultaat construeren en verklaren </a:t>
            </a:r>
          </a:p>
          <a:p>
            <a:pPr>
              <a:buFont typeface="+mj-lt"/>
              <a:buAutoNum type="arabicPeriod"/>
            </a:pPr>
            <a:r>
              <a:rPr lang="nl-NL" dirty="0" smtClean="0"/>
              <a:t>Het verschil tussen een </a:t>
            </a:r>
            <a:r>
              <a:rPr lang="nl-NL" dirty="0" err="1" smtClean="0"/>
              <a:t>decision</a:t>
            </a:r>
            <a:r>
              <a:rPr lang="nl-NL" dirty="0" smtClean="0"/>
              <a:t> tree en </a:t>
            </a:r>
            <a:r>
              <a:rPr lang="nl-NL" dirty="0" err="1" smtClean="0"/>
              <a:t>likelyhood</a:t>
            </a:r>
            <a:r>
              <a:rPr lang="nl-NL" dirty="0" smtClean="0"/>
              <a:t> aangeven 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CBCB-6BE5-4A5F-B6E8-A1D4685D51D4}" type="datetime1">
              <a:rPr lang="nl-NL" smtClean="0"/>
              <a:t>7-12-2015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D57E-6073-4CD4-9E05-0E094FC653F5}" type="slidenum">
              <a:rPr lang="nl-NL" smtClean="0"/>
              <a:t>9</a:t>
            </a:fld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467544" y="119675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 student kan na afloop (</a:t>
            </a:r>
            <a:r>
              <a:rPr lang="nl-NL" dirty="0" err="1" smtClean="0"/>
              <a:t>tav</a:t>
            </a:r>
            <a:r>
              <a:rPr lang="nl-NL" dirty="0" smtClean="0"/>
              <a:t> ID3 </a:t>
            </a:r>
            <a:r>
              <a:rPr lang="nl-NL" dirty="0" err="1" smtClean="0"/>
              <a:t>algorithme</a:t>
            </a:r>
            <a:r>
              <a:rPr lang="nl-NL" dirty="0" smtClean="0"/>
              <a:t>):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6571732"/>
      </p:ext>
    </p:extLst>
  </p:cSld>
  <p:clrMapOvr>
    <a:masterClrMapping/>
  </p:clrMapOvr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TM02455610[[fn=Herfst]]</Template>
  <TotalTime>230</TotalTime>
  <Words>743</Words>
  <Application>Microsoft Office PowerPoint</Application>
  <PresentationFormat>Diavoorstelling (4:3)</PresentationFormat>
  <Paragraphs>145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Autumn</vt:lpstr>
      <vt:lpstr>Les 4</vt:lpstr>
      <vt:lpstr>Huiswerk les 3 vragen I</vt:lpstr>
      <vt:lpstr>Huiswerk les 3 vragen II</vt:lpstr>
      <vt:lpstr>Huiswerk les 3 vragen III</vt:lpstr>
      <vt:lpstr>Likelihood versus trees</vt:lpstr>
      <vt:lpstr>Huiswerk les 3 vragen III</vt:lpstr>
      <vt:lpstr>practicum</vt:lpstr>
      <vt:lpstr>Les programma</vt:lpstr>
      <vt:lpstr>Leerdoel excel Tree: uitwerken voorbeeld</vt:lpstr>
      <vt:lpstr>Les opdracht</vt:lpstr>
      <vt:lpstr>Leerdoelen: De student kan na afloop  </vt:lpstr>
      <vt:lpstr>Huiswerk week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Divide-and-conquer : con struction decision trees</dc:title>
  <dc:creator>Thuis</dc:creator>
  <cp:lastModifiedBy>Thuis</cp:lastModifiedBy>
  <cp:revision>66</cp:revision>
  <dcterms:created xsi:type="dcterms:W3CDTF">2015-11-21T16:28:57Z</dcterms:created>
  <dcterms:modified xsi:type="dcterms:W3CDTF">2015-12-07T22:09:21Z</dcterms:modified>
</cp:coreProperties>
</file>