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57" r:id="rId5"/>
    <p:sldId id="263" r:id="rId6"/>
    <p:sldId id="264" r:id="rId7"/>
    <p:sldId id="266" r:id="rId8"/>
    <p:sldId id="267" r:id="rId9"/>
    <p:sldId id="271" r:id="rId10"/>
    <p:sldId id="272" r:id="rId11"/>
    <p:sldId id="268" r:id="rId12"/>
    <p:sldId id="261" r:id="rId13"/>
    <p:sldId id="262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FF733-E93F-45A6-A79C-A3CEBFACFAD0}" type="datetimeFigureOut">
              <a:rPr lang="nl-NL" smtClean="0"/>
              <a:t>13-12-2015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C83E-853D-48DA-ACB9-39178C42C2D5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Les 5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DataSmart</a:t>
            </a:r>
            <a:r>
              <a:rPr lang="nl-NL" dirty="0" smtClean="0"/>
              <a:t> </a:t>
            </a:r>
            <a:r>
              <a:rPr lang="nl-NL" dirty="0" err="1" smtClean="0"/>
              <a:t>chapter</a:t>
            </a:r>
            <a:r>
              <a:rPr lang="nl-NL" dirty="0" smtClean="0"/>
              <a:t> 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080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2073348" cy="1368152"/>
          </a:xfrm>
        </p:spPr>
        <p:txBody>
          <a:bodyPr/>
          <a:lstStyle/>
          <a:p>
            <a:r>
              <a:rPr lang="nl-NL" dirty="0" smtClean="0"/>
              <a:t>Cross-over  case  </a:t>
            </a:r>
            <a:r>
              <a:rPr lang="nl-NL" dirty="0" err="1" smtClean="0"/>
              <a:t>TWOpoint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67544" y="1268760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400" dirty="0" smtClean="0">
              <a:solidFill>
                <a:srgbClr val="FFFF00"/>
              </a:solidFill>
            </a:endParaRPr>
          </a:p>
          <a:p>
            <a:endParaRPr lang="nl-NL" sz="2400" dirty="0">
              <a:solidFill>
                <a:srgbClr val="FFFF00"/>
              </a:solidFill>
            </a:endParaRPr>
          </a:p>
          <a:p>
            <a:r>
              <a:rPr lang="nl-NL" sz="2400" dirty="0" smtClean="0">
                <a:solidFill>
                  <a:srgbClr val="FFFF00"/>
                </a:solidFill>
              </a:rPr>
              <a:t>Parent 1</a:t>
            </a:r>
          </a:p>
          <a:p>
            <a:endParaRPr lang="nl-NL" sz="2400" dirty="0">
              <a:solidFill>
                <a:srgbClr val="FFFF00"/>
              </a:solidFill>
            </a:endParaRPr>
          </a:p>
          <a:p>
            <a:endParaRPr lang="nl-NL" sz="2400" dirty="0" smtClean="0">
              <a:solidFill>
                <a:srgbClr val="FFFF00"/>
              </a:solidFill>
            </a:endParaRPr>
          </a:p>
          <a:p>
            <a:r>
              <a:rPr lang="nl-NL" sz="2400" dirty="0" smtClean="0">
                <a:solidFill>
                  <a:srgbClr val="FFFF00"/>
                </a:solidFill>
              </a:rPr>
              <a:t>Parent 2</a:t>
            </a:r>
          </a:p>
          <a:p>
            <a:endParaRPr lang="nl-NL" sz="2400" dirty="0" smtClean="0">
              <a:solidFill>
                <a:srgbClr val="FFFF00"/>
              </a:solidFill>
            </a:endParaRPr>
          </a:p>
          <a:p>
            <a:r>
              <a:rPr lang="nl-NL" sz="2400" dirty="0" smtClean="0">
                <a:solidFill>
                  <a:srgbClr val="FFFF00"/>
                </a:solidFill>
              </a:rPr>
              <a:t>Situatie :   </a:t>
            </a:r>
            <a:r>
              <a:rPr lang="nl-NL" sz="2400" dirty="0" err="1" smtClean="0">
                <a:solidFill>
                  <a:srgbClr val="FFFF00"/>
                </a:solidFill>
              </a:rPr>
              <a:t>twopoint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>
                <a:solidFill>
                  <a:srgbClr val="FFFF00"/>
                </a:solidFill>
              </a:rPr>
              <a:t>random </a:t>
            </a:r>
            <a:r>
              <a:rPr lang="nl-NL" sz="2400" dirty="0" smtClean="0">
                <a:solidFill>
                  <a:srgbClr val="FFFF00"/>
                </a:solidFill>
              </a:rPr>
              <a:t>number1=6,5 </a:t>
            </a:r>
            <a:r>
              <a:rPr lang="nl-NL" sz="2400" dirty="0" err="1" smtClean="0">
                <a:solidFill>
                  <a:srgbClr val="FFFF00"/>
                </a:solidFill>
              </a:rPr>
              <a:t>and</a:t>
            </a:r>
            <a:r>
              <a:rPr lang="nl-NL" sz="2400" dirty="0" smtClean="0">
                <a:solidFill>
                  <a:srgbClr val="FFFF00"/>
                </a:solidFill>
              </a:rPr>
              <a:t>  number2=2,2</a:t>
            </a:r>
          </a:p>
          <a:p>
            <a:endParaRPr lang="nl-NL" sz="2400" dirty="0">
              <a:solidFill>
                <a:srgbClr val="FFFF00"/>
              </a:solidFill>
            </a:endParaRPr>
          </a:p>
          <a:p>
            <a:r>
              <a:rPr lang="nl-NL" sz="2400" dirty="0" smtClean="0">
                <a:solidFill>
                  <a:srgbClr val="FFFF00"/>
                </a:solidFill>
              </a:rPr>
              <a:t>Question:</a:t>
            </a:r>
          </a:p>
          <a:p>
            <a:r>
              <a:rPr lang="nl-NL" sz="2400" dirty="0" err="1" smtClean="0">
                <a:solidFill>
                  <a:srgbClr val="FFFF00"/>
                </a:solidFill>
              </a:rPr>
              <a:t>What</a:t>
            </a:r>
            <a:r>
              <a:rPr lang="nl-NL" sz="2400" dirty="0" smtClean="0">
                <a:solidFill>
                  <a:srgbClr val="FFFF00"/>
                </a:solidFill>
              </a:rPr>
              <a:t> are </a:t>
            </a:r>
            <a:r>
              <a:rPr lang="nl-NL" sz="2400" dirty="0" err="1" smtClean="0">
                <a:solidFill>
                  <a:srgbClr val="FFFF00"/>
                </a:solidFill>
              </a:rPr>
              <a:t>the</a:t>
            </a:r>
            <a:r>
              <a:rPr lang="nl-NL" sz="2400" dirty="0" smtClean="0">
                <a:solidFill>
                  <a:srgbClr val="FFFF00"/>
                </a:solidFill>
              </a:rPr>
              <a:t> new </a:t>
            </a:r>
            <a:r>
              <a:rPr lang="nl-NL" sz="2400" dirty="0" err="1" smtClean="0">
                <a:solidFill>
                  <a:srgbClr val="FFFF00"/>
                </a:solidFill>
              </a:rPr>
              <a:t>values</a:t>
            </a:r>
            <a:r>
              <a:rPr lang="nl-NL" sz="2400" dirty="0" smtClean="0">
                <a:solidFill>
                  <a:srgbClr val="FFFF00"/>
                </a:solidFill>
              </a:rPr>
              <a:t> of </a:t>
            </a:r>
            <a:r>
              <a:rPr lang="nl-NL" sz="2400" dirty="0" err="1" smtClean="0">
                <a:solidFill>
                  <a:srgbClr val="FFFF00"/>
                </a:solidFill>
              </a:rPr>
              <a:t>the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 err="1" smtClean="0">
                <a:solidFill>
                  <a:srgbClr val="FFFF00"/>
                </a:solidFill>
              </a:rPr>
              <a:t>two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 err="1" smtClean="0">
                <a:solidFill>
                  <a:srgbClr val="FFFF00"/>
                </a:solidFill>
              </a:rPr>
              <a:t>individuals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 err="1" smtClean="0">
                <a:solidFill>
                  <a:srgbClr val="FFFF00"/>
                </a:solidFill>
              </a:rPr>
              <a:t>above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68307"/>
              </p:ext>
            </p:extLst>
          </p:nvPr>
        </p:nvGraphicFramePr>
        <p:xfrm>
          <a:off x="2843808" y="19888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-25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1987"/>
              </p:ext>
            </p:extLst>
          </p:nvPr>
        </p:nvGraphicFramePr>
        <p:xfrm>
          <a:off x="2868488" y="292494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8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260648"/>
            <a:ext cx="2073348" cy="1979466"/>
          </a:xfrm>
        </p:spPr>
        <p:txBody>
          <a:bodyPr/>
          <a:lstStyle/>
          <a:p>
            <a:r>
              <a:rPr lang="nl-NL" dirty="0" smtClean="0"/>
              <a:t>Mutatie case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55576" y="1124744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Case :   </a:t>
            </a:r>
            <a:r>
              <a:rPr lang="nl-NL" dirty="0" err="1" smtClean="0">
                <a:solidFill>
                  <a:srgbClr val="FFFF00"/>
                </a:solidFill>
              </a:rPr>
              <a:t>Mutation</a:t>
            </a:r>
            <a:endParaRPr lang="nl-NL" dirty="0" smtClean="0">
              <a:solidFill>
                <a:srgbClr val="FFFF00"/>
              </a:solidFill>
            </a:endParaRPr>
          </a:p>
          <a:p>
            <a:endParaRPr lang="nl-NL" dirty="0"/>
          </a:p>
          <a:p>
            <a:r>
              <a:rPr lang="nl-NL" dirty="0" err="1"/>
              <a:t>mutation</a:t>
            </a:r>
            <a:r>
              <a:rPr lang="nl-NL" dirty="0"/>
              <a:t> </a:t>
            </a:r>
            <a:r>
              <a:rPr lang="nl-NL" dirty="0" err="1"/>
              <a:t>propbility</a:t>
            </a:r>
            <a:r>
              <a:rPr lang="nl-NL" dirty="0"/>
              <a:t> = </a:t>
            </a:r>
            <a:r>
              <a:rPr lang="nl-NL" dirty="0" smtClean="0"/>
              <a:t>0,05</a:t>
            </a:r>
          </a:p>
          <a:p>
            <a:endParaRPr lang="nl-NL" dirty="0"/>
          </a:p>
          <a:p>
            <a:r>
              <a:rPr lang="nl-NL" dirty="0" smtClean="0"/>
              <a:t>Content of </a:t>
            </a:r>
            <a:r>
              <a:rPr lang="nl-NL" dirty="0" err="1" smtClean="0"/>
              <a:t>individual</a:t>
            </a:r>
            <a:r>
              <a:rPr lang="nl-NL" dirty="0" smtClean="0"/>
              <a:t> :     3,5,19,45,7</a:t>
            </a:r>
          </a:p>
          <a:p>
            <a:endParaRPr lang="nl-NL" dirty="0"/>
          </a:p>
          <a:p>
            <a:r>
              <a:rPr lang="nl-NL" dirty="0" smtClean="0"/>
              <a:t>Random  generator   produce 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21636"/>
              </p:ext>
            </p:extLst>
          </p:nvPr>
        </p:nvGraphicFramePr>
        <p:xfrm>
          <a:off x="1043608" y="357301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Propability</a:t>
                      </a:r>
                      <a:r>
                        <a:rPr lang="nl-NL" dirty="0" smtClean="0"/>
                        <a:t> [0,1]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columnnumber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Value </a:t>
                      </a:r>
                      <a:r>
                        <a:rPr lang="nl-NL" baseline="0" dirty="0" smtClean="0"/>
                        <a:t> &lt;0,100]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0,03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0,6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0,01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0,07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0,9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90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kstvak 9"/>
          <p:cNvSpPr txBox="1"/>
          <p:nvPr/>
        </p:nvSpPr>
        <p:spPr>
          <a:xfrm>
            <a:off x="611560" y="609329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new </a:t>
            </a:r>
            <a:r>
              <a:rPr lang="nl-NL" dirty="0" err="1" smtClean="0"/>
              <a:t>value</a:t>
            </a:r>
            <a:r>
              <a:rPr lang="nl-NL" dirty="0" smtClean="0"/>
              <a:t> 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individual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46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>
          <a:xfrm>
            <a:off x="1619672" y="1545336"/>
            <a:ext cx="6061288" cy="4835992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rgbClr val="FFFF00"/>
                </a:solidFill>
              </a:rPr>
              <a:t>Hoe kom je aan een passende </a:t>
            </a:r>
            <a:r>
              <a:rPr lang="nl-NL" sz="2000" dirty="0" err="1" smtClean="0">
                <a:solidFill>
                  <a:srgbClr val="FFFF00"/>
                </a:solidFill>
              </a:rPr>
              <a:t>trainingset</a:t>
            </a:r>
            <a:r>
              <a:rPr lang="nl-NL" sz="2000" dirty="0" smtClean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nl-NL" sz="2000" dirty="0" smtClean="0">
                <a:solidFill>
                  <a:srgbClr val="FFFF00"/>
                </a:solidFill>
              </a:rPr>
              <a:t>Bij de vraag passende  data</a:t>
            </a:r>
          </a:p>
          <a:p>
            <a:pPr lvl="1"/>
            <a:r>
              <a:rPr lang="nl-NL" sz="2000" dirty="0" smtClean="0">
                <a:solidFill>
                  <a:srgbClr val="FFFF00"/>
                </a:solidFill>
              </a:rPr>
              <a:t>Verandering in gedrag dat het eind resultaat ondersteund</a:t>
            </a:r>
          </a:p>
          <a:p>
            <a:pPr lvl="1"/>
            <a:r>
              <a:rPr lang="nl-NL" sz="2000" dirty="0" smtClean="0">
                <a:solidFill>
                  <a:srgbClr val="FFFF00"/>
                </a:solidFill>
              </a:rPr>
              <a:t>Welke data sluit het gewenste eindresultaat uit</a:t>
            </a:r>
          </a:p>
          <a:p>
            <a:r>
              <a:rPr lang="nl-NL" sz="2000" dirty="0" smtClean="0">
                <a:solidFill>
                  <a:srgbClr val="FFFF00"/>
                </a:solidFill>
              </a:rPr>
              <a:t>Hoe  los je op dat  het feit dat geen enkele kolom  voldoend e invloed heeft op het eind resultaat?</a:t>
            </a:r>
          </a:p>
          <a:p>
            <a:pPr lvl="1"/>
            <a:r>
              <a:rPr lang="nl-NL" sz="2000" dirty="0" smtClean="0">
                <a:solidFill>
                  <a:srgbClr val="FFFF00"/>
                </a:solidFill>
              </a:rPr>
              <a:t>Wegingscoëfficiënten</a:t>
            </a:r>
          </a:p>
          <a:p>
            <a:pPr marL="274320" lvl="1" indent="-274320">
              <a:buFont typeface="Arial" pitchFamily="34" charset="0"/>
              <a:buChar char="•"/>
            </a:pPr>
            <a:r>
              <a:rPr lang="nl-NL" sz="2000" dirty="0" smtClean="0">
                <a:solidFill>
                  <a:srgbClr val="FFFF00"/>
                </a:solidFill>
              </a:rPr>
              <a:t>Hoe vind  je de wegingscoëfficiënten?</a:t>
            </a:r>
          </a:p>
          <a:p>
            <a:pPr marL="674370" lvl="2" indent="-274320"/>
            <a:r>
              <a:rPr lang="nl-NL" sz="2000" dirty="0" err="1" smtClean="0">
                <a:solidFill>
                  <a:srgbClr val="FFFF00"/>
                </a:solidFill>
              </a:rPr>
              <a:t>Genetic</a:t>
            </a:r>
            <a:r>
              <a:rPr lang="nl-NL" sz="2000" dirty="0" smtClean="0">
                <a:solidFill>
                  <a:srgbClr val="FFFF00"/>
                </a:solidFill>
              </a:rPr>
              <a:t> </a:t>
            </a:r>
            <a:r>
              <a:rPr lang="nl-NL" sz="2000" dirty="0" err="1" smtClean="0">
                <a:solidFill>
                  <a:srgbClr val="FFFF00"/>
                </a:solidFill>
              </a:rPr>
              <a:t>algorithm</a:t>
            </a:r>
            <a:endParaRPr lang="nl-NL" sz="2000" dirty="0" smtClean="0">
              <a:solidFill>
                <a:srgbClr val="FFFF00"/>
              </a:solidFill>
            </a:endParaRPr>
          </a:p>
          <a:p>
            <a:pPr marL="674370" lvl="2" indent="-274320"/>
            <a:r>
              <a:rPr lang="nl-NL" sz="2000" dirty="0" smtClean="0">
                <a:solidFill>
                  <a:srgbClr val="FFFF00"/>
                </a:solidFill>
              </a:rPr>
              <a:t>…</a:t>
            </a:r>
            <a:endParaRPr lang="nl-NL" sz="2000" dirty="0">
              <a:solidFill>
                <a:srgbClr val="FFFF00"/>
              </a:solidFill>
            </a:endParaRPr>
          </a:p>
          <a:p>
            <a:endParaRPr lang="nl-NL" dirty="0" smtClean="0"/>
          </a:p>
          <a:p>
            <a:pPr marL="468630" lvl="1" indent="0">
              <a:buNone/>
            </a:pPr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11560" y="116632"/>
            <a:ext cx="1917976" cy="938416"/>
          </a:xfrm>
        </p:spPr>
        <p:txBody>
          <a:bodyPr/>
          <a:lstStyle/>
          <a:p>
            <a:r>
              <a:rPr lang="nl-NL" dirty="0" smtClean="0"/>
              <a:t>Leer doelen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866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>
          <a:xfrm>
            <a:off x="2123728" y="2492896"/>
            <a:ext cx="4224528" cy="2506592"/>
          </a:xfrm>
        </p:spPr>
        <p:txBody>
          <a:bodyPr>
            <a:normAutofit/>
          </a:bodyPr>
          <a:lstStyle/>
          <a:p>
            <a:r>
              <a:rPr lang="nl-NL" sz="3200" dirty="0" smtClean="0">
                <a:solidFill>
                  <a:srgbClr val="FFFF00"/>
                </a:solidFill>
              </a:rPr>
              <a:t>Data Smart </a:t>
            </a:r>
            <a:r>
              <a:rPr lang="nl-NL" sz="3200" dirty="0" err="1" smtClean="0">
                <a:solidFill>
                  <a:srgbClr val="FFFF00"/>
                </a:solidFill>
              </a:rPr>
              <a:t>chapter</a:t>
            </a:r>
            <a:r>
              <a:rPr lang="nl-NL" sz="3200" dirty="0" smtClean="0">
                <a:solidFill>
                  <a:srgbClr val="FFFF00"/>
                </a:solidFill>
              </a:rPr>
              <a:t> 6</a:t>
            </a:r>
            <a:endParaRPr lang="nl-NL" sz="3200" dirty="0">
              <a:solidFill>
                <a:srgbClr val="FFFF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780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>
          <a:xfrm>
            <a:off x="0" y="1052736"/>
            <a:ext cx="8784976" cy="5616624"/>
          </a:xfrm>
        </p:spPr>
        <p:txBody>
          <a:bodyPr>
            <a:normAutofit lnSpcReduction="10000"/>
          </a:bodyPr>
          <a:lstStyle/>
          <a:p>
            <a:r>
              <a:rPr lang="nl-NL" sz="2000" b="1" dirty="0" smtClean="0">
                <a:solidFill>
                  <a:srgbClr val="FFFF00"/>
                </a:solidFill>
              </a:rPr>
              <a:t>[08:30-09:00]  :   Samenvatting Witten  + </a:t>
            </a:r>
            <a:r>
              <a:rPr lang="nl-NL" sz="2000" b="1" dirty="0" err="1" smtClean="0">
                <a:solidFill>
                  <a:srgbClr val="FFFF00"/>
                </a:solidFill>
              </a:rPr>
              <a:t>chapter</a:t>
            </a:r>
            <a:r>
              <a:rPr lang="nl-NL" sz="2000" b="1" dirty="0" smtClean="0">
                <a:solidFill>
                  <a:srgbClr val="FFFF00"/>
                </a:solidFill>
              </a:rPr>
              <a:t> 5/6</a:t>
            </a:r>
          </a:p>
          <a:p>
            <a:pPr marL="0" indent="0">
              <a:buNone/>
            </a:pPr>
            <a:endParaRPr lang="nl-NL" sz="2000" b="1" dirty="0" smtClean="0">
              <a:solidFill>
                <a:srgbClr val="FFFF00"/>
              </a:solidFill>
            </a:endParaRPr>
          </a:p>
          <a:p>
            <a:r>
              <a:rPr lang="nl-NL" sz="2000" b="1" dirty="0">
                <a:solidFill>
                  <a:srgbClr val="FFFF00"/>
                </a:solidFill>
              </a:rPr>
              <a:t> </a:t>
            </a:r>
            <a:r>
              <a:rPr lang="nl-NL" sz="2000" b="1" dirty="0" smtClean="0">
                <a:solidFill>
                  <a:srgbClr val="FFFF00"/>
                </a:solidFill>
              </a:rPr>
              <a:t>[09:00- 9:30]:  Welke vragen heb je nog over Witten en durf je niet te stellen</a:t>
            </a:r>
          </a:p>
          <a:p>
            <a:pPr marL="0" indent="0">
              <a:buNone/>
            </a:pPr>
            <a:r>
              <a:rPr lang="nl-NL" sz="2000" b="1" dirty="0">
                <a:solidFill>
                  <a:srgbClr val="FFFF00"/>
                </a:solidFill>
              </a:rPr>
              <a:t> </a:t>
            </a:r>
            <a:r>
              <a:rPr lang="nl-NL" sz="2000" b="1" dirty="0" smtClean="0">
                <a:solidFill>
                  <a:srgbClr val="FFFF00"/>
                </a:solidFill>
              </a:rPr>
              <a:t>                                   Groepsactiviteit:  </a:t>
            </a:r>
          </a:p>
          <a:p>
            <a:pPr marL="0" indent="0">
              <a:buNone/>
            </a:pPr>
            <a:r>
              <a:rPr lang="nl-NL" sz="2000" b="1" dirty="0">
                <a:solidFill>
                  <a:srgbClr val="FFFF00"/>
                </a:solidFill>
              </a:rPr>
              <a:t> </a:t>
            </a:r>
            <a:r>
              <a:rPr lang="nl-NL" sz="2000" b="1" dirty="0" smtClean="0">
                <a:solidFill>
                  <a:srgbClr val="FFFF00"/>
                </a:solidFill>
              </a:rPr>
              <a:t>                                          -     Vragen verzamelen en </a:t>
            </a:r>
          </a:p>
          <a:p>
            <a:pPr marL="0" indent="0">
              <a:buNone/>
            </a:pPr>
            <a:r>
              <a:rPr lang="nl-NL" sz="2000" b="1" dirty="0" smtClean="0">
                <a:solidFill>
                  <a:srgbClr val="FFFF00"/>
                </a:solidFill>
              </a:rPr>
              <a:t>                                           -     voorleggen aan andere groepen of andere groepsleden</a:t>
            </a:r>
          </a:p>
          <a:p>
            <a:pPr marL="0" indent="0">
              <a:buNone/>
            </a:pPr>
            <a:endParaRPr lang="nl-NL" sz="2000" b="1" dirty="0" smtClean="0">
              <a:solidFill>
                <a:srgbClr val="FFFF00"/>
              </a:solidFill>
            </a:endParaRPr>
          </a:p>
          <a:p>
            <a:r>
              <a:rPr lang="nl-NL" sz="2000" b="1" dirty="0" smtClean="0">
                <a:solidFill>
                  <a:srgbClr val="FFFF00"/>
                </a:solidFill>
              </a:rPr>
              <a:t>[09:30-10:00] : afspraken </a:t>
            </a:r>
            <a:r>
              <a:rPr lang="nl-NL" sz="2000" b="1" dirty="0" err="1" smtClean="0">
                <a:solidFill>
                  <a:srgbClr val="FFFF00"/>
                </a:solidFill>
              </a:rPr>
              <a:t>tav</a:t>
            </a:r>
            <a:r>
              <a:rPr lang="nl-NL" sz="2000" b="1" dirty="0" smtClean="0">
                <a:solidFill>
                  <a:srgbClr val="FFFF00"/>
                </a:solidFill>
              </a:rPr>
              <a:t>  afronden en beoordelen Witten </a:t>
            </a:r>
            <a:br>
              <a:rPr lang="nl-NL" sz="2000" b="1" dirty="0" smtClean="0">
                <a:solidFill>
                  <a:srgbClr val="FFFF00"/>
                </a:solidFill>
              </a:rPr>
            </a:br>
            <a:r>
              <a:rPr lang="nl-NL" sz="2000" b="1" dirty="0" smtClean="0">
                <a:solidFill>
                  <a:srgbClr val="FFFF00"/>
                </a:solidFill>
              </a:rPr>
              <a:t>(per groep:  afspraak, stand van zaken ,  inhoud (file R of programma code), via </a:t>
            </a:r>
            <a:r>
              <a:rPr lang="nl-NL" sz="2000" b="1" dirty="0" smtClean="0">
                <a:solidFill>
                  <a:srgbClr val="FF0000"/>
                </a:solidFill>
              </a:rPr>
              <a:t>email  sturen voor 17 december</a:t>
            </a:r>
            <a:r>
              <a:rPr lang="nl-NL" sz="2000" b="1" dirty="0" smtClean="0">
                <a:solidFill>
                  <a:srgbClr val="FFFF00"/>
                </a:solidFill>
              </a:rPr>
              <a:t>). Bespreken (alleen op afspraak) </a:t>
            </a:r>
          </a:p>
          <a:p>
            <a:pPr lvl="1"/>
            <a:r>
              <a:rPr lang="nl-NL" sz="2000" b="1" dirty="0" smtClean="0">
                <a:solidFill>
                  <a:srgbClr val="FFFF00"/>
                </a:solidFill>
              </a:rPr>
              <a:t>met de R-groep (dinsdag na 13:00 ??) </a:t>
            </a:r>
          </a:p>
          <a:p>
            <a:pPr lvl="1"/>
            <a:r>
              <a:rPr lang="nl-NL" sz="2000" b="1" dirty="0" smtClean="0">
                <a:solidFill>
                  <a:srgbClr val="FFFF00"/>
                </a:solidFill>
              </a:rPr>
              <a:t>Programmeer groep ( maandag ochtend/woensdag?) </a:t>
            </a:r>
          </a:p>
          <a:p>
            <a:endParaRPr lang="nl-NL" sz="2000" b="1" dirty="0" smtClean="0">
              <a:solidFill>
                <a:srgbClr val="FFFF00"/>
              </a:solidFill>
            </a:endParaRPr>
          </a:p>
          <a:p>
            <a:r>
              <a:rPr lang="nl-NL" sz="2000" b="1" dirty="0" smtClean="0">
                <a:solidFill>
                  <a:srgbClr val="FFFF00"/>
                </a:solidFill>
              </a:rPr>
              <a:t>[10:00 - 10:30] : </a:t>
            </a:r>
            <a:r>
              <a:rPr lang="nl-NL" sz="2000" b="1" dirty="0">
                <a:solidFill>
                  <a:srgbClr val="FFFF00"/>
                </a:solidFill>
              </a:rPr>
              <a:t> </a:t>
            </a:r>
            <a:r>
              <a:rPr lang="nl-NL" sz="2000" b="1" dirty="0" err="1" smtClean="0">
                <a:solidFill>
                  <a:srgbClr val="FFFF00"/>
                </a:solidFill>
              </a:rPr>
              <a:t>DataSmart</a:t>
            </a:r>
            <a:r>
              <a:rPr lang="nl-NL" sz="2000" b="1" dirty="0" smtClean="0">
                <a:solidFill>
                  <a:srgbClr val="FFFF00"/>
                </a:solidFill>
              </a:rPr>
              <a:t> </a:t>
            </a:r>
            <a:r>
              <a:rPr lang="nl-NL" sz="2000" b="1" dirty="0" err="1" smtClean="0">
                <a:solidFill>
                  <a:srgbClr val="FFFF00"/>
                </a:solidFill>
              </a:rPr>
              <a:t>chapter</a:t>
            </a:r>
            <a:r>
              <a:rPr lang="nl-NL" sz="2000" b="1" dirty="0" smtClean="0">
                <a:solidFill>
                  <a:srgbClr val="FFFF00"/>
                </a:solidFill>
              </a:rPr>
              <a:t> 6   Deel  I</a:t>
            </a:r>
          </a:p>
          <a:p>
            <a:pPr lvl="1"/>
            <a:r>
              <a:rPr lang="nl-NL" sz="2000" b="1" dirty="0" err="1" smtClean="0">
                <a:solidFill>
                  <a:srgbClr val="FFFF00"/>
                </a:solidFill>
              </a:rPr>
              <a:t>Genetic</a:t>
            </a:r>
            <a:r>
              <a:rPr lang="nl-NL" sz="2000" b="1" dirty="0" smtClean="0">
                <a:solidFill>
                  <a:srgbClr val="FFFF00"/>
                </a:solidFill>
              </a:rPr>
              <a:t> </a:t>
            </a:r>
            <a:r>
              <a:rPr lang="nl-NL" sz="2000" b="1" dirty="0" err="1" smtClean="0">
                <a:solidFill>
                  <a:srgbClr val="FFFF00"/>
                </a:solidFill>
              </a:rPr>
              <a:t>algorithm</a:t>
            </a:r>
            <a:r>
              <a:rPr lang="nl-NL" sz="2000" b="1" dirty="0" smtClean="0">
                <a:solidFill>
                  <a:srgbClr val="FFFF00"/>
                </a:solidFill>
              </a:rPr>
              <a:t> part I (</a:t>
            </a:r>
            <a:r>
              <a:rPr lang="nl-NL" sz="2000" b="1" dirty="0" err="1" smtClean="0">
                <a:solidFill>
                  <a:srgbClr val="FFFF00"/>
                </a:solidFill>
              </a:rPr>
              <a:t>overview</a:t>
            </a:r>
            <a:r>
              <a:rPr lang="nl-NL" sz="2000" b="1" dirty="0" smtClean="0">
                <a:solidFill>
                  <a:srgbClr val="FFFF00"/>
                </a:solidFill>
              </a:rPr>
              <a:t>) </a:t>
            </a:r>
          </a:p>
          <a:p>
            <a:pPr marL="0" indent="0">
              <a:buNone/>
            </a:pPr>
            <a:endParaRPr lang="nl-NL" sz="2000" b="1" dirty="0" smtClean="0">
              <a:solidFill>
                <a:srgbClr val="FFFF00"/>
              </a:solidFill>
            </a:endParaRPr>
          </a:p>
          <a:p>
            <a:r>
              <a:rPr lang="nl-NL" sz="2000" b="1" dirty="0" smtClean="0">
                <a:solidFill>
                  <a:srgbClr val="FFFF00"/>
                </a:solidFill>
              </a:rPr>
              <a:t>[11:00 - 12:10] :  practicum beoordelen</a:t>
            </a:r>
            <a:endParaRPr lang="nl-NL" sz="2000" b="1" dirty="0">
              <a:solidFill>
                <a:srgbClr val="FFFF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11560" y="188640"/>
            <a:ext cx="2073348" cy="794400"/>
          </a:xfrm>
        </p:spPr>
        <p:txBody>
          <a:bodyPr/>
          <a:lstStyle/>
          <a:p>
            <a:r>
              <a:rPr lang="nl-NL" dirty="0" smtClean="0"/>
              <a:t>Les programma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707904" y="26064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FF0000"/>
                </a:solidFill>
              </a:rPr>
              <a:t>Laatste lesactiviteit over  Witten !!! </a:t>
            </a:r>
            <a:endParaRPr lang="nl-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0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>
          <a:xfrm>
            <a:off x="827584" y="1545336"/>
            <a:ext cx="6853376" cy="4475952"/>
          </a:xfrm>
        </p:spPr>
        <p:txBody>
          <a:bodyPr>
            <a:normAutofit/>
          </a:bodyPr>
          <a:lstStyle/>
          <a:p>
            <a:r>
              <a:rPr lang="nl-NL" sz="2800" dirty="0" smtClean="0">
                <a:solidFill>
                  <a:srgbClr val="FFFF00"/>
                </a:solidFill>
              </a:rPr>
              <a:t>R-groep</a:t>
            </a:r>
          </a:p>
          <a:p>
            <a:pPr lvl="1"/>
            <a:r>
              <a:rPr lang="nl-NL" sz="2800" dirty="0" err="1" smtClean="0">
                <a:solidFill>
                  <a:srgbClr val="FFFF00"/>
                </a:solidFill>
              </a:rPr>
              <a:t>DataSmart</a:t>
            </a:r>
            <a:r>
              <a:rPr lang="nl-NL" sz="2800" dirty="0" smtClean="0">
                <a:solidFill>
                  <a:srgbClr val="FFFF00"/>
                </a:solidFill>
              </a:rPr>
              <a:t> </a:t>
            </a:r>
            <a:r>
              <a:rPr lang="nl-NL" sz="2800" dirty="0" err="1" smtClean="0">
                <a:solidFill>
                  <a:srgbClr val="FFFF00"/>
                </a:solidFill>
              </a:rPr>
              <a:t>book</a:t>
            </a:r>
            <a:r>
              <a:rPr lang="nl-NL" sz="2800" dirty="0" smtClean="0">
                <a:solidFill>
                  <a:srgbClr val="FFFF00"/>
                </a:solidFill>
              </a:rPr>
              <a:t> page 378</a:t>
            </a:r>
          </a:p>
          <a:p>
            <a:pPr lvl="1"/>
            <a:r>
              <a:rPr lang="nl-NL" sz="2800" dirty="0" smtClean="0">
                <a:solidFill>
                  <a:srgbClr val="FFFF00"/>
                </a:solidFill>
              </a:rPr>
              <a:t>Research</a:t>
            </a:r>
          </a:p>
          <a:p>
            <a:r>
              <a:rPr lang="nl-NL" sz="2800" dirty="0" smtClean="0">
                <a:solidFill>
                  <a:srgbClr val="FFFF00"/>
                </a:solidFill>
              </a:rPr>
              <a:t>Programming groep</a:t>
            </a:r>
          </a:p>
          <a:p>
            <a:pPr lvl="1"/>
            <a:r>
              <a:rPr lang="nl-NL" sz="2800" dirty="0" smtClean="0">
                <a:solidFill>
                  <a:srgbClr val="FFFF00"/>
                </a:solidFill>
              </a:rPr>
              <a:t>Read data </a:t>
            </a:r>
          </a:p>
          <a:p>
            <a:pPr lvl="1"/>
            <a:r>
              <a:rPr lang="nl-NL" sz="2800" dirty="0" smtClean="0">
                <a:solidFill>
                  <a:srgbClr val="FFFF00"/>
                </a:solidFill>
              </a:rPr>
              <a:t>Program </a:t>
            </a:r>
            <a:r>
              <a:rPr lang="nl-NL" sz="2800" dirty="0" err="1" smtClean="0">
                <a:solidFill>
                  <a:srgbClr val="FFFF00"/>
                </a:solidFill>
              </a:rPr>
              <a:t>genetic</a:t>
            </a:r>
            <a:r>
              <a:rPr lang="nl-NL" sz="2800" dirty="0" smtClean="0">
                <a:solidFill>
                  <a:srgbClr val="FFFF00"/>
                </a:solidFill>
              </a:rPr>
              <a:t> </a:t>
            </a:r>
            <a:r>
              <a:rPr lang="nl-NL" sz="2800" dirty="0" err="1" smtClean="0">
                <a:solidFill>
                  <a:srgbClr val="FFFF00"/>
                </a:solidFill>
              </a:rPr>
              <a:t>algorithm</a:t>
            </a:r>
            <a:endParaRPr lang="nl-NL" sz="2800" dirty="0" smtClean="0">
              <a:solidFill>
                <a:srgbClr val="FFFF00"/>
              </a:solidFill>
            </a:endParaRPr>
          </a:p>
          <a:p>
            <a:pPr lvl="1"/>
            <a:r>
              <a:rPr lang="nl-NL" sz="2800" dirty="0" smtClean="0">
                <a:solidFill>
                  <a:srgbClr val="FFFF00"/>
                </a:solidFill>
              </a:rPr>
              <a:t>Program  </a:t>
            </a:r>
            <a:r>
              <a:rPr lang="nl-NL" sz="2800" dirty="0" err="1" smtClean="0">
                <a:solidFill>
                  <a:srgbClr val="FFFF00"/>
                </a:solidFill>
              </a:rPr>
              <a:t>linear</a:t>
            </a:r>
            <a:r>
              <a:rPr lang="nl-NL" sz="2800" dirty="0" smtClean="0">
                <a:solidFill>
                  <a:srgbClr val="FFFF00"/>
                </a:solidFill>
              </a:rPr>
              <a:t> </a:t>
            </a:r>
            <a:r>
              <a:rPr lang="nl-NL" sz="2800" dirty="0" err="1" smtClean="0">
                <a:solidFill>
                  <a:srgbClr val="FFFF00"/>
                </a:solidFill>
              </a:rPr>
              <a:t>regression</a:t>
            </a:r>
            <a:r>
              <a:rPr lang="nl-NL" sz="2800" dirty="0" smtClean="0">
                <a:solidFill>
                  <a:srgbClr val="FFFF00"/>
                </a:solidFill>
              </a:rPr>
              <a:t> (Apache </a:t>
            </a:r>
            <a:r>
              <a:rPr lang="nl-NL" sz="2800" dirty="0" err="1" smtClean="0">
                <a:solidFill>
                  <a:srgbClr val="FFFF00"/>
                </a:solidFill>
              </a:rPr>
              <a:t>commons</a:t>
            </a:r>
            <a:r>
              <a:rPr lang="nl-NL" sz="2800" dirty="0" smtClean="0">
                <a:solidFill>
                  <a:srgbClr val="FFFF00"/>
                </a:solidFill>
              </a:rPr>
              <a:t>)</a:t>
            </a:r>
            <a:endParaRPr lang="nl-NL" sz="2800" dirty="0">
              <a:solidFill>
                <a:srgbClr val="FFFF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2073348" cy="1979466"/>
          </a:xfrm>
        </p:spPr>
        <p:txBody>
          <a:bodyPr/>
          <a:lstStyle/>
          <a:p>
            <a:r>
              <a:rPr lang="nl-NL" dirty="0" smtClean="0"/>
              <a:t>practicum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56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>
          <a:xfrm>
            <a:off x="539552" y="1545336"/>
            <a:ext cx="8136904" cy="47639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b="1" dirty="0" err="1" smtClean="0">
                <a:solidFill>
                  <a:srgbClr val="FFFF00"/>
                </a:solidFill>
              </a:rPr>
              <a:t>DataSet</a:t>
            </a:r>
            <a:r>
              <a:rPr lang="nl-NL" sz="2000" b="1" dirty="0" smtClean="0">
                <a:solidFill>
                  <a:srgbClr val="FFFF00"/>
                </a:solidFill>
              </a:rPr>
              <a:t> opbouw vragen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smtClean="0">
                <a:solidFill>
                  <a:srgbClr val="FFFF00"/>
                </a:solidFill>
              </a:rPr>
              <a:t>Waar moet de dataset, van de retailer die wilt weten of iemand zwanger is of wordt, aan voldoen?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smtClean="0">
                <a:solidFill>
                  <a:srgbClr val="FFFF00"/>
                </a:solidFill>
              </a:rPr>
              <a:t>Geef minimaal 10 attributen. Waarom vind jij  dat deze attributen (argument per attribuut)  tot de dataset moeten behoren?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smtClean="0">
                <a:solidFill>
                  <a:srgbClr val="FFFF00"/>
                </a:solidFill>
              </a:rPr>
              <a:t>Hoe oud mag de data zijn?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smtClean="0">
                <a:solidFill>
                  <a:srgbClr val="FFFF00"/>
                </a:solidFill>
              </a:rPr>
              <a:t>Geef voorbeeld van klanten die wel,  niet of  mogelijk zwanger zijn en wel het zelfde koopgedrag vertonen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smtClean="0">
                <a:solidFill>
                  <a:srgbClr val="FFFF00"/>
                </a:solidFill>
              </a:rPr>
              <a:t>Geef aan hoe je aan bestaande data kan achterhalen of iemand zwanger is?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smtClean="0">
                <a:solidFill>
                  <a:srgbClr val="FFFF00"/>
                </a:solidFill>
              </a:rPr>
              <a:t>Hoe geef je in je dataset aan dat iemand zwanger is (is geweest)?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smtClean="0">
                <a:solidFill>
                  <a:srgbClr val="FFFF00"/>
                </a:solidFill>
              </a:rPr>
              <a:t>Wat kan (met welke datamining techniek) zeggen van de inhoud  van de data set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smtClean="0">
                <a:solidFill>
                  <a:srgbClr val="FFFF00"/>
                </a:solidFill>
              </a:rPr>
              <a:t>Hoe ziet de training dataset  eruit (hoe worden er verdeeld)?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 smtClean="0">
                <a:solidFill>
                  <a:srgbClr val="FFFF00"/>
                </a:solidFill>
              </a:rPr>
              <a:t>Hoe herken je aan koopgedrag dat iemand net zwanger is (</a:t>
            </a:r>
            <a:r>
              <a:rPr lang="nl-NL" sz="2000" dirty="0" err="1" smtClean="0">
                <a:solidFill>
                  <a:srgbClr val="FFFF00"/>
                </a:solidFill>
              </a:rPr>
              <a:t>dwz</a:t>
            </a:r>
            <a:r>
              <a:rPr lang="nl-NL" sz="2000" dirty="0" smtClean="0">
                <a:solidFill>
                  <a:srgbClr val="FFFF00"/>
                </a:solidFill>
              </a:rPr>
              <a:t> hoe maak je voorspelling (</a:t>
            </a:r>
            <a:r>
              <a:rPr lang="nl-NL" sz="2000" dirty="0" err="1" smtClean="0">
                <a:solidFill>
                  <a:srgbClr val="FFFF00"/>
                </a:solidFill>
              </a:rPr>
              <a:t>prediction</a:t>
            </a:r>
            <a:r>
              <a:rPr lang="nl-NL" sz="2000" dirty="0" smtClean="0">
                <a:solidFill>
                  <a:srgbClr val="FFFF00"/>
                </a:solidFill>
              </a:rPr>
              <a:t>)?</a:t>
            </a:r>
          </a:p>
          <a:p>
            <a:endParaRPr lang="nl-NL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260648"/>
            <a:ext cx="4968552" cy="1224136"/>
          </a:xfrm>
        </p:spPr>
        <p:txBody>
          <a:bodyPr/>
          <a:lstStyle/>
          <a:p>
            <a:r>
              <a:rPr lang="nl-NL" dirty="0" smtClean="0"/>
              <a:t>Huiswerk vragen les 4</a:t>
            </a:r>
            <a:br>
              <a:rPr lang="nl-NL" dirty="0" smtClean="0"/>
            </a:br>
            <a:r>
              <a:rPr lang="nl-NL" dirty="0" smtClean="0"/>
              <a:t>Datasmart </a:t>
            </a:r>
            <a:r>
              <a:rPr lang="nl-NL" dirty="0" err="1" smtClean="0"/>
              <a:t>chapter</a:t>
            </a:r>
            <a:r>
              <a:rPr lang="nl-NL" dirty="0" smtClean="0"/>
              <a:t> 6   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0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>
          <a:xfrm>
            <a:off x="1259632" y="1545336"/>
            <a:ext cx="6421328" cy="3886200"/>
          </a:xfrm>
        </p:spPr>
        <p:txBody>
          <a:bodyPr/>
          <a:lstStyle/>
          <a:p>
            <a:r>
              <a:rPr lang="nl-NL" sz="2000" dirty="0" smtClean="0">
                <a:solidFill>
                  <a:srgbClr val="FFFF00"/>
                </a:solidFill>
              </a:rPr>
              <a:t>De dataset bestaat uit een aantal kolommen (</a:t>
            </a:r>
            <a:r>
              <a:rPr lang="nl-NL" sz="2000" dirty="0" err="1" smtClean="0">
                <a:solidFill>
                  <a:srgbClr val="FFFF00"/>
                </a:solidFill>
              </a:rPr>
              <a:t>predictors</a:t>
            </a:r>
            <a:r>
              <a:rPr lang="nl-NL" sz="2000" dirty="0" smtClean="0">
                <a:solidFill>
                  <a:srgbClr val="FFFF00"/>
                </a:solidFill>
              </a:rPr>
              <a:t>). Elke  kolom heeft  een wegingsfactor.  Waarom zijn er wegingsfactoren  toegevoegd?</a:t>
            </a:r>
          </a:p>
          <a:p>
            <a:r>
              <a:rPr lang="nl-NL" sz="2000" dirty="0" smtClean="0">
                <a:solidFill>
                  <a:srgbClr val="FFFF00"/>
                </a:solidFill>
              </a:rPr>
              <a:t>Hoe wordt er bepaald  : Hoe goed de  voorspelling is  (gegeven de uitslag 1  zwanger (pregnant) en  0 niet zwanger))</a:t>
            </a:r>
          </a:p>
          <a:p>
            <a:r>
              <a:rPr lang="nl-NL" sz="2000" dirty="0" smtClean="0">
                <a:solidFill>
                  <a:srgbClr val="FFFF00"/>
                </a:solidFill>
              </a:rPr>
              <a:t>Hoe kom je aan de  “optimale”  wegingsfactoren  (geef minimaal twee  oplossingen)?</a:t>
            </a:r>
          </a:p>
          <a:p>
            <a:r>
              <a:rPr lang="nl-NL" sz="2000" dirty="0" smtClean="0">
                <a:solidFill>
                  <a:srgbClr val="FFFF00"/>
                </a:solidFill>
              </a:rPr>
              <a:t>Wat is de relatie tussen  </a:t>
            </a:r>
            <a:r>
              <a:rPr lang="nl-NL" sz="2000" dirty="0" err="1" smtClean="0">
                <a:solidFill>
                  <a:srgbClr val="FFFF00"/>
                </a:solidFill>
              </a:rPr>
              <a:t>linear</a:t>
            </a:r>
            <a:r>
              <a:rPr lang="nl-NL" sz="2000" dirty="0" smtClean="0">
                <a:solidFill>
                  <a:srgbClr val="FFFF00"/>
                </a:solidFill>
              </a:rPr>
              <a:t>  </a:t>
            </a:r>
            <a:r>
              <a:rPr lang="nl-NL" sz="2000" dirty="0" err="1" smtClean="0">
                <a:solidFill>
                  <a:srgbClr val="FFFF00"/>
                </a:solidFill>
              </a:rPr>
              <a:t>regression</a:t>
            </a:r>
            <a:r>
              <a:rPr lang="nl-NL" sz="2000" dirty="0" smtClean="0">
                <a:solidFill>
                  <a:srgbClr val="FFFF00"/>
                </a:solidFill>
              </a:rPr>
              <a:t>  en het probleem?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260648"/>
            <a:ext cx="2073348" cy="1979466"/>
          </a:xfrm>
        </p:spPr>
        <p:txBody>
          <a:bodyPr/>
          <a:lstStyle/>
          <a:p>
            <a:r>
              <a:rPr lang="nl-NL" dirty="0" smtClean="0"/>
              <a:t>Vragen </a:t>
            </a:r>
            <a:r>
              <a:rPr lang="nl-NL" dirty="0" err="1" smtClean="0"/>
              <a:t>DataSmart</a:t>
            </a:r>
            <a:r>
              <a:rPr lang="nl-NL" dirty="0" smtClean="0"/>
              <a:t> </a:t>
            </a:r>
            <a:r>
              <a:rPr lang="nl-NL" dirty="0" err="1" smtClean="0"/>
              <a:t>chapter</a:t>
            </a:r>
            <a:r>
              <a:rPr lang="nl-NL" dirty="0" smtClean="0"/>
              <a:t> 6   II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33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280920" cy="4896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2600" dirty="0" err="1" smtClean="0"/>
              <a:t>Genetic</a:t>
            </a:r>
            <a:r>
              <a:rPr lang="nl-NL" sz="2600" dirty="0" smtClean="0"/>
              <a:t> </a:t>
            </a:r>
            <a:r>
              <a:rPr lang="nl-NL" sz="2600" dirty="0" err="1" smtClean="0"/>
              <a:t>algorithm</a:t>
            </a:r>
            <a:endParaRPr lang="nl-NL" sz="2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solidFill>
                  <a:srgbClr val="FFFF00"/>
                </a:solidFill>
              </a:rPr>
              <a:t>Why should you use genetic algorithm ?  (What is the  purpose of using genetic algorithm  (in chapter 6 problem)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solidFill>
                  <a:srgbClr val="FFFF00"/>
                </a:solidFill>
              </a:rPr>
              <a:t>What </a:t>
            </a:r>
            <a:r>
              <a:rPr lang="en-US" sz="2600" dirty="0">
                <a:solidFill>
                  <a:srgbClr val="FFFF00"/>
                </a:solidFill>
              </a:rPr>
              <a:t>is the basic idea of genetic algorithms? Describe briefly the flowchart of a genetic algorithm.</a:t>
            </a:r>
            <a:endParaRPr lang="nl-NL" sz="26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solidFill>
                  <a:srgbClr val="FFFF00"/>
                </a:solidFill>
              </a:rPr>
              <a:t>What </a:t>
            </a:r>
            <a:r>
              <a:rPr lang="en-US" sz="2600" dirty="0">
                <a:solidFill>
                  <a:srgbClr val="FFFF00"/>
                </a:solidFill>
              </a:rPr>
              <a:t>does an individual of a population represent (in terms of the problem to solve)?</a:t>
            </a:r>
            <a:endParaRPr lang="nl-NL" sz="26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solidFill>
                  <a:srgbClr val="FFFF00"/>
                </a:solidFill>
              </a:rPr>
              <a:t>What </a:t>
            </a:r>
            <a:r>
              <a:rPr lang="en-US" sz="2600" dirty="0">
                <a:solidFill>
                  <a:srgbClr val="FFFF00"/>
                </a:solidFill>
              </a:rPr>
              <a:t>is the fitness of an individual?</a:t>
            </a:r>
            <a:endParaRPr lang="nl-NL" sz="26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solidFill>
                  <a:srgbClr val="FFFF00"/>
                </a:solidFill>
              </a:rPr>
              <a:t>Which </a:t>
            </a:r>
            <a:r>
              <a:rPr lang="en-US" sz="2600" dirty="0">
                <a:solidFill>
                  <a:srgbClr val="FFFF00"/>
                </a:solidFill>
              </a:rPr>
              <a:t>is the simplest and most common encoding for individuals?</a:t>
            </a:r>
            <a:endParaRPr lang="nl-NL" sz="26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solidFill>
                  <a:srgbClr val="FFFF00"/>
                </a:solidFill>
              </a:rPr>
              <a:t>On </a:t>
            </a:r>
            <a:r>
              <a:rPr lang="en-US" sz="2600" dirty="0">
                <a:solidFill>
                  <a:srgbClr val="FFFF00"/>
                </a:solidFill>
              </a:rPr>
              <a:t>which criteria is the selection based? (i.e., how do we choose the parents for the next generation) It's not needed to explain a selection method in detail; just give the intuitive idea.</a:t>
            </a:r>
            <a:endParaRPr lang="nl-NL" sz="26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solidFill>
                  <a:srgbClr val="FFFF00"/>
                </a:solidFill>
              </a:rPr>
              <a:t>What </a:t>
            </a:r>
            <a:r>
              <a:rPr lang="en-US" sz="2600" dirty="0">
                <a:solidFill>
                  <a:srgbClr val="FFFF00"/>
                </a:solidFill>
              </a:rPr>
              <a:t>is crossover used for? Choose one of the possible ways to perform crossover and explain it</a:t>
            </a:r>
            <a:r>
              <a:rPr lang="en-US" sz="2600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solidFill>
                  <a:srgbClr val="FFFF00"/>
                </a:solidFill>
              </a:rPr>
              <a:t>How do you avoid  that you  find  a local solution?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>
                <a:solidFill>
                  <a:srgbClr val="FFFF00"/>
                </a:solidFill>
              </a:rPr>
              <a:t>Can you   find  with genetic algorithm the  optimal solution ?</a:t>
            </a:r>
            <a:endParaRPr lang="nl-NL" sz="2600" dirty="0">
              <a:solidFill>
                <a:srgbClr val="FFFF00"/>
              </a:solidFill>
            </a:endParaRP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2073348" cy="1080120"/>
          </a:xfrm>
        </p:spPr>
        <p:txBody>
          <a:bodyPr/>
          <a:lstStyle/>
          <a:p>
            <a:r>
              <a:rPr lang="nl-NL" dirty="0" smtClean="0"/>
              <a:t>Datasmart </a:t>
            </a:r>
            <a:r>
              <a:rPr lang="nl-NL" dirty="0" err="1" smtClean="0"/>
              <a:t>chapter</a:t>
            </a:r>
            <a:r>
              <a:rPr lang="nl-NL" dirty="0" smtClean="0"/>
              <a:t> 6 III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69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2073348" cy="1979466"/>
          </a:xfrm>
        </p:spPr>
        <p:txBody>
          <a:bodyPr/>
          <a:lstStyle/>
          <a:p>
            <a:r>
              <a:rPr lang="nl-NL" dirty="0" err="1" smtClean="0"/>
              <a:t>Roulett</a:t>
            </a:r>
            <a:r>
              <a:rPr lang="nl-NL" dirty="0" smtClean="0"/>
              <a:t> E </a:t>
            </a:r>
            <a:r>
              <a:rPr lang="nl-NL" dirty="0" err="1" smtClean="0"/>
              <a:t>wheel</a:t>
            </a:r>
            <a:r>
              <a:rPr lang="nl-NL" dirty="0" smtClean="0"/>
              <a:t> case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763688" y="1628800"/>
            <a:ext cx="69127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FFFF00"/>
                </a:solidFill>
              </a:rPr>
              <a:t>Case: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Element ∈ [A,B,C,D]</a:t>
            </a:r>
          </a:p>
          <a:p>
            <a:r>
              <a:rPr lang="en-US" sz="2000" dirty="0">
                <a:solidFill>
                  <a:srgbClr val="FFFF00"/>
                </a:solidFill>
              </a:rPr>
              <a:t> </a:t>
            </a:r>
          </a:p>
          <a:p>
            <a:r>
              <a:rPr lang="en-US" sz="2000" dirty="0">
                <a:solidFill>
                  <a:srgbClr val="FFFF00"/>
                </a:solidFill>
              </a:rPr>
              <a:t>fitness(A) = </a:t>
            </a:r>
            <a:r>
              <a:rPr lang="en-US" sz="2000" dirty="0" smtClean="0">
                <a:solidFill>
                  <a:srgbClr val="FFFF00"/>
                </a:solidFill>
              </a:rPr>
              <a:t>50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fitness(B)= </a:t>
            </a:r>
            <a:r>
              <a:rPr lang="en-US" sz="2000" dirty="0" smtClean="0">
                <a:solidFill>
                  <a:srgbClr val="FFFF00"/>
                </a:solidFill>
              </a:rPr>
              <a:t>20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err="1">
                <a:solidFill>
                  <a:srgbClr val="FFFF00"/>
                </a:solidFill>
              </a:rPr>
              <a:t>firness</a:t>
            </a:r>
            <a:r>
              <a:rPr lang="en-US" sz="2000" dirty="0">
                <a:solidFill>
                  <a:srgbClr val="FFFF00"/>
                </a:solidFill>
              </a:rPr>
              <a:t>(C)= </a:t>
            </a:r>
            <a:r>
              <a:rPr lang="en-US" sz="2000" dirty="0" smtClean="0">
                <a:solidFill>
                  <a:srgbClr val="FFFF00"/>
                </a:solidFill>
              </a:rPr>
              <a:t>10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fitness(D)= </a:t>
            </a:r>
            <a:r>
              <a:rPr lang="en-US" sz="2000" dirty="0" smtClean="0">
                <a:solidFill>
                  <a:srgbClr val="FFFF00"/>
                </a:solidFill>
              </a:rPr>
              <a:t>60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Suppose that a randomly select value out of [</a:t>
            </a:r>
            <a:r>
              <a:rPr lang="en-US" sz="2000" dirty="0" smtClean="0">
                <a:solidFill>
                  <a:srgbClr val="FFFF00"/>
                </a:solidFill>
              </a:rPr>
              <a:t>0,140</a:t>
            </a:r>
            <a:r>
              <a:rPr lang="en-US" sz="2000" dirty="0">
                <a:solidFill>
                  <a:srgbClr val="FFFF00"/>
                </a:solidFill>
              </a:rPr>
              <a:t>] is   72</a:t>
            </a:r>
          </a:p>
          <a:p>
            <a:r>
              <a:rPr lang="en-US" sz="2000" dirty="0">
                <a:solidFill>
                  <a:srgbClr val="FFFF00"/>
                </a:solidFill>
              </a:rPr>
              <a:t> </a:t>
            </a:r>
          </a:p>
          <a:p>
            <a:r>
              <a:rPr lang="en-US" sz="2000" dirty="0">
                <a:solidFill>
                  <a:srgbClr val="FFFF00"/>
                </a:solidFill>
              </a:rPr>
              <a:t>Which element is selected?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232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073348" cy="1979466"/>
          </a:xfrm>
        </p:spPr>
        <p:txBody>
          <a:bodyPr/>
          <a:lstStyle/>
          <a:p>
            <a:r>
              <a:rPr lang="nl-NL" dirty="0" err="1" smtClean="0"/>
              <a:t>RanKing</a:t>
            </a:r>
            <a:r>
              <a:rPr lang="nl-NL" dirty="0" smtClean="0"/>
              <a:t> case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27584" y="1412776"/>
            <a:ext cx="70567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Elements ∈ [</a:t>
            </a:r>
            <a:r>
              <a:rPr lang="en-US" sz="2000" dirty="0" smtClean="0">
                <a:solidFill>
                  <a:srgbClr val="FFFF00"/>
                </a:solidFill>
              </a:rPr>
              <a:t>A,B,C,D]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 </a:t>
            </a:r>
          </a:p>
          <a:p>
            <a:r>
              <a:rPr lang="en-US" sz="2000" dirty="0">
                <a:solidFill>
                  <a:srgbClr val="FFFF00"/>
                </a:solidFill>
              </a:rPr>
              <a:t>fitness(A) = 50</a:t>
            </a:r>
          </a:p>
          <a:p>
            <a:r>
              <a:rPr lang="en-US" sz="2000" dirty="0">
                <a:solidFill>
                  <a:srgbClr val="FFFF00"/>
                </a:solidFill>
              </a:rPr>
              <a:t>fitness(B)= 20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firness</a:t>
            </a:r>
            <a:r>
              <a:rPr lang="en-US" sz="2000" dirty="0">
                <a:solidFill>
                  <a:srgbClr val="FFFF00"/>
                </a:solidFill>
              </a:rPr>
              <a:t>(C)= 10</a:t>
            </a:r>
          </a:p>
          <a:p>
            <a:r>
              <a:rPr lang="en-US" sz="2000" dirty="0">
                <a:solidFill>
                  <a:srgbClr val="FFFF00"/>
                </a:solidFill>
              </a:rPr>
              <a:t>fitness(D)= 60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How </a:t>
            </a:r>
            <a:r>
              <a:rPr lang="en-US" sz="2000" dirty="0">
                <a:solidFill>
                  <a:srgbClr val="FFFF00"/>
                </a:solidFill>
              </a:rPr>
              <a:t>higher the fitness how better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 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Selection algorithm is : Ranking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 </a:t>
            </a:r>
          </a:p>
          <a:p>
            <a:r>
              <a:rPr lang="en-US" sz="2000" dirty="0">
                <a:solidFill>
                  <a:srgbClr val="FFFF00"/>
                </a:solidFill>
              </a:rPr>
              <a:t>Random number [</a:t>
            </a:r>
            <a:r>
              <a:rPr lang="en-US" sz="2000" dirty="0" smtClean="0">
                <a:solidFill>
                  <a:srgbClr val="FFFF00"/>
                </a:solidFill>
              </a:rPr>
              <a:t>1,4] </a:t>
            </a:r>
            <a:r>
              <a:rPr lang="en-US" sz="2000" dirty="0">
                <a:solidFill>
                  <a:srgbClr val="FFFF00"/>
                </a:solidFill>
              </a:rPr>
              <a:t> The selected random number is </a:t>
            </a:r>
            <a:r>
              <a:rPr lang="en-US" sz="2000" dirty="0" smtClean="0">
                <a:solidFill>
                  <a:srgbClr val="FFFF00"/>
                </a:solidFill>
              </a:rPr>
              <a:t>3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 </a:t>
            </a:r>
          </a:p>
          <a:p>
            <a:r>
              <a:rPr lang="en-US" sz="2000" dirty="0">
                <a:solidFill>
                  <a:srgbClr val="FFFF00"/>
                </a:solidFill>
              </a:rPr>
              <a:t>Which element has been </a:t>
            </a:r>
            <a:r>
              <a:rPr lang="en-US" sz="2000" dirty="0" smtClean="0">
                <a:solidFill>
                  <a:srgbClr val="FFFF00"/>
                </a:solidFill>
              </a:rPr>
              <a:t>chosen?</a:t>
            </a:r>
            <a:endParaRPr lang="en-US" sz="2000" dirty="0">
              <a:solidFill>
                <a:srgbClr val="FFFF00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763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2073348" cy="1979466"/>
          </a:xfrm>
        </p:spPr>
        <p:txBody>
          <a:bodyPr/>
          <a:lstStyle/>
          <a:p>
            <a:r>
              <a:rPr lang="nl-NL" dirty="0" smtClean="0"/>
              <a:t>Cross-over  case  </a:t>
            </a:r>
            <a:r>
              <a:rPr lang="nl-NL" dirty="0" err="1" smtClean="0"/>
              <a:t>Onepoint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67544" y="1268760"/>
            <a:ext cx="828092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rgbClr val="FFFF00"/>
                </a:solidFill>
              </a:rPr>
              <a:t>propability</a:t>
            </a:r>
            <a:r>
              <a:rPr lang="nl-NL" sz="2400" dirty="0">
                <a:solidFill>
                  <a:srgbClr val="FFFF00"/>
                </a:solidFill>
              </a:rPr>
              <a:t> </a:t>
            </a:r>
            <a:r>
              <a:rPr lang="nl-NL" sz="2400" dirty="0" err="1">
                <a:solidFill>
                  <a:srgbClr val="FFFF00"/>
                </a:solidFill>
              </a:rPr>
              <a:t>crossover</a:t>
            </a:r>
            <a:r>
              <a:rPr lang="nl-NL" sz="2400" dirty="0">
                <a:solidFill>
                  <a:srgbClr val="FFFF00"/>
                </a:solidFill>
              </a:rPr>
              <a:t> p</a:t>
            </a:r>
            <a:r>
              <a:rPr lang="nl-NL" sz="2400" baseline="-25000" dirty="0">
                <a:solidFill>
                  <a:srgbClr val="FFFF00"/>
                </a:solidFill>
              </a:rPr>
              <a:t>c </a:t>
            </a:r>
            <a:r>
              <a:rPr lang="nl-NL" sz="2400" dirty="0">
                <a:solidFill>
                  <a:srgbClr val="FFFF00"/>
                </a:solidFill>
              </a:rPr>
              <a:t>{0,5 .. 0,8</a:t>
            </a:r>
            <a:r>
              <a:rPr lang="nl-NL" sz="2400" dirty="0" smtClean="0">
                <a:solidFill>
                  <a:srgbClr val="FFFF00"/>
                </a:solidFill>
              </a:rPr>
              <a:t>}    </a:t>
            </a:r>
            <a:r>
              <a:rPr lang="nl-NL" sz="2400" dirty="0" err="1" smtClean="0">
                <a:solidFill>
                  <a:srgbClr val="FFFF00"/>
                </a:solidFill>
              </a:rPr>
              <a:t>Supposse</a:t>
            </a:r>
            <a:r>
              <a:rPr lang="nl-NL" sz="2400" dirty="0" smtClean="0">
                <a:solidFill>
                  <a:srgbClr val="FFFF00"/>
                </a:solidFill>
              </a:rPr>
              <a:t>  pc=0,75</a:t>
            </a:r>
          </a:p>
          <a:p>
            <a:endParaRPr lang="nl-NL" sz="2400" dirty="0">
              <a:solidFill>
                <a:srgbClr val="FFFF00"/>
              </a:solidFill>
            </a:endParaRPr>
          </a:p>
          <a:p>
            <a:r>
              <a:rPr lang="nl-NL" sz="2400" dirty="0" smtClean="0">
                <a:solidFill>
                  <a:srgbClr val="FFFF00"/>
                </a:solidFill>
              </a:rPr>
              <a:t>Parent 1</a:t>
            </a:r>
          </a:p>
          <a:p>
            <a:endParaRPr lang="nl-NL" sz="2400" dirty="0">
              <a:solidFill>
                <a:srgbClr val="FFFF00"/>
              </a:solidFill>
            </a:endParaRPr>
          </a:p>
          <a:p>
            <a:endParaRPr lang="nl-NL" sz="2400" dirty="0" smtClean="0">
              <a:solidFill>
                <a:srgbClr val="FFFF00"/>
              </a:solidFill>
            </a:endParaRPr>
          </a:p>
          <a:p>
            <a:r>
              <a:rPr lang="nl-NL" sz="2400" dirty="0" smtClean="0">
                <a:solidFill>
                  <a:srgbClr val="FFFF00"/>
                </a:solidFill>
              </a:rPr>
              <a:t>Parent 2</a:t>
            </a:r>
          </a:p>
          <a:p>
            <a:endParaRPr lang="nl-NL" sz="2400" dirty="0" smtClean="0">
              <a:solidFill>
                <a:srgbClr val="FFFF00"/>
              </a:solidFill>
            </a:endParaRPr>
          </a:p>
          <a:p>
            <a:r>
              <a:rPr lang="nl-NL" sz="2400" dirty="0" smtClean="0">
                <a:solidFill>
                  <a:srgbClr val="FFFF00"/>
                </a:solidFill>
              </a:rPr>
              <a:t>Situatie  1:  random pc = 0,5;  </a:t>
            </a:r>
            <a:r>
              <a:rPr lang="nl-NL" sz="2400" dirty="0" err="1" smtClean="0">
                <a:solidFill>
                  <a:srgbClr val="FFFF00"/>
                </a:solidFill>
              </a:rPr>
              <a:t>onepoint</a:t>
            </a:r>
            <a:r>
              <a:rPr lang="nl-NL" sz="2400" dirty="0" smtClean="0">
                <a:solidFill>
                  <a:srgbClr val="FFFF00"/>
                </a:solidFill>
              </a:rPr>
              <a:t>  </a:t>
            </a:r>
            <a:r>
              <a:rPr lang="nl-NL" sz="2400" dirty="0">
                <a:solidFill>
                  <a:srgbClr val="FFFF00"/>
                </a:solidFill>
              </a:rPr>
              <a:t>random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 err="1" smtClean="0">
                <a:solidFill>
                  <a:srgbClr val="FFFF00"/>
                </a:solidFill>
              </a:rPr>
              <a:t>number</a:t>
            </a:r>
            <a:r>
              <a:rPr lang="nl-NL" sz="2400" dirty="0" smtClean="0">
                <a:solidFill>
                  <a:srgbClr val="FFFF00"/>
                </a:solidFill>
              </a:rPr>
              <a:t>=4,2</a:t>
            </a:r>
          </a:p>
          <a:p>
            <a:r>
              <a:rPr lang="nl-NL" sz="2400" dirty="0" smtClean="0">
                <a:solidFill>
                  <a:srgbClr val="FFFF00"/>
                </a:solidFill>
              </a:rPr>
              <a:t>Situatie  2:  </a:t>
            </a:r>
            <a:r>
              <a:rPr lang="nl-NL" sz="2400" dirty="0">
                <a:solidFill>
                  <a:srgbClr val="FFFF00"/>
                </a:solidFill>
              </a:rPr>
              <a:t>random pc = </a:t>
            </a:r>
            <a:r>
              <a:rPr lang="nl-NL" sz="2400" dirty="0" smtClean="0">
                <a:solidFill>
                  <a:srgbClr val="FFFF00"/>
                </a:solidFill>
              </a:rPr>
              <a:t>0,9; </a:t>
            </a:r>
            <a:r>
              <a:rPr lang="nl-NL" sz="2400" dirty="0" err="1" smtClean="0">
                <a:solidFill>
                  <a:srgbClr val="FFFF00"/>
                </a:solidFill>
              </a:rPr>
              <a:t>onepoint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>
                <a:solidFill>
                  <a:srgbClr val="FFFF00"/>
                </a:solidFill>
              </a:rPr>
              <a:t>random 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 err="1" smtClean="0">
                <a:solidFill>
                  <a:srgbClr val="FFFF00"/>
                </a:solidFill>
              </a:rPr>
              <a:t>number</a:t>
            </a:r>
            <a:r>
              <a:rPr lang="nl-NL" sz="2400" dirty="0" smtClean="0">
                <a:solidFill>
                  <a:srgbClr val="FFFF00"/>
                </a:solidFill>
              </a:rPr>
              <a:t>=3,2</a:t>
            </a:r>
          </a:p>
          <a:p>
            <a:endParaRPr lang="nl-NL" sz="2400" dirty="0">
              <a:solidFill>
                <a:srgbClr val="FFFF00"/>
              </a:solidFill>
            </a:endParaRPr>
          </a:p>
          <a:p>
            <a:r>
              <a:rPr lang="nl-NL" sz="2400" dirty="0" smtClean="0">
                <a:solidFill>
                  <a:srgbClr val="FFFF00"/>
                </a:solidFill>
              </a:rPr>
              <a:t>Question:</a:t>
            </a:r>
          </a:p>
          <a:p>
            <a:r>
              <a:rPr lang="nl-NL" sz="2400" dirty="0" err="1" smtClean="0">
                <a:solidFill>
                  <a:srgbClr val="FFFF00"/>
                </a:solidFill>
              </a:rPr>
              <a:t>What</a:t>
            </a:r>
            <a:r>
              <a:rPr lang="nl-NL" sz="2400" dirty="0" smtClean="0">
                <a:solidFill>
                  <a:srgbClr val="FFFF00"/>
                </a:solidFill>
              </a:rPr>
              <a:t> are </a:t>
            </a:r>
            <a:r>
              <a:rPr lang="nl-NL" sz="2400" dirty="0" err="1" smtClean="0">
                <a:solidFill>
                  <a:srgbClr val="FFFF00"/>
                </a:solidFill>
              </a:rPr>
              <a:t>the</a:t>
            </a:r>
            <a:r>
              <a:rPr lang="nl-NL" sz="2400" dirty="0" smtClean="0">
                <a:solidFill>
                  <a:srgbClr val="FFFF00"/>
                </a:solidFill>
              </a:rPr>
              <a:t> new </a:t>
            </a:r>
            <a:r>
              <a:rPr lang="nl-NL" sz="2400" dirty="0" err="1" smtClean="0">
                <a:solidFill>
                  <a:srgbClr val="FFFF00"/>
                </a:solidFill>
              </a:rPr>
              <a:t>values</a:t>
            </a:r>
            <a:r>
              <a:rPr lang="nl-NL" sz="2400" dirty="0" smtClean="0">
                <a:solidFill>
                  <a:srgbClr val="FFFF00"/>
                </a:solidFill>
              </a:rPr>
              <a:t> of </a:t>
            </a:r>
            <a:r>
              <a:rPr lang="nl-NL" sz="2400" dirty="0" err="1" smtClean="0">
                <a:solidFill>
                  <a:srgbClr val="FFFF00"/>
                </a:solidFill>
              </a:rPr>
              <a:t>the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 err="1" smtClean="0">
                <a:solidFill>
                  <a:srgbClr val="FFFF00"/>
                </a:solidFill>
              </a:rPr>
              <a:t>two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 err="1" smtClean="0">
                <a:solidFill>
                  <a:srgbClr val="FFFF00"/>
                </a:solidFill>
              </a:rPr>
              <a:t>individuals</a:t>
            </a:r>
            <a:r>
              <a:rPr lang="nl-NL" sz="2400" dirty="0" smtClean="0">
                <a:solidFill>
                  <a:srgbClr val="FFFF00"/>
                </a:solidFill>
              </a:rPr>
              <a:t> </a:t>
            </a:r>
            <a:r>
              <a:rPr lang="nl-NL" sz="2400" dirty="0" err="1" smtClean="0">
                <a:solidFill>
                  <a:srgbClr val="FFFF00"/>
                </a:solidFill>
              </a:rPr>
              <a:t>above</a:t>
            </a:r>
            <a:r>
              <a:rPr lang="nl-NL" sz="2400" dirty="0" smtClean="0">
                <a:solidFill>
                  <a:srgbClr val="FFFF00"/>
                </a:solidFill>
              </a:rPr>
              <a:t> in </a:t>
            </a:r>
            <a:r>
              <a:rPr lang="nl-NL" sz="2400" dirty="0" err="1" smtClean="0">
                <a:solidFill>
                  <a:srgbClr val="FFFF00"/>
                </a:solidFill>
              </a:rPr>
              <a:t>both</a:t>
            </a:r>
            <a:r>
              <a:rPr lang="nl-NL" sz="2400" dirty="0" smtClean="0">
                <a:solidFill>
                  <a:srgbClr val="FFFF00"/>
                </a:solidFill>
              </a:rPr>
              <a:t> cases</a:t>
            </a:r>
            <a:endParaRPr lang="nl-NL" sz="2400" dirty="0">
              <a:solidFill>
                <a:srgbClr val="FFFF00"/>
              </a:solidFill>
            </a:endParaRP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96962"/>
              </p:ext>
            </p:extLst>
          </p:nvPr>
        </p:nvGraphicFramePr>
        <p:xfrm>
          <a:off x="2843808" y="18689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-25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7831"/>
              </p:ext>
            </p:extLst>
          </p:nvPr>
        </p:nvGraphicFramePr>
        <p:xfrm>
          <a:off x="2868488" y="292494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243662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TM01859861[[fn=Beurspresentatie]]</Template>
  <TotalTime>154</TotalTime>
  <Words>726</Words>
  <Application>Microsoft Office PowerPoint</Application>
  <PresentationFormat>Diavoorstelling (4:3)</PresentationFormat>
  <Paragraphs>227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Tradeshow</vt:lpstr>
      <vt:lpstr>Les 5</vt:lpstr>
      <vt:lpstr>Les programma</vt:lpstr>
      <vt:lpstr>practicum</vt:lpstr>
      <vt:lpstr>Huiswerk vragen les 4 Datasmart chapter 6   I</vt:lpstr>
      <vt:lpstr>Vragen DataSmart chapter 6   II</vt:lpstr>
      <vt:lpstr>Datasmart chapter 6 III</vt:lpstr>
      <vt:lpstr>Roulett E wheel case</vt:lpstr>
      <vt:lpstr>RanKing case</vt:lpstr>
      <vt:lpstr>Cross-over  case  Onepoint</vt:lpstr>
      <vt:lpstr>Cross-over  case  TWOpoint</vt:lpstr>
      <vt:lpstr>Mutatie case</vt:lpstr>
      <vt:lpstr>Leer doelen</vt:lpstr>
      <vt:lpstr>huiswerk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Thuis</cp:lastModifiedBy>
  <cp:revision>31</cp:revision>
  <dcterms:created xsi:type="dcterms:W3CDTF">2015-12-05T13:14:02Z</dcterms:created>
  <dcterms:modified xsi:type="dcterms:W3CDTF">2015-12-13T10:31:43Z</dcterms:modified>
</cp:coreProperties>
</file>