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75" r:id="rId4"/>
    <p:sldId id="258" r:id="rId5"/>
    <p:sldId id="271" r:id="rId6"/>
    <p:sldId id="272" r:id="rId7"/>
    <p:sldId id="273" r:id="rId8"/>
    <p:sldId id="259" r:id="rId9"/>
    <p:sldId id="276" r:id="rId10"/>
    <p:sldId id="260" r:id="rId11"/>
    <p:sldId id="261" r:id="rId12"/>
    <p:sldId id="262" r:id="rId13"/>
    <p:sldId id="263" r:id="rId14"/>
    <p:sldId id="264" r:id="rId15"/>
    <p:sldId id="265" r:id="rId16"/>
    <p:sldId id="266" r:id="rId17"/>
    <p:sldId id="274" r:id="rId18"/>
    <p:sldId id="267" r:id="rId19"/>
    <p:sldId id="268" r:id="rId20"/>
    <p:sldId id="269" r:id="rId21"/>
    <p:sldId id="270" r:id="rId22"/>
    <p:sldId id="279" r:id="rId23"/>
    <p:sldId id="277"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342864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353241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944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672261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4784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1469996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1353133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392684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284470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797EA-D629-47F7-A1EB-9AAD447390BD}"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424131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E797EA-D629-47F7-A1EB-9AAD447390BD}"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252298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E797EA-D629-47F7-A1EB-9AAD447390BD}"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39383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E797EA-D629-47F7-A1EB-9AAD447390BD}"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272526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797EA-D629-47F7-A1EB-9AAD447390BD}"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344244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797EA-D629-47F7-A1EB-9AAD447390BD}"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1219849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797EA-D629-47F7-A1EB-9AAD447390BD}"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529F2-4C4E-49C2-9C26-0A131CF4C186}" type="slidenum">
              <a:rPr lang="en-US" smtClean="0"/>
              <a:t>‹#›</a:t>
            </a:fld>
            <a:endParaRPr lang="en-US"/>
          </a:p>
        </p:txBody>
      </p:sp>
    </p:spTree>
    <p:extLst>
      <p:ext uri="{BB962C8B-B14F-4D97-AF65-F5344CB8AC3E}">
        <p14:creationId xmlns:p14="http://schemas.microsoft.com/office/powerpoint/2010/main" val="116700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E797EA-D629-47F7-A1EB-9AAD447390BD}" type="datetimeFigureOut">
              <a:rPr lang="en-US" smtClean="0"/>
              <a:t>4/14/2024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6529F2-4C4E-49C2-9C26-0A131CF4C186}" type="slidenum">
              <a:rPr lang="en-US" smtClean="0"/>
              <a:t>‹#›</a:t>
            </a:fld>
            <a:endParaRPr lang="en-US"/>
          </a:p>
        </p:txBody>
      </p:sp>
    </p:spTree>
    <p:extLst>
      <p:ext uri="{BB962C8B-B14F-4D97-AF65-F5344CB8AC3E}">
        <p14:creationId xmlns:p14="http://schemas.microsoft.com/office/powerpoint/2010/main" val="1589777854"/>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165230"/>
            <a:ext cx="7766936" cy="1885606"/>
          </a:xfrm>
        </p:spPr>
        <p:txBody>
          <a:bodyPr/>
          <a:lstStyle/>
          <a:p>
            <a:r>
              <a:rPr lang="en-US" dirty="0" smtClean="0"/>
              <a:t>JEROLIN SUGI J</a:t>
            </a:r>
            <a:br>
              <a:rPr lang="en-US" dirty="0" smtClean="0"/>
            </a:br>
            <a:r>
              <a:rPr lang="en-US" sz="1600" dirty="0" smtClean="0"/>
              <a:t>NM ID:au950021104018</a:t>
            </a:r>
            <a:r>
              <a:rPr lang="en-US" dirty="0" smtClean="0"/>
              <a:t/>
            </a:r>
            <a:br>
              <a:rPr lang="en-US" dirty="0" smtClean="0"/>
            </a:br>
            <a:r>
              <a:rPr lang="en-US" sz="1600" dirty="0" smtClean="0"/>
              <a:t>DEPT:CSE</a:t>
            </a:r>
            <a:br>
              <a:rPr lang="en-US" sz="1600" dirty="0" smtClean="0"/>
            </a:br>
            <a:r>
              <a:rPr lang="en-US" sz="1600" dirty="0" smtClean="0"/>
              <a:t>YEAR:THIRD YEAR</a:t>
            </a:r>
            <a:br>
              <a:rPr lang="en-US" sz="1600" dirty="0" smtClean="0"/>
            </a:br>
            <a:r>
              <a:rPr lang="en-US" sz="1600" dirty="0" smtClean="0"/>
              <a:t>ANNA UNIVERSITY REGIONAL CAMPUS - TIRUNELVELI</a:t>
            </a:r>
            <a:endParaRPr lang="en-US" sz="1600" dirty="0"/>
          </a:p>
        </p:txBody>
      </p:sp>
      <p:sp>
        <p:nvSpPr>
          <p:cNvPr id="3" name="Subtitle 2"/>
          <p:cNvSpPr>
            <a:spLocks noGrp="1"/>
          </p:cNvSpPr>
          <p:nvPr>
            <p:ph type="subTitle" idx="1"/>
          </p:nvPr>
        </p:nvSpPr>
        <p:spPr/>
        <p:txBody>
          <a:bodyPr/>
          <a:lstStyle/>
          <a:p>
            <a:r>
              <a:rPr lang="en-US" dirty="0" smtClean="0"/>
              <a:t>FINAL PROJECT</a:t>
            </a:r>
          </a:p>
          <a:p>
            <a:r>
              <a:rPr lang="en-US" dirty="0" smtClean="0"/>
              <a:t>TEXT TO IMAGE GENERATION</a:t>
            </a:r>
            <a:endParaRPr lang="en-US" dirty="0"/>
          </a:p>
        </p:txBody>
      </p:sp>
    </p:spTree>
    <p:extLst>
      <p:ext uri="{BB962C8B-B14F-4D97-AF65-F5344CB8AC3E}">
        <p14:creationId xmlns:p14="http://schemas.microsoft.com/office/powerpoint/2010/main" val="381339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USERS</a:t>
            </a:r>
            <a:endParaRPr lang="en-US" dirty="0"/>
          </a:p>
        </p:txBody>
      </p:sp>
      <p:sp>
        <p:nvSpPr>
          <p:cNvPr id="3" name="Content Placeholder 2"/>
          <p:cNvSpPr>
            <a:spLocks noGrp="1"/>
          </p:cNvSpPr>
          <p:nvPr>
            <p:ph idx="1"/>
          </p:nvPr>
        </p:nvSpPr>
        <p:spPr>
          <a:xfrm>
            <a:off x="838200" y="1492370"/>
            <a:ext cx="10515600" cy="5236233"/>
          </a:xfrm>
        </p:spPr>
        <p:txBody>
          <a:bodyPr>
            <a:normAutofit/>
          </a:bodyPr>
          <a:lstStyle/>
          <a:p>
            <a:pPr marL="0" indent="0">
              <a:buNone/>
            </a:pPr>
            <a:r>
              <a:rPr lang="en-US" dirty="0"/>
              <a:t>The end user for text-to-image technology can vary depending on the specific application and context in which it's used. However, in general, the end users can include:</a:t>
            </a:r>
          </a:p>
          <a:p>
            <a:r>
              <a:rPr lang="en-US" b="1" dirty="0"/>
              <a:t>Content Creators</a:t>
            </a:r>
            <a:r>
              <a:rPr lang="en-US" dirty="0"/>
              <a:t>: Individuals or organizations who need visual content to accompany their text-based content, such as bloggers, journalists, social media managers, and marketers.</a:t>
            </a:r>
          </a:p>
          <a:p>
            <a:r>
              <a:rPr lang="en-US" b="1" dirty="0"/>
              <a:t>Designers and Artists</a:t>
            </a:r>
            <a:r>
              <a:rPr lang="en-US" dirty="0"/>
              <a:t>: Professionals or hobbyists who require visual assets for their projects, including graphic designers, illustrators, and digital artists.</a:t>
            </a:r>
          </a:p>
          <a:p>
            <a:r>
              <a:rPr lang="en-US" b="1" dirty="0"/>
              <a:t>Educators and Students</a:t>
            </a:r>
            <a:r>
              <a:rPr lang="en-US" dirty="0"/>
              <a:t>: Teachers, professors, and students who want to create visual aids for presentations, educational materials, or research projects.</a:t>
            </a:r>
          </a:p>
          <a:p>
            <a:r>
              <a:rPr lang="en-US" b="1" dirty="0"/>
              <a:t>Researchers and Developers</a:t>
            </a:r>
            <a:r>
              <a:rPr lang="en-US" dirty="0"/>
              <a:t>: Scientists, engineers, and developers working on various applications of text-to-image technology, including natural language processing, computer vision, and artificial intelligence.</a:t>
            </a:r>
          </a:p>
          <a:p>
            <a:endParaRPr lang="en-US" dirty="0"/>
          </a:p>
        </p:txBody>
      </p:sp>
    </p:spTree>
    <p:extLst>
      <p:ext uri="{BB962C8B-B14F-4D97-AF65-F5344CB8AC3E}">
        <p14:creationId xmlns:p14="http://schemas.microsoft.com/office/powerpoint/2010/main" val="153817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5774"/>
            <a:ext cx="10515600" cy="5271189"/>
          </a:xfrm>
        </p:spPr>
        <p:txBody>
          <a:bodyPr/>
          <a:lstStyle/>
          <a:p>
            <a:r>
              <a:rPr lang="en-US" sz="2600" b="1" dirty="0"/>
              <a:t>Businesses</a:t>
            </a:r>
            <a:r>
              <a:rPr lang="en-US" sz="2600" dirty="0"/>
              <a:t>: Companies that need to generate visual content for branding, advertising, product visualization, and other business </a:t>
            </a:r>
            <a:r>
              <a:rPr lang="en-US" sz="2600" dirty="0" smtClean="0"/>
              <a:t>purposes</a:t>
            </a:r>
          </a:p>
          <a:p>
            <a:r>
              <a:rPr lang="en-US" sz="2600" b="1" dirty="0"/>
              <a:t>Consumers</a:t>
            </a:r>
            <a:r>
              <a:rPr lang="en-US" sz="2600" dirty="0"/>
              <a:t>: Individuals who want to create personalized visual content for personal use, such as generating custom artwork, greeting cards, or memes</a:t>
            </a:r>
            <a:r>
              <a:rPr lang="en-US" sz="2600" dirty="0" smtClean="0"/>
              <a:t>.</a:t>
            </a:r>
          </a:p>
          <a:p>
            <a:r>
              <a:rPr lang="en-US" sz="2600" b="1" dirty="0"/>
              <a:t>Accessibility Users</a:t>
            </a:r>
            <a:r>
              <a:rPr lang="en-US" sz="2600" dirty="0"/>
              <a:t>: People with visual impairments who may benefit from text-to-image technology to interpret visual content through text descriptions or alternative representations</a:t>
            </a:r>
            <a:r>
              <a:rPr lang="en-US" dirty="0"/>
              <a:t>.</a:t>
            </a:r>
          </a:p>
        </p:txBody>
      </p:sp>
    </p:spTree>
    <p:extLst>
      <p:ext uri="{BB962C8B-B14F-4D97-AF65-F5344CB8AC3E}">
        <p14:creationId xmlns:p14="http://schemas.microsoft.com/office/powerpoint/2010/main" val="224740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AND ITS VALUE PROPOSITION</a:t>
            </a:r>
            <a:endParaRPr lang="en-US" dirty="0"/>
          </a:p>
        </p:txBody>
      </p:sp>
      <p:sp>
        <p:nvSpPr>
          <p:cNvPr id="3" name="Content Placeholder 2"/>
          <p:cNvSpPr>
            <a:spLocks noGrp="1"/>
          </p:cNvSpPr>
          <p:nvPr>
            <p:ph idx="1"/>
          </p:nvPr>
        </p:nvSpPr>
        <p:spPr>
          <a:xfrm>
            <a:off x="838200" y="1457864"/>
            <a:ext cx="10515600" cy="5115463"/>
          </a:xfrm>
        </p:spPr>
        <p:txBody>
          <a:bodyPr>
            <a:normAutofit/>
          </a:bodyPr>
          <a:lstStyle/>
          <a:p>
            <a:r>
              <a:rPr lang="en-US" dirty="0"/>
              <a:t>The value proposition for text-to-image generative AI lies in its ability to bridge the gap between textual input and visual output, enabling a wide range of applications and benefits:</a:t>
            </a:r>
          </a:p>
          <a:p>
            <a:r>
              <a:rPr lang="en-US" b="1" dirty="0"/>
              <a:t>Efficiency and Time-Saving</a:t>
            </a:r>
            <a:r>
              <a:rPr lang="en-US" dirty="0"/>
              <a:t>: Text-to-image generative AI streamlines the process of creating visual content from textual descriptions. It saves time for content creators, designers, and marketers by automating the generation of visuals, eliminating the need for manual illustration or image sourcing.</a:t>
            </a:r>
          </a:p>
          <a:p>
            <a:r>
              <a:rPr lang="en-US" b="1" dirty="0"/>
              <a:t>Enhanced Creativity and Inspiration</a:t>
            </a:r>
            <a:r>
              <a:rPr lang="en-US" dirty="0"/>
              <a:t>: For designers and artists, text-to-image AI can serve as a tool for sparking creativity and generating visual ideas based on textual prompts. It provides a starting point or inspiration for further refinement and customization.</a:t>
            </a:r>
          </a:p>
          <a:p>
            <a:pPr marL="0" indent="0">
              <a:buNone/>
            </a:pPr>
            <a:endParaRPr lang="en-US" dirty="0"/>
          </a:p>
        </p:txBody>
      </p:sp>
    </p:spTree>
    <p:extLst>
      <p:ext uri="{BB962C8B-B14F-4D97-AF65-F5344CB8AC3E}">
        <p14:creationId xmlns:p14="http://schemas.microsoft.com/office/powerpoint/2010/main" val="339332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3411"/>
            <a:ext cx="10515600" cy="5193552"/>
          </a:xfrm>
        </p:spPr>
        <p:txBody>
          <a:bodyPr>
            <a:normAutofit/>
          </a:bodyPr>
          <a:lstStyle/>
          <a:p>
            <a:r>
              <a:rPr lang="en-US" b="1" dirty="0"/>
              <a:t>Personalization and Customization</a:t>
            </a:r>
            <a:r>
              <a:rPr lang="en-US" dirty="0"/>
              <a:t>: Text-to-image AI enables personalized visual content creation tailored to specific preferences, demographics, or contexts. This capability is valuable for targeted marketing campaigns, product customization, and individualized communication.</a:t>
            </a:r>
          </a:p>
          <a:p>
            <a:r>
              <a:rPr lang="en-US" b="1" dirty="0"/>
              <a:t>Accessibility and Inclusivity</a:t>
            </a:r>
            <a:r>
              <a:rPr lang="en-US" dirty="0"/>
              <a:t>: By converting text into images, this technology can enhance accessibility for people with visual impairments. Text descriptions generated alongside visual content can provide alternative representations, making information more accessible to a broader audience</a:t>
            </a:r>
            <a:r>
              <a:rPr lang="en-US" dirty="0" smtClean="0"/>
              <a:t>.</a:t>
            </a:r>
          </a:p>
          <a:p>
            <a:r>
              <a:rPr lang="en-US" b="1" dirty="0" smtClean="0"/>
              <a:t>Scalability and Consistency</a:t>
            </a:r>
            <a:r>
              <a:rPr lang="en-US" dirty="0" smtClean="0"/>
              <a:t>: Businesses and organizations can leverage text-to-image AI to scale their visual content creation efforts efficiently. It ensures consistency in branding and messaging across various channels by generating visuals that align with predefined styles and guidelines.</a:t>
            </a:r>
          </a:p>
          <a:p>
            <a:pPr marL="0" indent="0">
              <a:buNone/>
            </a:pP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166675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4181"/>
            <a:ext cx="10515600" cy="5072782"/>
          </a:xfrm>
        </p:spPr>
        <p:txBody>
          <a:bodyPr>
            <a:normAutofit/>
          </a:bodyPr>
          <a:lstStyle/>
          <a:p>
            <a:r>
              <a:rPr lang="en-US" b="1" dirty="0"/>
              <a:t>Data-driven Insights</a:t>
            </a:r>
            <a:r>
              <a:rPr lang="en-US" dirty="0"/>
              <a:t>: Organizations can leverage text-to-image AI to analyze textual data and extract visual insights. By visualizing textual information, they can identify patterns, trends, and correlations that may not be apparent from text alone, facilitating data-driven decision-making</a:t>
            </a:r>
            <a:r>
              <a:rPr lang="en-US" dirty="0" smtClean="0"/>
              <a:t>.</a:t>
            </a:r>
          </a:p>
          <a:p>
            <a:r>
              <a:rPr lang="en-US" b="1" dirty="0" smtClean="0"/>
              <a:t>Innovative Applications</a:t>
            </a:r>
            <a:r>
              <a:rPr lang="en-US" dirty="0" smtClean="0"/>
              <a:t>: Text-to-image AI opens up new possibilities for innovative applications in fields such as virtual reality, augmented reality, gaming, and e-commerce. It can generate realistic scenes, product visualizations, and immersive experiences based on textual input</a:t>
            </a:r>
            <a:endParaRPr lang="en-US" dirty="0"/>
          </a:p>
          <a:p>
            <a:r>
              <a:rPr lang="en-US" dirty="0"/>
              <a:t>Overall, text-to-image generative AI offers a powerful solution for transforming textual content into compelling visuals, unlocking efficiency, creativity, and value across various domains and user contexts.</a:t>
            </a:r>
          </a:p>
          <a:p>
            <a:pPr marL="0" indent="0">
              <a:buNone/>
            </a:pPr>
            <a:endParaRPr lang="en-US" dirty="0"/>
          </a:p>
        </p:txBody>
      </p:sp>
    </p:spTree>
    <p:extLst>
      <p:ext uri="{BB962C8B-B14F-4D97-AF65-F5344CB8AC3E}">
        <p14:creationId xmlns:p14="http://schemas.microsoft.com/office/powerpoint/2010/main" val="197651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WOW IN THE SOLUTION</a:t>
            </a:r>
            <a:endParaRPr lang="en-US" dirty="0"/>
          </a:p>
        </p:txBody>
      </p:sp>
      <p:sp>
        <p:nvSpPr>
          <p:cNvPr id="3" name="Content Placeholder 2"/>
          <p:cNvSpPr>
            <a:spLocks noGrp="1"/>
          </p:cNvSpPr>
          <p:nvPr>
            <p:ph idx="1"/>
          </p:nvPr>
        </p:nvSpPr>
        <p:spPr>
          <a:xfrm>
            <a:off x="838200" y="1825625"/>
            <a:ext cx="10515600" cy="4885726"/>
          </a:xfrm>
        </p:spPr>
        <p:txBody>
          <a:bodyPr>
            <a:normAutofit/>
          </a:bodyPr>
          <a:lstStyle/>
          <a:p>
            <a:r>
              <a:rPr lang="en-US" b="1" dirty="0"/>
              <a:t>Efficiency</a:t>
            </a:r>
            <a:r>
              <a:rPr lang="en-US" dirty="0"/>
              <a:t>: Streamline content creation by automating the generation of visuals from text, saving time and resources.</a:t>
            </a:r>
          </a:p>
          <a:p>
            <a:r>
              <a:rPr lang="en-US" b="1" dirty="0"/>
              <a:t>Creativity Boost</a:t>
            </a:r>
            <a:r>
              <a:rPr lang="en-US" dirty="0"/>
              <a:t>: Spark inspiration and creativity with AI-generated visuals, serving as a starting point for further customization.</a:t>
            </a:r>
          </a:p>
          <a:p>
            <a:r>
              <a:rPr lang="en-US" b="1" dirty="0"/>
              <a:t>Scalability</a:t>
            </a:r>
            <a:r>
              <a:rPr lang="en-US" dirty="0"/>
              <a:t>: Scale visual content creation effortlessly, ensuring consistency across branding and messaging.</a:t>
            </a:r>
          </a:p>
          <a:p>
            <a:r>
              <a:rPr lang="en-US" b="1" dirty="0"/>
              <a:t>Personalization</a:t>
            </a:r>
            <a:r>
              <a:rPr lang="en-US" dirty="0"/>
              <a:t>: Tailor visuals to specific audiences or contexts, enhancing engagement and relevance.</a:t>
            </a:r>
          </a:p>
          <a:p>
            <a:r>
              <a:rPr lang="en-US" b="1" dirty="0"/>
              <a:t>Accessibility</a:t>
            </a:r>
            <a:r>
              <a:rPr lang="en-US" dirty="0"/>
              <a:t>: Provide alternative representations for visually impaired users, promoting inclusivity and accessibility.</a:t>
            </a:r>
          </a:p>
          <a:p>
            <a:r>
              <a:rPr lang="en-US" b="1" dirty="0"/>
              <a:t>Innovation</a:t>
            </a:r>
            <a:r>
              <a:rPr lang="en-US" dirty="0"/>
              <a:t>: Explore new frontiers in virtual reality, augmented reality, gaming, and e-commerce with AI-generated visuals.</a:t>
            </a:r>
          </a:p>
          <a:p>
            <a:r>
              <a:rPr lang="en-US" b="1" dirty="0"/>
              <a:t>Data Insights</a:t>
            </a:r>
            <a:r>
              <a:rPr lang="en-US" dirty="0"/>
              <a:t>: Extract visual insights from textual data, empowering data-driven decision-making.</a:t>
            </a:r>
          </a:p>
          <a:p>
            <a:endParaRPr lang="en-US" dirty="0"/>
          </a:p>
        </p:txBody>
      </p:sp>
    </p:spTree>
    <p:extLst>
      <p:ext uri="{BB962C8B-B14F-4D97-AF65-F5344CB8AC3E}">
        <p14:creationId xmlns:p14="http://schemas.microsoft.com/office/powerpoint/2010/main" val="284524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838200" y="1293962"/>
            <a:ext cx="10515600" cy="5218981"/>
          </a:xfrm>
        </p:spPr>
        <p:txBody>
          <a:bodyPr>
            <a:normAutofit/>
          </a:bodyPr>
          <a:lstStyle/>
          <a:p>
            <a:pPr marL="0" indent="0">
              <a:buNone/>
            </a:pPr>
            <a:r>
              <a:rPr lang="en-US" dirty="0"/>
              <a:t>Text-to-image generation involves creating realistic images based on textual </a:t>
            </a:r>
            <a:r>
              <a:rPr lang="en-US" dirty="0" smtClean="0"/>
              <a:t>descriptions</a:t>
            </a:r>
          </a:p>
          <a:p>
            <a:r>
              <a:rPr lang="en-US" b="1" dirty="0"/>
              <a:t>Steps Involved:</a:t>
            </a:r>
          </a:p>
          <a:p>
            <a:r>
              <a:rPr lang="en-US" b="1" dirty="0"/>
              <a:t>Data Collection</a:t>
            </a:r>
            <a:r>
              <a:rPr lang="en-US" dirty="0"/>
              <a:t>: Collect a dataset with paired textual descriptions and corresponding images. These datasets can be curated or generated synthetically.</a:t>
            </a:r>
          </a:p>
          <a:p>
            <a:r>
              <a:rPr lang="en-US" b="1" dirty="0"/>
              <a:t>Preprocessing</a:t>
            </a:r>
            <a:r>
              <a:rPr lang="en-US" dirty="0"/>
              <a:t>: Clean and preprocess both text and images. For text, this might involve tokenization, lemmatization, or removing stop words. For images, resizing and normalization are common preprocessing steps.</a:t>
            </a:r>
          </a:p>
          <a:p>
            <a:r>
              <a:rPr lang="en-US" b="1" dirty="0"/>
              <a:t>Model Selection</a:t>
            </a:r>
            <a:r>
              <a:rPr lang="en-US" dirty="0"/>
              <a:t>: Choose a suitable architecture for text-to-image generation. This could be a traditional neural network, a generative adversarial network (GAN), a </a:t>
            </a:r>
            <a:r>
              <a:rPr lang="en-US" dirty="0" err="1"/>
              <a:t>variational</a:t>
            </a:r>
            <a:r>
              <a:rPr lang="en-US" dirty="0"/>
              <a:t> </a:t>
            </a:r>
            <a:r>
              <a:rPr lang="en-US" dirty="0" err="1"/>
              <a:t>autoencoder</a:t>
            </a:r>
            <a:r>
              <a:rPr lang="en-US" dirty="0"/>
              <a:t> (VAE), or a transformer-based architecture like </a:t>
            </a:r>
            <a:r>
              <a:rPr lang="en-US" dirty="0" err="1"/>
              <a:t>OpenAI's</a:t>
            </a:r>
            <a:r>
              <a:rPr lang="en-US" dirty="0"/>
              <a:t> CLIP.</a:t>
            </a:r>
          </a:p>
          <a:p>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404757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Training</a:t>
            </a:r>
            <a:r>
              <a:rPr lang="en-US" dirty="0" smtClean="0"/>
              <a:t>: Train the chosen model on the paired text-image dataset. This involves optimizing the model's parameters to minimize the discrepancy between generated images and real images corresponding to the textual descriptions.</a:t>
            </a:r>
          </a:p>
          <a:p>
            <a:r>
              <a:rPr lang="en-US" b="1" dirty="0" smtClean="0"/>
              <a:t>Evaluation</a:t>
            </a:r>
            <a:r>
              <a:rPr lang="en-US" dirty="0" smtClean="0"/>
              <a:t>: Evaluate the generated images using metrics like Inception Score, </a:t>
            </a:r>
            <a:r>
              <a:rPr lang="en-US" dirty="0" err="1" smtClean="0"/>
              <a:t>Fréchet</a:t>
            </a:r>
            <a:r>
              <a:rPr lang="en-US" dirty="0" smtClean="0"/>
              <a:t> Inception Distance (FID), or human evaluation.</a:t>
            </a:r>
          </a:p>
          <a:p>
            <a:r>
              <a:rPr lang="en-US" b="1" dirty="0" smtClean="0"/>
              <a:t>Fine-tuning and Iteration</a:t>
            </a:r>
            <a:r>
              <a:rPr lang="en-US" dirty="0" smtClean="0"/>
              <a:t>: Fine-tune the model based on evaluation results and iterate to improve performance</a:t>
            </a:r>
            <a:endParaRPr lang="en-US" dirty="0"/>
          </a:p>
        </p:txBody>
      </p:sp>
    </p:spTree>
    <p:extLst>
      <p:ext uri="{BB962C8B-B14F-4D97-AF65-F5344CB8AC3E}">
        <p14:creationId xmlns:p14="http://schemas.microsoft.com/office/powerpoint/2010/main" val="302070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r>
              <a:rPr lang="en-US" b="1" dirty="0"/>
              <a:t>Popular Methods:</a:t>
            </a:r>
          </a:p>
          <a:p>
            <a:r>
              <a:rPr lang="en-US" b="1" dirty="0"/>
              <a:t>Generative Adversarial Networks (GANs)</a:t>
            </a:r>
            <a:r>
              <a:rPr lang="en-US" dirty="0"/>
              <a:t>:</a:t>
            </a:r>
          </a:p>
          <a:p>
            <a:pPr lvl="1"/>
            <a:r>
              <a:rPr lang="en-US" b="1" dirty="0" err="1"/>
              <a:t>StackGAN</a:t>
            </a:r>
            <a:r>
              <a:rPr lang="en-US" dirty="0"/>
              <a:t>: It generates high-resolution images conditioned on textual descriptions using a two-stage process, consisting of a text-to-image GAN and a conditioning Augmentation Stage.</a:t>
            </a:r>
          </a:p>
          <a:p>
            <a:pPr lvl="1"/>
            <a:r>
              <a:rPr lang="en-US" b="1" dirty="0" err="1"/>
              <a:t>AttnGAN</a:t>
            </a:r>
            <a:r>
              <a:rPr lang="en-US" dirty="0"/>
              <a:t>: It extends the </a:t>
            </a:r>
            <a:r>
              <a:rPr lang="en-US" dirty="0" err="1"/>
              <a:t>StackGAN</a:t>
            </a:r>
            <a:r>
              <a:rPr lang="en-US" dirty="0"/>
              <a:t> model by incorporating attention mechanisms, allowing the generator to focus on specific parts of the textual description.</a:t>
            </a:r>
          </a:p>
          <a:p>
            <a:r>
              <a:rPr lang="en-US" b="1" dirty="0" err="1"/>
              <a:t>Variational</a:t>
            </a:r>
            <a:r>
              <a:rPr lang="en-US" b="1" dirty="0"/>
              <a:t> </a:t>
            </a:r>
            <a:r>
              <a:rPr lang="en-US" b="1" dirty="0" err="1"/>
              <a:t>Autoencoders</a:t>
            </a:r>
            <a:r>
              <a:rPr lang="en-US" b="1" dirty="0"/>
              <a:t> (VAEs)</a:t>
            </a:r>
            <a:r>
              <a:rPr lang="en-US" dirty="0"/>
              <a:t>:</a:t>
            </a:r>
          </a:p>
          <a:p>
            <a:pPr lvl="1"/>
            <a:r>
              <a:rPr lang="en-US" b="1" dirty="0"/>
              <a:t>Adversarial VAE</a:t>
            </a:r>
            <a:r>
              <a:rPr lang="en-US" dirty="0"/>
              <a:t>: It combines the strengths of VAEs and GANs, leveraging adversarial training to improve image quality.</a:t>
            </a:r>
          </a:p>
          <a:p>
            <a:pPr lvl="1"/>
            <a:r>
              <a:rPr lang="en-US" b="1" dirty="0"/>
              <a:t>DALL-E</a:t>
            </a:r>
            <a:r>
              <a:rPr lang="en-US" dirty="0"/>
              <a:t>: Developed by </a:t>
            </a:r>
            <a:r>
              <a:rPr lang="en-US" dirty="0" err="1"/>
              <a:t>OpenAI</a:t>
            </a:r>
            <a:r>
              <a:rPr lang="en-US" dirty="0"/>
              <a:t>, DALL-E generates images from textual descriptions using a VAE-based architecture trained on a large dataset of text-image pairs.</a:t>
            </a:r>
          </a:p>
          <a:p>
            <a:r>
              <a:rPr lang="en-US" b="1" dirty="0"/>
              <a:t>Transformer-based Models</a:t>
            </a:r>
            <a:r>
              <a:rPr lang="en-US" dirty="0"/>
              <a:t>:</a:t>
            </a:r>
          </a:p>
          <a:p>
            <a:pPr lvl="1"/>
            <a:r>
              <a:rPr lang="en-US" b="1" dirty="0"/>
              <a:t>CLIP</a:t>
            </a:r>
            <a:r>
              <a:rPr lang="en-US" dirty="0"/>
              <a:t>: While primarily designed for zero-shot image classification, CLIP can also be repurposed for text-to-image generation by optimizing the image to maximize the similarity with the input text.</a:t>
            </a:r>
          </a:p>
          <a:p>
            <a:pPr marL="0" indent="0">
              <a:buNone/>
            </a:pPr>
            <a:endParaRPr lang="en-US" dirty="0"/>
          </a:p>
        </p:txBody>
      </p:sp>
    </p:spTree>
    <p:extLst>
      <p:ext uri="{BB962C8B-B14F-4D97-AF65-F5344CB8AC3E}">
        <p14:creationId xmlns:p14="http://schemas.microsoft.com/office/powerpoint/2010/main" val="145445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Hybrid Approaches</a:t>
            </a:r>
            <a:r>
              <a:rPr lang="en-US" dirty="0"/>
              <a:t>:</a:t>
            </a:r>
          </a:p>
          <a:p>
            <a:pPr lvl="1"/>
            <a:r>
              <a:rPr lang="en-US" dirty="0"/>
              <a:t>Combining elements from multiple architectures, such as integrating GANs with VAEs or using attention mechanisms in conjunction with GANs, can lead to improved performance.</a:t>
            </a:r>
          </a:p>
          <a:p>
            <a:r>
              <a:rPr lang="en-US" b="1" dirty="0"/>
              <a:t>Meta-Learning Approaches</a:t>
            </a:r>
            <a:r>
              <a:rPr lang="en-US" dirty="0"/>
              <a:t>:</a:t>
            </a:r>
          </a:p>
          <a:p>
            <a:pPr lvl="1"/>
            <a:r>
              <a:rPr lang="en-US" dirty="0"/>
              <a:t>Techniques like </a:t>
            </a:r>
            <a:r>
              <a:rPr lang="en-US" dirty="0" err="1"/>
              <a:t>MetaGAN</a:t>
            </a:r>
            <a:r>
              <a:rPr lang="en-US" dirty="0"/>
              <a:t> utilize meta-learning to adapt quickly to new textual descriptions during inference, allowing for more efficient generation of diverse images.</a:t>
            </a:r>
          </a:p>
          <a:p>
            <a:pPr marL="0" indent="0">
              <a:buNone/>
            </a:pPr>
            <a:endParaRPr lang="en-US" dirty="0"/>
          </a:p>
        </p:txBody>
      </p:sp>
    </p:spTree>
    <p:extLst>
      <p:ext uri="{BB962C8B-B14F-4D97-AF65-F5344CB8AC3E}">
        <p14:creationId xmlns:p14="http://schemas.microsoft.com/office/powerpoint/2010/main" val="266772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TITLE</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sz="4400" dirty="0"/>
              <a:t>TEXT TO IMAGE </a:t>
            </a:r>
            <a:r>
              <a:rPr lang="en-US" sz="4400" dirty="0" smtClean="0"/>
              <a:t>GENERATION</a:t>
            </a:r>
          </a:p>
          <a:p>
            <a:pPr marL="0" indent="0">
              <a:buNone/>
            </a:pPr>
            <a:r>
              <a:rPr lang="en-US" sz="4400" dirty="0" smtClean="0"/>
              <a:t>USING (GAN)</a:t>
            </a:r>
            <a:r>
              <a:rPr lang="en-US" sz="4400" dirty="0"/>
              <a:t/>
            </a:r>
            <a:br>
              <a:rPr lang="en-US" sz="4400" dirty="0"/>
            </a:br>
            <a:r>
              <a:rPr lang="en-US" sz="4400" dirty="0" smtClean="0"/>
              <a:t>		</a:t>
            </a:r>
            <a:endParaRPr lang="en-US" sz="4400" dirty="0"/>
          </a:p>
        </p:txBody>
      </p:sp>
    </p:spTree>
    <p:extLst>
      <p:ext uri="{BB962C8B-B14F-4D97-AF65-F5344CB8AC3E}">
        <p14:creationId xmlns:p14="http://schemas.microsoft.com/office/powerpoint/2010/main" val="2202152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35171"/>
            <a:ext cx="8596668" cy="5006192"/>
          </a:xfrm>
        </p:spPr>
        <p:txBody>
          <a:bodyPr>
            <a:normAutofit/>
          </a:bodyPr>
          <a:lstStyle/>
          <a:p>
            <a:pPr marL="0" indent="0">
              <a:buNone/>
            </a:pPr>
            <a:r>
              <a:rPr lang="en-US" b="1" dirty="0" smtClean="0"/>
              <a:t>						CHALLENGES</a:t>
            </a:r>
          </a:p>
          <a:p>
            <a:r>
              <a:rPr lang="en-US" b="1" dirty="0" smtClean="0"/>
              <a:t>Semantic </a:t>
            </a:r>
            <a:r>
              <a:rPr lang="en-US" b="1" dirty="0"/>
              <a:t>Understanding</a:t>
            </a:r>
            <a:r>
              <a:rPr lang="en-US" dirty="0"/>
              <a:t>: Capturing the nuanced semantics of textual descriptions and translating them into meaningful visual representations is a challenging task.</a:t>
            </a:r>
          </a:p>
          <a:p>
            <a:r>
              <a:rPr lang="en-US" b="1" dirty="0"/>
              <a:t>Preserving Details</a:t>
            </a:r>
            <a:r>
              <a:rPr lang="en-US" dirty="0"/>
              <a:t>: Ensuring that generated images retain essential details and accurately reflect the textual descriptions.</a:t>
            </a:r>
          </a:p>
          <a:p>
            <a:r>
              <a:rPr lang="en-US" b="1" dirty="0"/>
              <a:t>Data Efficiency</a:t>
            </a:r>
            <a:r>
              <a:rPr lang="en-US" dirty="0"/>
              <a:t>: Training effective text-to-image models often requires large amounts of paired text-image data, which may not always be readily available.</a:t>
            </a:r>
          </a:p>
          <a:p>
            <a:r>
              <a:rPr lang="en-US" b="1" dirty="0"/>
              <a:t>Evaluation Metrics</a:t>
            </a:r>
            <a:r>
              <a:rPr lang="en-US" dirty="0"/>
              <a:t>: Developing reliable metrics for assessing the quality and fidelity of generated images remains an ongoing research area.</a:t>
            </a:r>
          </a:p>
          <a:p>
            <a:pPr marL="0" indent="0">
              <a:buNone/>
            </a:pPr>
            <a:endParaRPr lang="en-US" dirty="0"/>
          </a:p>
        </p:txBody>
      </p:sp>
    </p:spTree>
    <p:extLst>
      <p:ext uri="{BB962C8B-B14F-4D97-AF65-F5344CB8AC3E}">
        <p14:creationId xmlns:p14="http://schemas.microsoft.com/office/powerpoint/2010/main" val="416312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6" name="Rectangle 5"/>
          <p:cNvSpPr/>
          <p:nvPr/>
        </p:nvSpPr>
        <p:spPr>
          <a:xfrm>
            <a:off x="810883" y="2216989"/>
            <a:ext cx="7332453" cy="377836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954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EVALUATION</a:t>
            </a:r>
            <a:endParaRPr lang="en-US" dirty="0"/>
          </a:p>
        </p:txBody>
      </p:sp>
      <p:sp>
        <p:nvSpPr>
          <p:cNvPr id="3" name="Content Placeholder 2"/>
          <p:cNvSpPr>
            <a:spLocks noGrp="1"/>
          </p:cNvSpPr>
          <p:nvPr>
            <p:ph idx="1"/>
          </p:nvPr>
        </p:nvSpPr>
        <p:spPr/>
        <p:txBody>
          <a:bodyPr/>
          <a:lstStyle/>
          <a:p>
            <a:r>
              <a:rPr lang="en-US" dirty="0"/>
              <a:t>visual quality, and coherence. Fidelity assesses how faithfully the generated image represents the input text. Diversity gauges the variety of images generated for different inputs. Visual quality examines the realism and clarity of the generated images. Coherence evaluates how well the image aligns with the semantic content of the text.</a:t>
            </a:r>
          </a:p>
        </p:txBody>
      </p:sp>
    </p:spTree>
    <p:extLst>
      <p:ext uri="{BB962C8B-B14F-4D97-AF65-F5344CB8AC3E}">
        <p14:creationId xmlns:p14="http://schemas.microsoft.com/office/powerpoint/2010/main" val="3472284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lstStyle/>
          <a:p>
            <a:pPr marL="0" indent="0">
              <a:buNone/>
            </a:pPr>
            <a:r>
              <a:rPr lang="en-US" dirty="0"/>
              <a:t>In conclusion, the Text-to-Image AI Generative System offers a groundbreaking solution for translating text into realistic images. Through advanced neural network architecture and meticulous training, it achieves remarkable results in generating diverse and high-quality visuals. With user-friendly deployment, it promises transformative applications in content creation, assistive technology, and design tools. Despite challenges, this technology stands as a pioneering force in bridging textual descriptions with visual content seamlessly.</a:t>
            </a:r>
          </a:p>
        </p:txBody>
      </p:sp>
    </p:spTree>
    <p:extLst>
      <p:ext uri="{BB962C8B-B14F-4D97-AF65-F5344CB8AC3E}">
        <p14:creationId xmlns:p14="http://schemas.microsoft.com/office/powerpoint/2010/main" val="280873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lstStyle/>
          <a:p>
            <a:pPr marL="0" indent="0">
              <a:buNone/>
            </a:pPr>
            <a:r>
              <a:rPr lang="en-US" dirty="0"/>
              <a:t>https://www.kaggle.com/datasets/oddrationale/mnist-in-csv</a:t>
            </a:r>
          </a:p>
        </p:txBody>
      </p:sp>
    </p:spTree>
    <p:extLst>
      <p:ext uri="{BB962C8B-B14F-4D97-AF65-F5344CB8AC3E}">
        <p14:creationId xmlns:p14="http://schemas.microsoft.com/office/powerpoint/2010/main" val="252455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7200" b="1" dirty="0" smtClean="0"/>
              <a:t>THANK YOU</a:t>
            </a:r>
            <a:endParaRPr lang="en-US" sz="7200" b="1" dirty="0"/>
          </a:p>
        </p:txBody>
      </p:sp>
    </p:spTree>
    <p:extLst>
      <p:ext uri="{BB962C8B-B14F-4D97-AF65-F5344CB8AC3E}">
        <p14:creationId xmlns:p14="http://schemas.microsoft.com/office/powerpoint/2010/main" val="195037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6611" y="1889185"/>
            <a:ext cx="5063706" cy="315726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62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AGENDA</a:t>
            </a:r>
            <a:endParaRPr lang="en-US" dirty="0"/>
          </a:p>
        </p:txBody>
      </p:sp>
      <p:sp>
        <p:nvSpPr>
          <p:cNvPr id="3" name="Content Placeholder 2"/>
          <p:cNvSpPr>
            <a:spLocks noGrp="1"/>
          </p:cNvSpPr>
          <p:nvPr>
            <p:ph idx="1"/>
          </p:nvPr>
        </p:nvSpPr>
        <p:spPr>
          <a:xfrm>
            <a:off x="950343" y="1851504"/>
            <a:ext cx="10515600" cy="4351338"/>
          </a:xfrm>
        </p:spPr>
        <p:txBody>
          <a:bodyPr/>
          <a:lstStyle/>
          <a:p>
            <a:pPr marL="0" indent="0">
              <a:buNone/>
            </a:pPr>
            <a:r>
              <a:rPr lang="en-US" b="1" dirty="0"/>
              <a:t>1. Introduction</a:t>
            </a:r>
            <a:endParaRPr lang="en-US" dirty="0"/>
          </a:p>
          <a:p>
            <a:pPr marL="0" indent="0">
              <a:buNone/>
            </a:pPr>
            <a:r>
              <a:rPr lang="en-US" dirty="0"/>
              <a:t>Welcome and Introduction to the Topic</a:t>
            </a:r>
          </a:p>
          <a:p>
            <a:pPr marL="0" indent="0">
              <a:buNone/>
            </a:pPr>
            <a:r>
              <a:rPr lang="en-US" dirty="0"/>
              <a:t>Brief Overview of Text-to-Image Generation</a:t>
            </a:r>
          </a:p>
          <a:p>
            <a:pPr marL="0" indent="0">
              <a:buNone/>
            </a:pPr>
            <a:r>
              <a:rPr lang="en-US" dirty="0"/>
              <a:t>Importance and Applications of Text-to-Image Generation in AI</a:t>
            </a:r>
          </a:p>
          <a:p>
            <a:pPr marL="0" indent="0">
              <a:buNone/>
            </a:pPr>
            <a:r>
              <a:rPr lang="en-US" b="1" dirty="0"/>
              <a:t>2. Fundamentals of Text-to-Image Generation</a:t>
            </a:r>
            <a:endParaRPr lang="en-US" dirty="0"/>
          </a:p>
          <a:p>
            <a:pPr marL="0" indent="0">
              <a:buNone/>
            </a:pPr>
            <a:r>
              <a:rPr lang="en-US" dirty="0"/>
              <a:t>Explanation of the Problem Statement</a:t>
            </a:r>
          </a:p>
          <a:p>
            <a:pPr marL="0" indent="0">
              <a:buNone/>
            </a:pPr>
            <a:r>
              <a:rPr lang="en-US" dirty="0"/>
              <a:t>Overview of Data Requirements: Paired Text-Image Datasets</a:t>
            </a:r>
          </a:p>
          <a:p>
            <a:pPr marL="0" indent="0">
              <a:buNone/>
            </a:pPr>
            <a:r>
              <a:rPr lang="en-US" dirty="0"/>
              <a:t>Key Challenges and Research Directions</a:t>
            </a:r>
          </a:p>
          <a:p>
            <a:pPr marL="0" indent="0">
              <a:buNone/>
            </a:pPr>
            <a:endParaRPr lang="en-US" dirty="0"/>
          </a:p>
        </p:txBody>
      </p:sp>
    </p:spTree>
    <p:extLst>
      <p:ext uri="{BB962C8B-B14F-4D97-AF65-F5344CB8AC3E}">
        <p14:creationId xmlns:p14="http://schemas.microsoft.com/office/powerpoint/2010/main" val="78913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888522"/>
            <a:ext cx="10515600" cy="5021023"/>
          </a:xfrm>
        </p:spPr>
        <p:txBody>
          <a:bodyPr>
            <a:normAutofit/>
          </a:bodyPr>
          <a:lstStyle/>
          <a:p>
            <a:pPr marL="0" indent="0">
              <a:buNone/>
            </a:pPr>
            <a:r>
              <a:rPr lang="en-US" b="1" dirty="0"/>
              <a:t>3. Approaches and Techniques</a:t>
            </a:r>
            <a:endParaRPr lang="en-US" dirty="0"/>
          </a:p>
          <a:p>
            <a:pPr marL="0" indent="0">
              <a:buNone/>
            </a:pPr>
            <a:r>
              <a:rPr lang="en-US" dirty="0"/>
              <a:t>Overview of Different Architectures: GANs, VAEs, Transformer-based Models</a:t>
            </a:r>
          </a:p>
          <a:p>
            <a:pPr marL="0" indent="0">
              <a:buNone/>
            </a:pPr>
            <a:r>
              <a:rPr lang="en-US" dirty="0"/>
              <a:t>Detailed Explanation of Selected Models:</a:t>
            </a:r>
          </a:p>
          <a:p>
            <a:pPr marL="457200" lvl="1" indent="0">
              <a:buNone/>
            </a:pPr>
            <a:r>
              <a:rPr lang="en-US" dirty="0"/>
              <a:t>Example 1: Generative Adversarial Networks (GANs)</a:t>
            </a:r>
          </a:p>
          <a:p>
            <a:pPr marL="457200" lvl="1" indent="0">
              <a:buNone/>
            </a:pPr>
            <a:r>
              <a:rPr lang="en-US" dirty="0"/>
              <a:t>Example 2: </a:t>
            </a:r>
            <a:r>
              <a:rPr lang="en-US" dirty="0" err="1"/>
              <a:t>Variational</a:t>
            </a:r>
            <a:r>
              <a:rPr lang="en-US" dirty="0"/>
              <a:t> </a:t>
            </a:r>
            <a:r>
              <a:rPr lang="en-US" dirty="0" err="1"/>
              <a:t>Autoencoders</a:t>
            </a:r>
            <a:r>
              <a:rPr lang="en-US" dirty="0"/>
              <a:t> (VAEs)</a:t>
            </a:r>
          </a:p>
          <a:p>
            <a:pPr marL="457200" lvl="1" indent="0">
              <a:buNone/>
            </a:pPr>
            <a:r>
              <a:rPr lang="en-US" dirty="0"/>
              <a:t>Example 3: Hybrid Approaches</a:t>
            </a:r>
          </a:p>
          <a:p>
            <a:pPr marL="457200" lvl="1" indent="0">
              <a:buNone/>
            </a:pPr>
            <a:r>
              <a:rPr lang="en-US" dirty="0"/>
              <a:t>Example 4: Transformer-based Models</a:t>
            </a:r>
          </a:p>
          <a:p>
            <a:pPr marL="0" indent="0">
              <a:buNone/>
            </a:pPr>
            <a:r>
              <a:rPr lang="en-US" b="1" dirty="0"/>
              <a:t>4. Training and Evaluation</a:t>
            </a:r>
            <a:endParaRPr lang="en-US" dirty="0"/>
          </a:p>
          <a:p>
            <a:pPr marL="0" indent="0">
              <a:buNone/>
            </a:pPr>
            <a:r>
              <a:rPr lang="en-US" dirty="0"/>
              <a:t>Data Preprocessing Steps</a:t>
            </a:r>
          </a:p>
          <a:p>
            <a:pPr marL="0" indent="0">
              <a:buNone/>
            </a:pPr>
            <a:r>
              <a:rPr lang="en-US" dirty="0"/>
              <a:t>Model Training Process</a:t>
            </a:r>
          </a:p>
          <a:p>
            <a:pPr marL="0" indent="0">
              <a:buNone/>
            </a:pPr>
            <a:r>
              <a:rPr lang="en-US" dirty="0"/>
              <a:t>Evaluation Metrics: Inception Score, FID, Human Evaluation</a:t>
            </a:r>
          </a:p>
          <a:p>
            <a:pPr marL="0" indent="0">
              <a:buNone/>
            </a:pPr>
            <a:r>
              <a:rPr lang="en-US" dirty="0"/>
              <a:t>Fine-tuning Strategies and Iterative Improvement</a:t>
            </a:r>
          </a:p>
          <a:p>
            <a:pPr marL="0" indent="0">
              <a:buNone/>
            </a:pPr>
            <a:endParaRPr lang="en-US" dirty="0"/>
          </a:p>
        </p:txBody>
      </p:sp>
    </p:spTree>
    <p:extLst>
      <p:ext uri="{BB962C8B-B14F-4D97-AF65-F5344CB8AC3E}">
        <p14:creationId xmlns:p14="http://schemas.microsoft.com/office/powerpoint/2010/main" val="2128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6325"/>
            <a:ext cx="10515600" cy="4960638"/>
          </a:xfrm>
        </p:spPr>
        <p:txBody>
          <a:bodyPr>
            <a:normAutofit fontScale="92500" lnSpcReduction="10000"/>
          </a:bodyPr>
          <a:lstStyle/>
          <a:p>
            <a:pPr marL="0" indent="0">
              <a:buNone/>
            </a:pPr>
            <a:r>
              <a:rPr lang="en-US" b="1" dirty="0"/>
              <a:t>5. Applications and Use Cases</a:t>
            </a:r>
            <a:endParaRPr lang="en-US" dirty="0"/>
          </a:p>
          <a:p>
            <a:pPr marL="0" indent="0">
              <a:buNone/>
            </a:pPr>
            <a:r>
              <a:rPr lang="en-US" dirty="0"/>
              <a:t>Creative Content Generation</a:t>
            </a:r>
          </a:p>
          <a:p>
            <a:pPr marL="0" indent="0">
              <a:buNone/>
            </a:pPr>
            <a:r>
              <a:rPr lang="en-US" dirty="0"/>
              <a:t>Design Automation</a:t>
            </a:r>
          </a:p>
          <a:p>
            <a:pPr marL="0" indent="0">
              <a:buNone/>
            </a:pPr>
            <a:r>
              <a:rPr lang="en-US" dirty="0"/>
              <a:t>Virtual Environment Creation</a:t>
            </a:r>
          </a:p>
          <a:p>
            <a:pPr marL="0" indent="0">
              <a:buNone/>
            </a:pPr>
            <a:r>
              <a:rPr lang="en-US" dirty="0"/>
              <a:t>Assistive Technologies</a:t>
            </a:r>
          </a:p>
          <a:p>
            <a:pPr marL="0" indent="0">
              <a:buNone/>
            </a:pPr>
            <a:r>
              <a:rPr lang="en-US" b="1" dirty="0"/>
              <a:t>6. Challenges and Future Directions</a:t>
            </a:r>
            <a:endParaRPr lang="en-US" dirty="0"/>
          </a:p>
          <a:p>
            <a:pPr marL="0" indent="0">
              <a:buNone/>
            </a:pPr>
            <a:r>
              <a:rPr lang="en-US" dirty="0"/>
              <a:t>Current Challenges in Text-to-Image Generation</a:t>
            </a:r>
          </a:p>
          <a:p>
            <a:pPr marL="0" indent="0">
              <a:buNone/>
            </a:pPr>
            <a:r>
              <a:rPr lang="en-US" dirty="0"/>
              <a:t>Opportunities for Future Research and Innovation</a:t>
            </a:r>
          </a:p>
          <a:p>
            <a:pPr marL="0" indent="0">
              <a:buNone/>
            </a:pPr>
            <a:r>
              <a:rPr lang="en-US" dirty="0"/>
              <a:t>Emerging Trends and Technologies</a:t>
            </a:r>
          </a:p>
          <a:p>
            <a:pPr marL="0" indent="0">
              <a:buNone/>
            </a:pPr>
            <a:r>
              <a:rPr lang="en-US" b="1" dirty="0"/>
              <a:t>7. Ethical Considerations</a:t>
            </a:r>
            <a:endParaRPr lang="en-US" dirty="0"/>
          </a:p>
          <a:p>
            <a:pPr marL="0" indent="0">
              <a:buNone/>
            </a:pPr>
            <a:r>
              <a:rPr lang="en-US" dirty="0"/>
              <a:t>Potential Ethical Implications of Text-to-Image Generation</a:t>
            </a:r>
          </a:p>
          <a:p>
            <a:pPr marL="0" indent="0">
              <a:buNone/>
            </a:pPr>
            <a:r>
              <a:rPr lang="en-US" dirty="0"/>
              <a:t>Responsible Use of AI in Image Generation</a:t>
            </a:r>
          </a:p>
          <a:p>
            <a:pPr marL="0" indent="0">
              <a:buNone/>
            </a:pPr>
            <a:r>
              <a:rPr lang="en-US" dirty="0"/>
              <a:t>Ensuring Fairness and Bias Mitigation</a:t>
            </a:r>
          </a:p>
          <a:p>
            <a:pPr marL="0" indent="0">
              <a:buNone/>
            </a:pPr>
            <a:endParaRPr lang="en-US" dirty="0"/>
          </a:p>
        </p:txBody>
      </p:sp>
    </p:spTree>
    <p:extLst>
      <p:ext uri="{BB962C8B-B14F-4D97-AF65-F5344CB8AC3E}">
        <p14:creationId xmlns:p14="http://schemas.microsoft.com/office/powerpoint/2010/main" val="201833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8. Conclusion and Q&amp;A</a:t>
            </a:r>
            <a:endParaRPr lang="en-US" dirty="0"/>
          </a:p>
          <a:p>
            <a:pPr marL="0" indent="0">
              <a:buNone/>
            </a:pPr>
            <a:r>
              <a:rPr lang="en-US" dirty="0"/>
              <a:t>Summary of Key Points Covered</a:t>
            </a:r>
          </a:p>
          <a:p>
            <a:pPr marL="0" indent="0">
              <a:buNone/>
            </a:pPr>
            <a:r>
              <a:rPr lang="en-US" dirty="0"/>
              <a:t>Open Floor for Questions and Discussions</a:t>
            </a:r>
          </a:p>
          <a:p>
            <a:pPr marL="0" indent="0">
              <a:buNone/>
            </a:pPr>
            <a:r>
              <a:rPr lang="en-US" dirty="0"/>
              <a:t>Closing Remarks</a:t>
            </a:r>
          </a:p>
          <a:p>
            <a:pPr marL="0" indent="0">
              <a:buNone/>
            </a:pPr>
            <a:endParaRPr lang="en-US" dirty="0"/>
          </a:p>
        </p:txBody>
      </p:sp>
    </p:spTree>
    <p:extLst>
      <p:ext uri="{BB962C8B-B14F-4D97-AF65-F5344CB8AC3E}">
        <p14:creationId xmlns:p14="http://schemas.microsoft.com/office/powerpoint/2010/main" val="149682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The project aim to develop a Generative Adversarial Network(GAN) to</a:t>
            </a:r>
          </a:p>
          <a:p>
            <a:pPr marL="0" indent="0">
              <a:buNone/>
            </a:pPr>
            <a:r>
              <a:rPr lang="en-US" dirty="0" smtClean="0"/>
              <a:t>text to image generation from the MNIST dataset . The MNIST dataset consists of 28*28 grayscale images of text and the objective is to create a GAN that can produce synthetic images resembling these digits.</a:t>
            </a:r>
            <a:endParaRPr lang="en-US" dirty="0"/>
          </a:p>
        </p:txBody>
      </p:sp>
    </p:spTree>
    <p:extLst>
      <p:ext uri="{BB962C8B-B14F-4D97-AF65-F5344CB8AC3E}">
        <p14:creationId xmlns:p14="http://schemas.microsoft.com/office/powerpoint/2010/main" val="87408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OVERVIEW</a:t>
            </a:r>
            <a:endParaRPr lang="en-US" dirty="0"/>
          </a:p>
        </p:txBody>
      </p:sp>
      <p:sp>
        <p:nvSpPr>
          <p:cNvPr id="3" name="Content Placeholder 2"/>
          <p:cNvSpPr>
            <a:spLocks noGrp="1"/>
          </p:cNvSpPr>
          <p:nvPr>
            <p:ph idx="1"/>
          </p:nvPr>
        </p:nvSpPr>
        <p:spPr/>
        <p:txBody>
          <a:bodyPr/>
          <a:lstStyle/>
          <a:p>
            <a:r>
              <a:rPr lang="en-US" dirty="0"/>
              <a:t>This project aims to develop an AI system that translates text descriptions into realistic images. It involves curating a dataset, designing a neural network architecture, and training the model using advanced techniques. Evaluation metrics will ensure the model's accuracy and realism. Deployment as a user-friendly web application or API will enable easy interaction. Expected outcomes include high-quality, diverse image generation and documentation for developers and users. Potential applications range from content generation to assistive technology and creative tools. Challenges include data diversity, model complexity, and ethical considerations. The project aims to revolutionize industries by bridging textual descriptions with visual content efficiently.</a:t>
            </a:r>
          </a:p>
        </p:txBody>
      </p:sp>
    </p:spTree>
    <p:extLst>
      <p:ext uri="{BB962C8B-B14F-4D97-AF65-F5344CB8AC3E}">
        <p14:creationId xmlns:p14="http://schemas.microsoft.com/office/powerpoint/2010/main" val="3518350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153</TotalTime>
  <Words>1592</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JEROLIN SUGI J NM ID:au950021104018 DEPT:CSE YEAR:THIRD YEAR ANNA UNIVERSITY REGIONAL CAMPUS - TIRUNELVELI</vt:lpstr>
      <vt:lpstr>   PROJECT TITLE</vt:lpstr>
      <vt:lpstr>PowerPoint Presentation</vt:lpstr>
      <vt:lpstr>    AGENDA</vt:lpstr>
      <vt:lpstr>PowerPoint Presentation</vt:lpstr>
      <vt:lpstr>PowerPoint Presentation</vt:lpstr>
      <vt:lpstr>PowerPoint Presentation</vt:lpstr>
      <vt:lpstr>PROBLEM STATEMENT</vt:lpstr>
      <vt:lpstr>  PROJECT OVERVIEW</vt:lpstr>
      <vt:lpstr>END USERS</vt:lpstr>
      <vt:lpstr>PowerPoint Presentation</vt:lpstr>
      <vt:lpstr>SOLUTION AND ITS VALUE PROPOSITION</vt:lpstr>
      <vt:lpstr>PowerPoint Presentation</vt:lpstr>
      <vt:lpstr>PowerPoint Presentation</vt:lpstr>
      <vt:lpstr>WOW IN THE SOLUTION</vt:lpstr>
      <vt:lpstr>MODELLING</vt:lpstr>
      <vt:lpstr>PowerPoint Presentation</vt:lpstr>
      <vt:lpstr>PowerPoint Presentation</vt:lpstr>
      <vt:lpstr>PowerPoint Presentation</vt:lpstr>
      <vt:lpstr>PowerPoint Presentation</vt:lpstr>
      <vt:lpstr>    RESULT</vt:lpstr>
      <vt:lpstr>      EVALUATION</vt:lpstr>
      <vt:lpstr>     CONCLUSION</vt:lpstr>
      <vt:lpstr>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JEROLIN SUGI J</dc:title>
  <dc:creator>Microsoft account</dc:creator>
  <cp:lastModifiedBy>Microsoft account</cp:lastModifiedBy>
  <cp:revision>24</cp:revision>
  <dcterms:created xsi:type="dcterms:W3CDTF">2024-04-04T13:02:37Z</dcterms:created>
  <dcterms:modified xsi:type="dcterms:W3CDTF">2024-04-14T13:39:34Z</dcterms:modified>
</cp:coreProperties>
</file>