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/>
    <p:restoredTop sz="92789"/>
  </p:normalViewPr>
  <p:slideViewPr>
    <p:cSldViewPr snapToGrid="0" snapToObjects="1">
      <p:cViewPr varScale="1">
        <p:scale>
          <a:sx n="100" d="100"/>
          <a:sy n="100" d="100"/>
        </p:scale>
        <p:origin x="3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F260-959B-044F-BCBF-C1AC8F20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84C4-FD81-544A-AEEA-F705EDCB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4C66-5C31-C74E-85DF-F3410461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AF36-4228-6E47-9828-67FF3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3351-D795-594C-B1C9-75EA37B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3AF2-3A65-DD44-957E-13E2C5D5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08D8-611A-4E46-BD54-68DCA82F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9002-B8C4-DC4A-B159-B6941B4B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F6C6-88B3-254D-A1C8-11E95A25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962D-1D6E-C24A-9E68-D8F9152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9283E-BBA2-F045-979A-6ED5085CC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D04C-3084-6745-838F-0C222D0F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EC66-1CEC-D542-A5B7-970285B8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7786-44CA-9D4D-989E-AA1068F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E849-B893-8A47-A9B2-DF6B7405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CF56-E9C8-B04E-B18B-E692214E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078E-BA3F-A04E-89F8-571D646B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4600-24B4-1E48-ADD3-433B591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3EA-9CAF-294A-A422-8ECB10FF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D46D-E64A-E249-A666-17048BE5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BC4-4755-3C45-8EEA-9A7DC8E3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E210-1629-D14B-9E27-BC297BBC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4975-7783-E446-ABBB-17FE74B2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2AC8-6D4D-5F4E-AB43-F792B2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339C-D6B5-B34B-80CB-9E681D33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F21A-B664-3748-9364-0A5819A7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4E1C-04F6-2243-9968-D43591A7F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34CCE-EB52-A946-907B-0A632D3C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2A01-3068-BE41-899F-17E25327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FEA76-C9A0-C745-A851-35980D22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058BC-380B-A546-A26F-3B10E53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1EA5-973D-CB4E-A292-64DEC66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0F68-546F-0846-825E-87B32DF5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04BB-8D17-6943-818E-575FFDEB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F8301-AEFF-2D42-806D-9DEC52996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367AB-66F4-244E-B1E4-03BE2FA4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618F-D2D4-FF45-AC2C-A15B7AD7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4C32B-EC84-764E-8DFF-0CE8CFCC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12E13-C051-0C4A-BBF6-E4BB088C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044D-1B03-8341-9C34-E613E48E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97E0E-3056-A846-B623-383AF9A2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94AFF-D520-2740-B07E-BC218716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3CE7-7416-0A41-BD7C-66E09522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E80E6-8E49-FE4C-9694-11CB2C4D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8DED7-D524-D04A-A9AD-926611DB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13A-33AC-A04D-924C-47260306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FFCC-7F56-EF43-A94E-E9FC3316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C3EB-27AE-0E45-B7D6-49B83FCB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08647-DB3C-3B48-934B-D5D45DF35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B098-ABCD-FF47-8765-76CF2824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98506-4DAE-914B-96C6-D0CA6035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44E09-9FF6-6649-8181-D93D631A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B4D3-93E7-DE4A-A42B-EA22370D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6F42B-DB37-5B46-B8A8-4E14BFAE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0871D-BB43-CB4D-90BA-7983D2E6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05290-3E2D-994C-9308-315B841A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1EC1-00D7-D84A-AF06-6EE796C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08C1-0E99-7C4D-B8D5-EE7A2513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E5988-1D86-B341-9C04-84FD6D96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225C-B3CD-5748-8BBF-820BDC57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786F-7E24-6E45-B116-11237D1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37FB-D7C1-644C-ADC8-469D0533FF9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A8BB-A0E2-4F46-A89C-8A89753E0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52C8-F69A-F741-9D31-A4E33263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36A66-51E1-584A-BFD6-6667BC05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D57390-4F92-E54C-8099-1CE03C39FB17}"/>
              </a:ext>
            </a:extLst>
          </p:cNvPr>
          <p:cNvGrpSpPr/>
          <p:nvPr/>
        </p:nvGrpSpPr>
        <p:grpSpPr>
          <a:xfrm>
            <a:off x="3597645" y="279961"/>
            <a:ext cx="5418010" cy="6255749"/>
            <a:chOff x="6235908" y="279961"/>
            <a:chExt cx="5418010" cy="62557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94B77EF-65D4-6247-8FE6-8681ED52EB08}"/>
                </a:ext>
              </a:extLst>
            </p:cNvPr>
            <p:cNvSpPr/>
            <p:nvPr/>
          </p:nvSpPr>
          <p:spPr>
            <a:xfrm>
              <a:off x="6235908" y="309940"/>
              <a:ext cx="5418009" cy="31054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2B7ADEE-C7A8-284C-9C21-620A2786F5F5}"/>
                </a:ext>
              </a:extLst>
            </p:cNvPr>
            <p:cNvSpPr/>
            <p:nvPr/>
          </p:nvSpPr>
          <p:spPr>
            <a:xfrm>
              <a:off x="6253399" y="3415399"/>
              <a:ext cx="5400518" cy="31203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75C90A-4502-6343-B36D-36165A283905}"/>
                </a:ext>
              </a:extLst>
            </p:cNvPr>
            <p:cNvGrpSpPr/>
            <p:nvPr/>
          </p:nvGrpSpPr>
          <p:grpSpPr>
            <a:xfrm>
              <a:off x="6253399" y="279961"/>
              <a:ext cx="1931231" cy="2077759"/>
              <a:chOff x="6253399" y="429861"/>
              <a:chExt cx="1931231" cy="2077759"/>
            </a:xfrm>
          </p:grpSpPr>
          <p:pic>
            <p:nvPicPr>
              <p:cNvPr id="11" name="Content Placeholder 3">
                <a:extLst>
                  <a:ext uri="{FF2B5EF4-FFF2-40B4-BE49-F238E27FC236}">
                    <a16:creationId xmlns:a16="http://schemas.microsoft.com/office/drawing/2014/main" id="{4DE3A22E-D618-DA4D-98E2-E1B7D5166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3" r="-1944" b="31113"/>
              <a:stretch>
                <a:fillRect/>
              </a:stretch>
            </p:blipFill>
            <p:spPr>
              <a:xfrm>
                <a:off x="6253399" y="429861"/>
                <a:ext cx="1931231" cy="1458009"/>
              </a:xfrm>
              <a:prstGeom prst="rect">
                <a:avLst/>
              </a:prstGeom>
            </p:spPr>
          </p:pic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836019C8-1D52-8A49-9E7E-251EA2A80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681" y="1749156"/>
                <a:ext cx="194526" cy="75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EBD110-1B73-0241-9536-A5848ECBA406}"/>
                </a:ext>
              </a:extLst>
            </p:cNvPr>
            <p:cNvSpPr txBox="1"/>
            <p:nvPr/>
          </p:nvSpPr>
          <p:spPr>
            <a:xfrm>
              <a:off x="8277070" y="569626"/>
              <a:ext cx="29805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VCU PGx Research Study</a:t>
              </a:r>
            </a:p>
            <a:p>
              <a:pPr algn="ctr"/>
              <a:r>
                <a:rPr lang="en-US" dirty="0"/>
                <a:t>Pharmacogenomics for you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I participate in a VCU medication safety study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Please see medication PGx research status on back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B0428-5E34-6D4B-8D3E-E451C061A762}"/>
                </a:ext>
              </a:extLst>
            </p:cNvPr>
            <p:cNvSpPr txBox="1"/>
            <p:nvPr/>
          </p:nvSpPr>
          <p:spPr>
            <a:xfrm>
              <a:off x="6245841" y="2488367"/>
              <a:ext cx="1811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 Name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BCD98-F9D4-8344-AB60-DC20D260E3BD}"/>
                </a:ext>
              </a:extLst>
            </p:cNvPr>
            <p:cNvSpPr/>
            <p:nvPr/>
          </p:nvSpPr>
          <p:spPr>
            <a:xfrm>
              <a:off x="6331627" y="3483591"/>
              <a:ext cx="5322291" cy="2739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VCU PGx Research Study</a:t>
              </a:r>
            </a:p>
            <a:p>
              <a:r>
                <a:rPr lang="en-US" sz="1600" b="1" dirty="0"/>
                <a:t>Dr. Mackiewicz 804-314-8263 &amp; Dr. Price 804-314-1417</a:t>
              </a:r>
            </a:p>
            <a:p>
              <a:endParaRPr lang="en-US" sz="1000" dirty="0"/>
            </a:p>
            <a:p>
              <a:r>
                <a:rPr lang="en-US" u="sng" dirty="0"/>
                <a:t>Gene/Status		Medications Effected</a:t>
              </a:r>
            </a:p>
            <a:p>
              <a:r>
                <a:rPr lang="en-US" dirty="0"/>
                <a:t>CYP2C19			</a:t>
              </a:r>
              <a:r>
                <a:rPr lang="en-US" dirty="0" err="1"/>
                <a:t>Clopidogrel</a:t>
              </a:r>
              <a:endParaRPr lang="en-US" dirty="0"/>
            </a:p>
            <a:p>
              <a:r>
                <a:rPr lang="en-US" dirty="0"/>
                <a:t>Poor Metabolizer</a:t>
              </a:r>
            </a:p>
            <a:p>
              <a:endParaRPr lang="en-US" sz="1000" dirty="0"/>
            </a:p>
            <a:p>
              <a:r>
                <a:rPr lang="en-US" dirty="0"/>
                <a:t>CYP2D6			Tramadol, Nortriptyline</a:t>
              </a:r>
            </a:p>
            <a:p>
              <a:endParaRPr lang="en-US" sz="1000" dirty="0"/>
            </a:p>
            <a:p>
              <a:r>
                <a:rPr lang="en-US" dirty="0"/>
                <a:t>Other tested markers	CYP1A2, CYP2B6, CYP2C9</a:t>
              </a:r>
            </a:p>
            <a:p>
              <a:r>
                <a:rPr lang="en-US" dirty="0"/>
                <a:t>(Not relevant)		CYP3A4/5, SLC01B1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3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DF1D7-DF87-004A-A54C-85B1EDC20006}"/>
              </a:ext>
            </a:extLst>
          </p:cNvPr>
          <p:cNvGrpSpPr/>
          <p:nvPr/>
        </p:nvGrpSpPr>
        <p:grpSpPr>
          <a:xfrm>
            <a:off x="6235908" y="279961"/>
            <a:ext cx="5418010" cy="6255749"/>
            <a:chOff x="6235908" y="279961"/>
            <a:chExt cx="5418010" cy="62557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A7C6B4D-33C9-1E43-9847-463DA77E02DE}"/>
                </a:ext>
              </a:extLst>
            </p:cNvPr>
            <p:cNvSpPr/>
            <p:nvPr/>
          </p:nvSpPr>
          <p:spPr>
            <a:xfrm>
              <a:off x="6235908" y="309940"/>
              <a:ext cx="5418009" cy="31054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172355D-EB6C-D440-9A74-881B559A9986}"/>
                </a:ext>
              </a:extLst>
            </p:cNvPr>
            <p:cNvSpPr/>
            <p:nvPr/>
          </p:nvSpPr>
          <p:spPr>
            <a:xfrm>
              <a:off x="6253399" y="3415399"/>
              <a:ext cx="5400518" cy="31203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84FE34-FC27-B64E-861B-783CCC208BE6}"/>
                </a:ext>
              </a:extLst>
            </p:cNvPr>
            <p:cNvGrpSpPr/>
            <p:nvPr/>
          </p:nvGrpSpPr>
          <p:grpSpPr>
            <a:xfrm>
              <a:off x="6253399" y="279961"/>
              <a:ext cx="1931231" cy="2077759"/>
              <a:chOff x="6253399" y="429861"/>
              <a:chExt cx="1931231" cy="2077759"/>
            </a:xfrm>
          </p:grpSpPr>
          <p:pic>
            <p:nvPicPr>
              <p:cNvPr id="7" name="Content Placeholder 3">
                <a:extLst>
                  <a:ext uri="{FF2B5EF4-FFF2-40B4-BE49-F238E27FC236}">
                    <a16:creationId xmlns:a16="http://schemas.microsoft.com/office/drawing/2014/main" id="{C71528F0-DD0A-D046-8D6F-35F355065F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3" r="-1944" b="31113"/>
              <a:stretch>
                <a:fillRect/>
              </a:stretch>
            </p:blipFill>
            <p:spPr>
              <a:xfrm>
                <a:off x="6253399" y="429861"/>
                <a:ext cx="1931231" cy="1458009"/>
              </a:xfrm>
              <a:prstGeom prst="rect">
                <a:avLst/>
              </a:prstGeom>
            </p:spPr>
          </p:pic>
          <p:pic>
            <p:nvPicPr>
              <p:cNvPr id="8" name="Picture 6">
                <a:extLst>
                  <a:ext uri="{FF2B5EF4-FFF2-40B4-BE49-F238E27FC236}">
                    <a16:creationId xmlns:a16="http://schemas.microsoft.com/office/drawing/2014/main" id="{3A0509C7-50E4-2D48-B6B5-2E5245784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5681" y="1749156"/>
                <a:ext cx="194526" cy="75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B7F1-D0D6-B44A-9715-2CFE203B3B01}"/>
                </a:ext>
              </a:extLst>
            </p:cNvPr>
            <p:cNvSpPr txBox="1"/>
            <p:nvPr/>
          </p:nvSpPr>
          <p:spPr>
            <a:xfrm>
              <a:off x="8277070" y="569626"/>
              <a:ext cx="29805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VCU PGx Research Study</a:t>
              </a:r>
            </a:p>
            <a:p>
              <a:pPr algn="ctr"/>
              <a:r>
                <a:rPr lang="en-US" dirty="0"/>
                <a:t>Pharmacogenomics for you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I participate in a VCU medication safety study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Please see medication PGx research status on back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CEF72C-9F36-4E40-AA0A-1270D3352C4D}"/>
                </a:ext>
              </a:extLst>
            </p:cNvPr>
            <p:cNvSpPr txBox="1"/>
            <p:nvPr/>
          </p:nvSpPr>
          <p:spPr>
            <a:xfrm>
              <a:off x="6245841" y="2488367"/>
              <a:ext cx="1811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 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A7D608-B457-1B49-9363-71A0001E0D5F}"/>
                </a:ext>
              </a:extLst>
            </p:cNvPr>
            <p:cNvSpPr/>
            <p:nvPr/>
          </p:nvSpPr>
          <p:spPr>
            <a:xfrm>
              <a:off x="6331627" y="3483591"/>
              <a:ext cx="5322291" cy="2739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VCU PGx Research Study</a:t>
              </a:r>
            </a:p>
            <a:p>
              <a:r>
                <a:rPr lang="en-US" sz="1600" b="1" dirty="0"/>
                <a:t>Dr. Mackiewicz 804-314-8263 &amp; Dr. Price 804-314-1417</a:t>
              </a:r>
            </a:p>
            <a:p>
              <a:endParaRPr lang="en-US" sz="1000" dirty="0"/>
            </a:p>
            <a:p>
              <a:r>
                <a:rPr lang="en-US" u="sng" dirty="0"/>
                <a:t>Gene/Status		Medications Effected</a:t>
              </a:r>
            </a:p>
            <a:p>
              <a:r>
                <a:rPr lang="en-US" dirty="0"/>
                <a:t>CYP2C19			</a:t>
              </a:r>
              <a:r>
                <a:rPr lang="en-US" dirty="0" err="1"/>
                <a:t>Clopidogrel</a:t>
              </a:r>
              <a:endParaRPr lang="en-US" dirty="0"/>
            </a:p>
            <a:p>
              <a:r>
                <a:rPr lang="en-US" dirty="0"/>
                <a:t>Poor Metabolizer</a:t>
              </a:r>
            </a:p>
            <a:p>
              <a:endParaRPr lang="en-US" sz="1000" dirty="0"/>
            </a:p>
            <a:p>
              <a:r>
                <a:rPr lang="en-US" dirty="0"/>
                <a:t>CYP2D6			Tramadol, Nortriptyline</a:t>
              </a:r>
            </a:p>
            <a:p>
              <a:endParaRPr lang="en-US" sz="1000" dirty="0"/>
            </a:p>
            <a:p>
              <a:r>
                <a:rPr lang="en-US" dirty="0"/>
                <a:t>Other tested markers	CYP1A2, CYP2B6, CYP2C9</a:t>
              </a:r>
            </a:p>
            <a:p>
              <a:r>
                <a:rPr lang="en-US" dirty="0"/>
                <a:t>(Not relevant)		CYP3A4/5, SLC01B1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8DF288-31C2-B646-A8B9-6B880C8C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154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Elvin T Price</dc:creator>
  <cp:lastModifiedBy>Elvin Price</cp:lastModifiedBy>
  <cp:revision>4</cp:revision>
  <dcterms:created xsi:type="dcterms:W3CDTF">2019-08-30T01:17:17Z</dcterms:created>
  <dcterms:modified xsi:type="dcterms:W3CDTF">2019-11-07T13:43:15Z</dcterms:modified>
</cp:coreProperties>
</file>