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1"/>
  </p:notesMasterIdLst>
  <p:sldIdLst>
    <p:sldId id="269" r:id="rId2"/>
    <p:sldId id="268" r:id="rId3"/>
    <p:sldId id="263" r:id="rId4"/>
    <p:sldId id="258" r:id="rId5"/>
    <p:sldId id="257" r:id="rId6"/>
    <p:sldId id="265" r:id="rId7"/>
    <p:sldId id="264" r:id="rId8"/>
    <p:sldId id="266" r:id="rId9"/>
    <p:sldId id="270" r:id="rId10"/>
    <p:sldId id="267" r:id="rId11"/>
    <p:sldId id="272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07854-3E47-48D3-9302-92BD54A023D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14B77-1F00-4B90-888E-2773013B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6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5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B6C9A2-8257-4A4F-97E5-A76717574C7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48FA45-2C7D-46BA-92E7-D2D86340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4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44678" y="5027874"/>
            <a:ext cx="19261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Lauren Trentham</a:t>
            </a:r>
          </a:p>
          <a:p>
            <a:r>
              <a:rPr lang="en-US" dirty="0" smtClean="0"/>
              <a:t>Gina Guinn</a:t>
            </a:r>
          </a:p>
          <a:p>
            <a:r>
              <a:rPr lang="en-US" dirty="0" smtClean="0"/>
              <a:t>Yuka Ito-</a:t>
            </a:r>
            <a:r>
              <a:rPr lang="en-US" dirty="0" err="1" smtClean="0"/>
              <a:t>Currin</a:t>
            </a:r>
            <a:endParaRPr lang="en-US" dirty="0" smtClean="0"/>
          </a:p>
          <a:p>
            <a:r>
              <a:rPr lang="en-US" dirty="0" smtClean="0"/>
              <a:t>Jerome Dixon</a:t>
            </a:r>
          </a:p>
          <a:p>
            <a:r>
              <a:rPr lang="en-US" dirty="0" smtClean="0"/>
              <a:t>Dustin Chamberlin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1" y="285707"/>
            <a:ext cx="7324725" cy="4410075"/>
          </a:xfrm>
          <a:prstGeom prst="rect">
            <a:avLst/>
          </a:prstGeom>
        </p:spPr>
      </p:pic>
      <p:pic>
        <p:nvPicPr>
          <p:cNvPr id="4" name="Picture 2" descr="https://intmed.vcu.edu/images/photos/divisions-img/massey_hz_4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31" y="1510747"/>
            <a:ext cx="3226765" cy="16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652" y="5351039"/>
            <a:ext cx="8982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Patient Flow Predictive Model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568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0" y="159026"/>
            <a:ext cx="11810486" cy="64723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4654" y="532737"/>
            <a:ext cx="516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From Analysis to Insight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019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48586" y="381662"/>
            <a:ext cx="27670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The Process</a:t>
            </a:r>
            <a:endParaRPr lang="en-US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1" y="226451"/>
            <a:ext cx="8568350" cy="64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9614"/>
            <a:ext cx="11487150" cy="6457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06213" y="1880624"/>
            <a:ext cx="276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The Data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6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160" y="301937"/>
            <a:ext cx="114700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Next Steps:</a:t>
            </a:r>
          </a:p>
          <a:p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 smtClean="0"/>
              <a:t>Develop business rules for transactions and date of transaction by data source with retrieval method															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Capture demographic data for each patient												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Capture transaction data for each process						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Join patient and process data via column vector 										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Perform analysis and choose best model</a:t>
            </a:r>
          </a:p>
        </p:txBody>
      </p:sp>
    </p:spTree>
    <p:extLst>
      <p:ext uri="{BB962C8B-B14F-4D97-AF65-F5344CB8AC3E}">
        <p14:creationId xmlns:p14="http://schemas.microsoft.com/office/powerpoint/2010/main" val="45426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285" y="246277"/>
            <a:ext cx="551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4008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3624" y="389400"/>
            <a:ext cx="62778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Backup Slides</a:t>
            </a:r>
          </a:p>
          <a:p>
            <a:endParaRPr lang="en-US" sz="4000" b="1" dirty="0"/>
          </a:p>
          <a:p>
            <a:r>
              <a:rPr lang="en-US" sz="4000" b="1" dirty="0" smtClean="0"/>
              <a:t>Pub Med: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</a:t>
            </a:r>
            <a:r>
              <a:rPr lang="en-US" sz="4000" b="1" dirty="0" smtClean="0"/>
              <a:t>Data Visualizations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99938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5" y="244420"/>
            <a:ext cx="10718358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8" y="504867"/>
            <a:ext cx="10400306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23" y="357809"/>
            <a:ext cx="8555604" cy="61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9" y="437322"/>
            <a:ext cx="10422016" cy="60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1jsyYNclrEM/VcitGZq3JrI/AAAAAAAAAJY/-bHl6EKFRi4/s1600/Bone+Marrow+Transplant+in+In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28" y="293144"/>
            <a:ext cx="8038323" cy="60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.slidesharecdn.com/bonemarrowtransplant-150520132505-lva1-app6892/95/bone-marrow-transplant-6-638.jpg?cb=1432129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70" y="209749"/>
            <a:ext cx="11050219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_uqBx13aymCE/TA9EMdLiorI/AAAAAAAAB34/a5MDdaWn9RA/s1600/autogl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23" y="302417"/>
            <a:ext cx="8989586" cy="62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_uqBx13aymCE/TA9EBoLq_bI/AAAAAAAAB3w/aJ7yI-gU43o/s1600/Allogen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85" y="326139"/>
            <a:ext cx="6964462" cy="62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momentum.vicc.org/wp-content/uploads/sct-illu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82" y="152719"/>
            <a:ext cx="6439928" cy="63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bone marrow transplant proced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9" y="1693371"/>
            <a:ext cx="11962631" cy="383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72" y="718883"/>
            <a:ext cx="1134651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Project Goal:</a:t>
            </a:r>
          </a:p>
          <a:p>
            <a:endParaRPr lang="en-US" sz="3200" dirty="0"/>
          </a:p>
          <a:p>
            <a:r>
              <a:rPr lang="en-US" sz="3200" dirty="0"/>
              <a:t>C</a:t>
            </a:r>
            <a:r>
              <a:rPr lang="en-US" sz="3200" dirty="0" smtClean="0"/>
              <a:t>reate a predictive model from historical data that will estimate patient volume through the various clinical phases of the Bone Marrow Transplant (BMT) process.</a:t>
            </a:r>
          </a:p>
          <a:p>
            <a:endParaRPr lang="en-US" sz="3200" dirty="0"/>
          </a:p>
          <a:p>
            <a:r>
              <a:rPr lang="en-US" sz="3200" dirty="0" smtClean="0"/>
              <a:t>Data from 2010-2015 will be used to train the model.</a:t>
            </a:r>
          </a:p>
          <a:p>
            <a:endParaRPr lang="en-US" sz="3200" dirty="0"/>
          </a:p>
          <a:p>
            <a:r>
              <a:rPr lang="en-US" sz="3200" dirty="0" smtClean="0"/>
              <a:t>Data from 2016-2017 will be used to test and validate model accuracy.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045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063" y="699502"/>
            <a:ext cx="113465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Project Outputs:</a:t>
            </a:r>
          </a:p>
          <a:p>
            <a:endParaRPr lang="en-US" sz="3200" dirty="0"/>
          </a:p>
          <a:p>
            <a:r>
              <a:rPr lang="en-US" sz="3200" dirty="0" smtClean="0"/>
              <a:t>Dashboard that shows red, yellow or green representation of patient volume through each phase of the process</a:t>
            </a:r>
          </a:p>
          <a:p>
            <a:endParaRPr lang="en-US" sz="3200" dirty="0"/>
          </a:p>
          <a:p>
            <a:r>
              <a:rPr lang="en-US" sz="3200" dirty="0" smtClean="0"/>
              <a:t>Estimate of quarterly and annual transplant volumes</a:t>
            </a:r>
          </a:p>
        </p:txBody>
      </p:sp>
    </p:spTree>
    <p:extLst>
      <p:ext uri="{BB962C8B-B14F-4D97-AF65-F5344CB8AC3E}">
        <p14:creationId xmlns:p14="http://schemas.microsoft.com/office/powerpoint/2010/main" val="89108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4801</TotalTime>
  <Words>132</Words>
  <Application>Microsoft Office PowerPoint</Application>
  <PresentationFormat>Widescreen</PresentationFormat>
  <Paragraphs>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VCU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Guinn</dc:creator>
  <cp:lastModifiedBy>Jerome Dixon</cp:lastModifiedBy>
  <cp:revision>20</cp:revision>
  <dcterms:created xsi:type="dcterms:W3CDTF">2017-11-19T00:27:03Z</dcterms:created>
  <dcterms:modified xsi:type="dcterms:W3CDTF">2017-12-01T18:57:12Z</dcterms:modified>
</cp:coreProperties>
</file>