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2" r:id="rId7"/>
    <p:sldId id="263" r:id="rId8"/>
    <p:sldId id="260"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D6C7E5-B50A-40F7-8504-87578D55B54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BE"/>
          </a:p>
        </p:txBody>
      </p:sp>
      <p:sp>
        <p:nvSpPr>
          <p:cNvPr id="3" name="Sous-titre 2">
            <a:extLst>
              <a:ext uri="{FF2B5EF4-FFF2-40B4-BE49-F238E27FC236}">
                <a16:creationId xmlns:a16="http://schemas.microsoft.com/office/drawing/2014/main" id="{E54CB20F-5773-48BC-8B55-291E463292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BE"/>
          </a:p>
        </p:txBody>
      </p:sp>
      <p:sp>
        <p:nvSpPr>
          <p:cNvPr id="4" name="Espace réservé de la date 3">
            <a:extLst>
              <a:ext uri="{FF2B5EF4-FFF2-40B4-BE49-F238E27FC236}">
                <a16:creationId xmlns:a16="http://schemas.microsoft.com/office/drawing/2014/main" id="{D94B3C74-C858-4416-9D2D-F63BA5C60FA6}"/>
              </a:ext>
            </a:extLst>
          </p:cNvPr>
          <p:cNvSpPr>
            <a:spLocks noGrp="1"/>
          </p:cNvSpPr>
          <p:nvPr>
            <p:ph type="dt" sz="half" idx="10"/>
          </p:nvPr>
        </p:nvSpPr>
        <p:spPr/>
        <p:txBody>
          <a:bodyPr/>
          <a:lstStyle/>
          <a:p>
            <a:fld id="{8A6DD4CB-3F80-4387-8B30-E13B5A68B2F9}" type="datetimeFigureOut">
              <a:rPr lang="fr-BE" smtClean="0"/>
              <a:t>15-03-21</a:t>
            </a:fld>
            <a:endParaRPr lang="fr-BE"/>
          </a:p>
        </p:txBody>
      </p:sp>
      <p:sp>
        <p:nvSpPr>
          <p:cNvPr id="5" name="Espace réservé du pied de page 4">
            <a:extLst>
              <a:ext uri="{FF2B5EF4-FFF2-40B4-BE49-F238E27FC236}">
                <a16:creationId xmlns:a16="http://schemas.microsoft.com/office/drawing/2014/main" id="{B1217384-D691-4E09-821F-D6AB1D2FA13A}"/>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88F5D643-A2AC-4A84-AC98-B7C3CA18D397}"/>
              </a:ext>
            </a:extLst>
          </p:cNvPr>
          <p:cNvSpPr>
            <a:spLocks noGrp="1"/>
          </p:cNvSpPr>
          <p:nvPr>
            <p:ph type="sldNum" sz="quarter" idx="12"/>
          </p:nvPr>
        </p:nvSpPr>
        <p:spPr/>
        <p:txBody>
          <a:bodyPr/>
          <a:lstStyle/>
          <a:p>
            <a:fld id="{936F737D-89F0-496F-8A12-1F2B7504A86A}" type="slidenum">
              <a:rPr lang="fr-BE" smtClean="0"/>
              <a:t>‹N°›</a:t>
            </a:fld>
            <a:endParaRPr lang="fr-BE"/>
          </a:p>
        </p:txBody>
      </p:sp>
    </p:spTree>
    <p:extLst>
      <p:ext uri="{BB962C8B-B14F-4D97-AF65-F5344CB8AC3E}">
        <p14:creationId xmlns:p14="http://schemas.microsoft.com/office/powerpoint/2010/main" val="3618251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8B0431-98F9-436C-82FF-CC64D6CADF8D}"/>
              </a:ext>
            </a:extLst>
          </p:cNvPr>
          <p:cNvSpPr>
            <a:spLocks noGrp="1"/>
          </p:cNvSpPr>
          <p:nvPr>
            <p:ph type="title"/>
          </p:nvPr>
        </p:nvSpPr>
        <p:spPr/>
        <p:txBody>
          <a:bodyPr/>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033ABE30-4036-44E5-8BD6-FB8D0E239EA6}"/>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487FC559-F532-4E5F-9096-E15C3DF94933}"/>
              </a:ext>
            </a:extLst>
          </p:cNvPr>
          <p:cNvSpPr>
            <a:spLocks noGrp="1"/>
          </p:cNvSpPr>
          <p:nvPr>
            <p:ph type="dt" sz="half" idx="10"/>
          </p:nvPr>
        </p:nvSpPr>
        <p:spPr/>
        <p:txBody>
          <a:bodyPr/>
          <a:lstStyle/>
          <a:p>
            <a:fld id="{8A6DD4CB-3F80-4387-8B30-E13B5A68B2F9}" type="datetimeFigureOut">
              <a:rPr lang="fr-BE" smtClean="0"/>
              <a:t>15-03-21</a:t>
            </a:fld>
            <a:endParaRPr lang="fr-BE"/>
          </a:p>
        </p:txBody>
      </p:sp>
      <p:sp>
        <p:nvSpPr>
          <p:cNvPr id="5" name="Espace réservé du pied de page 4">
            <a:extLst>
              <a:ext uri="{FF2B5EF4-FFF2-40B4-BE49-F238E27FC236}">
                <a16:creationId xmlns:a16="http://schemas.microsoft.com/office/drawing/2014/main" id="{8A622882-1069-48CC-B7BB-A7980A28170B}"/>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18D243B8-FF9D-4CEA-87EA-E3F89AF177F8}"/>
              </a:ext>
            </a:extLst>
          </p:cNvPr>
          <p:cNvSpPr>
            <a:spLocks noGrp="1"/>
          </p:cNvSpPr>
          <p:nvPr>
            <p:ph type="sldNum" sz="quarter" idx="12"/>
          </p:nvPr>
        </p:nvSpPr>
        <p:spPr/>
        <p:txBody>
          <a:bodyPr/>
          <a:lstStyle/>
          <a:p>
            <a:fld id="{936F737D-89F0-496F-8A12-1F2B7504A86A}" type="slidenum">
              <a:rPr lang="fr-BE" smtClean="0"/>
              <a:t>‹N°›</a:t>
            </a:fld>
            <a:endParaRPr lang="fr-BE"/>
          </a:p>
        </p:txBody>
      </p:sp>
    </p:spTree>
    <p:extLst>
      <p:ext uri="{BB962C8B-B14F-4D97-AF65-F5344CB8AC3E}">
        <p14:creationId xmlns:p14="http://schemas.microsoft.com/office/powerpoint/2010/main" val="1449454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449817E-4887-4A5D-8ED4-1612C2F53C0B}"/>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F85B5FCB-E492-4819-9409-A329FD20E5DB}"/>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40BB5509-F191-4D16-B04A-66BB44E9C747}"/>
              </a:ext>
            </a:extLst>
          </p:cNvPr>
          <p:cNvSpPr>
            <a:spLocks noGrp="1"/>
          </p:cNvSpPr>
          <p:nvPr>
            <p:ph type="dt" sz="half" idx="10"/>
          </p:nvPr>
        </p:nvSpPr>
        <p:spPr/>
        <p:txBody>
          <a:bodyPr/>
          <a:lstStyle/>
          <a:p>
            <a:fld id="{8A6DD4CB-3F80-4387-8B30-E13B5A68B2F9}" type="datetimeFigureOut">
              <a:rPr lang="fr-BE" smtClean="0"/>
              <a:t>15-03-21</a:t>
            </a:fld>
            <a:endParaRPr lang="fr-BE"/>
          </a:p>
        </p:txBody>
      </p:sp>
      <p:sp>
        <p:nvSpPr>
          <p:cNvPr id="5" name="Espace réservé du pied de page 4">
            <a:extLst>
              <a:ext uri="{FF2B5EF4-FFF2-40B4-BE49-F238E27FC236}">
                <a16:creationId xmlns:a16="http://schemas.microsoft.com/office/drawing/2014/main" id="{758229F4-8427-483A-80C8-B52AC8C77BDF}"/>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598781AF-0A1F-4A93-9D9A-A8E4F6B6F165}"/>
              </a:ext>
            </a:extLst>
          </p:cNvPr>
          <p:cNvSpPr>
            <a:spLocks noGrp="1"/>
          </p:cNvSpPr>
          <p:nvPr>
            <p:ph type="sldNum" sz="quarter" idx="12"/>
          </p:nvPr>
        </p:nvSpPr>
        <p:spPr/>
        <p:txBody>
          <a:bodyPr/>
          <a:lstStyle/>
          <a:p>
            <a:fld id="{936F737D-89F0-496F-8A12-1F2B7504A86A}" type="slidenum">
              <a:rPr lang="fr-BE" smtClean="0"/>
              <a:t>‹N°›</a:t>
            </a:fld>
            <a:endParaRPr lang="fr-BE"/>
          </a:p>
        </p:txBody>
      </p:sp>
    </p:spTree>
    <p:extLst>
      <p:ext uri="{BB962C8B-B14F-4D97-AF65-F5344CB8AC3E}">
        <p14:creationId xmlns:p14="http://schemas.microsoft.com/office/powerpoint/2010/main" val="246140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491770-E825-462B-93F4-17CFCE324C26}"/>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66DD2661-EFBF-48E0-B4B7-F0FE6115442B}"/>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92A69E6B-8CC9-4A95-93D5-1FDA80209CA5}"/>
              </a:ext>
            </a:extLst>
          </p:cNvPr>
          <p:cNvSpPr>
            <a:spLocks noGrp="1"/>
          </p:cNvSpPr>
          <p:nvPr>
            <p:ph type="dt" sz="half" idx="10"/>
          </p:nvPr>
        </p:nvSpPr>
        <p:spPr/>
        <p:txBody>
          <a:bodyPr/>
          <a:lstStyle/>
          <a:p>
            <a:fld id="{8A6DD4CB-3F80-4387-8B30-E13B5A68B2F9}" type="datetimeFigureOut">
              <a:rPr lang="fr-BE" smtClean="0"/>
              <a:t>15-03-21</a:t>
            </a:fld>
            <a:endParaRPr lang="fr-BE"/>
          </a:p>
        </p:txBody>
      </p:sp>
      <p:sp>
        <p:nvSpPr>
          <p:cNvPr id="5" name="Espace réservé du pied de page 4">
            <a:extLst>
              <a:ext uri="{FF2B5EF4-FFF2-40B4-BE49-F238E27FC236}">
                <a16:creationId xmlns:a16="http://schemas.microsoft.com/office/drawing/2014/main" id="{9AD22404-EEBC-44EF-906D-905B709317B4}"/>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1E82BB3A-94E5-4A80-81C4-71AC00CB19FD}"/>
              </a:ext>
            </a:extLst>
          </p:cNvPr>
          <p:cNvSpPr>
            <a:spLocks noGrp="1"/>
          </p:cNvSpPr>
          <p:nvPr>
            <p:ph type="sldNum" sz="quarter" idx="12"/>
          </p:nvPr>
        </p:nvSpPr>
        <p:spPr/>
        <p:txBody>
          <a:bodyPr/>
          <a:lstStyle/>
          <a:p>
            <a:fld id="{936F737D-89F0-496F-8A12-1F2B7504A86A}" type="slidenum">
              <a:rPr lang="fr-BE" smtClean="0"/>
              <a:t>‹N°›</a:t>
            </a:fld>
            <a:endParaRPr lang="fr-BE"/>
          </a:p>
        </p:txBody>
      </p:sp>
    </p:spTree>
    <p:extLst>
      <p:ext uri="{BB962C8B-B14F-4D97-AF65-F5344CB8AC3E}">
        <p14:creationId xmlns:p14="http://schemas.microsoft.com/office/powerpoint/2010/main" val="3722748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980EC2-F67A-4C0C-BE25-77FC09DBB00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BE"/>
          </a:p>
        </p:txBody>
      </p:sp>
      <p:sp>
        <p:nvSpPr>
          <p:cNvPr id="3" name="Espace réservé du texte 2">
            <a:extLst>
              <a:ext uri="{FF2B5EF4-FFF2-40B4-BE49-F238E27FC236}">
                <a16:creationId xmlns:a16="http://schemas.microsoft.com/office/drawing/2014/main" id="{3B54B155-920F-4E35-92C2-2B9385461F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0B3A3ACA-FC00-4DBD-84C9-9EF9C9EB3ADC}"/>
              </a:ext>
            </a:extLst>
          </p:cNvPr>
          <p:cNvSpPr>
            <a:spLocks noGrp="1"/>
          </p:cNvSpPr>
          <p:nvPr>
            <p:ph type="dt" sz="half" idx="10"/>
          </p:nvPr>
        </p:nvSpPr>
        <p:spPr/>
        <p:txBody>
          <a:bodyPr/>
          <a:lstStyle/>
          <a:p>
            <a:fld id="{8A6DD4CB-3F80-4387-8B30-E13B5A68B2F9}" type="datetimeFigureOut">
              <a:rPr lang="fr-BE" smtClean="0"/>
              <a:t>15-03-21</a:t>
            </a:fld>
            <a:endParaRPr lang="fr-BE"/>
          </a:p>
        </p:txBody>
      </p:sp>
      <p:sp>
        <p:nvSpPr>
          <p:cNvPr id="5" name="Espace réservé du pied de page 4">
            <a:extLst>
              <a:ext uri="{FF2B5EF4-FFF2-40B4-BE49-F238E27FC236}">
                <a16:creationId xmlns:a16="http://schemas.microsoft.com/office/drawing/2014/main" id="{DCCC6D00-06E0-44EE-82A1-0E0209A4A406}"/>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54FF376A-4DD6-45BF-9FEA-444E973F6CD5}"/>
              </a:ext>
            </a:extLst>
          </p:cNvPr>
          <p:cNvSpPr>
            <a:spLocks noGrp="1"/>
          </p:cNvSpPr>
          <p:nvPr>
            <p:ph type="sldNum" sz="quarter" idx="12"/>
          </p:nvPr>
        </p:nvSpPr>
        <p:spPr/>
        <p:txBody>
          <a:bodyPr/>
          <a:lstStyle/>
          <a:p>
            <a:fld id="{936F737D-89F0-496F-8A12-1F2B7504A86A}" type="slidenum">
              <a:rPr lang="fr-BE" smtClean="0"/>
              <a:t>‹N°›</a:t>
            </a:fld>
            <a:endParaRPr lang="fr-BE"/>
          </a:p>
        </p:txBody>
      </p:sp>
    </p:spTree>
    <p:extLst>
      <p:ext uri="{BB962C8B-B14F-4D97-AF65-F5344CB8AC3E}">
        <p14:creationId xmlns:p14="http://schemas.microsoft.com/office/powerpoint/2010/main" val="2313230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ED719-E6A6-4E48-9371-FB67E6BFAA50}"/>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69A23AFC-E8B9-42C8-8F22-74257AB5A368}"/>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a:extLst>
              <a:ext uri="{FF2B5EF4-FFF2-40B4-BE49-F238E27FC236}">
                <a16:creationId xmlns:a16="http://schemas.microsoft.com/office/drawing/2014/main" id="{583C5C83-2268-4CBF-8CE7-233940BCCFD2}"/>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a:extLst>
              <a:ext uri="{FF2B5EF4-FFF2-40B4-BE49-F238E27FC236}">
                <a16:creationId xmlns:a16="http://schemas.microsoft.com/office/drawing/2014/main" id="{A3A5A84A-1156-4A26-9AEF-6967983F73BE}"/>
              </a:ext>
            </a:extLst>
          </p:cNvPr>
          <p:cNvSpPr>
            <a:spLocks noGrp="1"/>
          </p:cNvSpPr>
          <p:nvPr>
            <p:ph type="dt" sz="half" idx="10"/>
          </p:nvPr>
        </p:nvSpPr>
        <p:spPr/>
        <p:txBody>
          <a:bodyPr/>
          <a:lstStyle/>
          <a:p>
            <a:fld id="{8A6DD4CB-3F80-4387-8B30-E13B5A68B2F9}" type="datetimeFigureOut">
              <a:rPr lang="fr-BE" smtClean="0"/>
              <a:t>15-03-21</a:t>
            </a:fld>
            <a:endParaRPr lang="fr-BE"/>
          </a:p>
        </p:txBody>
      </p:sp>
      <p:sp>
        <p:nvSpPr>
          <p:cNvPr id="6" name="Espace réservé du pied de page 5">
            <a:extLst>
              <a:ext uri="{FF2B5EF4-FFF2-40B4-BE49-F238E27FC236}">
                <a16:creationId xmlns:a16="http://schemas.microsoft.com/office/drawing/2014/main" id="{5077DF73-E51D-4198-BDF1-FB30F22D859F}"/>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8581C918-F766-483C-BC92-B5BD78B119E2}"/>
              </a:ext>
            </a:extLst>
          </p:cNvPr>
          <p:cNvSpPr>
            <a:spLocks noGrp="1"/>
          </p:cNvSpPr>
          <p:nvPr>
            <p:ph type="sldNum" sz="quarter" idx="12"/>
          </p:nvPr>
        </p:nvSpPr>
        <p:spPr/>
        <p:txBody>
          <a:bodyPr/>
          <a:lstStyle/>
          <a:p>
            <a:fld id="{936F737D-89F0-496F-8A12-1F2B7504A86A}" type="slidenum">
              <a:rPr lang="fr-BE" smtClean="0"/>
              <a:t>‹N°›</a:t>
            </a:fld>
            <a:endParaRPr lang="fr-BE"/>
          </a:p>
        </p:txBody>
      </p:sp>
    </p:spTree>
    <p:extLst>
      <p:ext uri="{BB962C8B-B14F-4D97-AF65-F5344CB8AC3E}">
        <p14:creationId xmlns:p14="http://schemas.microsoft.com/office/powerpoint/2010/main" val="1505578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63D46E-0164-4162-B1F1-C9975D43D40C}"/>
              </a:ext>
            </a:extLst>
          </p:cNvPr>
          <p:cNvSpPr>
            <a:spLocks noGrp="1"/>
          </p:cNvSpPr>
          <p:nvPr>
            <p:ph type="title"/>
          </p:nvPr>
        </p:nvSpPr>
        <p:spPr>
          <a:xfrm>
            <a:off x="839788" y="365125"/>
            <a:ext cx="10515600" cy="1325563"/>
          </a:xfrm>
        </p:spPr>
        <p:txBody>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86928EB7-3132-402A-9ED7-07E0D3A8E3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39549505-A089-4269-BF6A-F7CA00F0B4B1}"/>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a:extLst>
              <a:ext uri="{FF2B5EF4-FFF2-40B4-BE49-F238E27FC236}">
                <a16:creationId xmlns:a16="http://schemas.microsoft.com/office/drawing/2014/main" id="{D4AEAA7F-E429-4502-AED4-5A2AD9A542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1F11C78B-F782-4BAA-ACEB-BABC5FA9BD1A}"/>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a:extLst>
              <a:ext uri="{FF2B5EF4-FFF2-40B4-BE49-F238E27FC236}">
                <a16:creationId xmlns:a16="http://schemas.microsoft.com/office/drawing/2014/main" id="{A4C51F14-7F84-4B54-A401-8B3A28C18762}"/>
              </a:ext>
            </a:extLst>
          </p:cNvPr>
          <p:cNvSpPr>
            <a:spLocks noGrp="1"/>
          </p:cNvSpPr>
          <p:nvPr>
            <p:ph type="dt" sz="half" idx="10"/>
          </p:nvPr>
        </p:nvSpPr>
        <p:spPr/>
        <p:txBody>
          <a:bodyPr/>
          <a:lstStyle/>
          <a:p>
            <a:fld id="{8A6DD4CB-3F80-4387-8B30-E13B5A68B2F9}" type="datetimeFigureOut">
              <a:rPr lang="fr-BE" smtClean="0"/>
              <a:t>15-03-21</a:t>
            </a:fld>
            <a:endParaRPr lang="fr-BE"/>
          </a:p>
        </p:txBody>
      </p:sp>
      <p:sp>
        <p:nvSpPr>
          <p:cNvPr id="8" name="Espace réservé du pied de page 7">
            <a:extLst>
              <a:ext uri="{FF2B5EF4-FFF2-40B4-BE49-F238E27FC236}">
                <a16:creationId xmlns:a16="http://schemas.microsoft.com/office/drawing/2014/main" id="{6583EB15-764A-4C84-B2C1-1E286E306F48}"/>
              </a:ext>
            </a:extLst>
          </p:cNvPr>
          <p:cNvSpPr>
            <a:spLocks noGrp="1"/>
          </p:cNvSpPr>
          <p:nvPr>
            <p:ph type="ftr" sz="quarter" idx="11"/>
          </p:nvPr>
        </p:nvSpPr>
        <p:spPr/>
        <p:txBody>
          <a:bodyPr/>
          <a:lstStyle/>
          <a:p>
            <a:endParaRPr lang="fr-BE"/>
          </a:p>
        </p:txBody>
      </p:sp>
      <p:sp>
        <p:nvSpPr>
          <p:cNvPr id="9" name="Espace réservé du numéro de diapositive 8">
            <a:extLst>
              <a:ext uri="{FF2B5EF4-FFF2-40B4-BE49-F238E27FC236}">
                <a16:creationId xmlns:a16="http://schemas.microsoft.com/office/drawing/2014/main" id="{AA20547F-68BF-484D-975D-E83D5E9CFFF2}"/>
              </a:ext>
            </a:extLst>
          </p:cNvPr>
          <p:cNvSpPr>
            <a:spLocks noGrp="1"/>
          </p:cNvSpPr>
          <p:nvPr>
            <p:ph type="sldNum" sz="quarter" idx="12"/>
          </p:nvPr>
        </p:nvSpPr>
        <p:spPr/>
        <p:txBody>
          <a:bodyPr/>
          <a:lstStyle/>
          <a:p>
            <a:fld id="{936F737D-89F0-496F-8A12-1F2B7504A86A}" type="slidenum">
              <a:rPr lang="fr-BE" smtClean="0"/>
              <a:t>‹N°›</a:t>
            </a:fld>
            <a:endParaRPr lang="fr-BE"/>
          </a:p>
        </p:txBody>
      </p:sp>
    </p:spTree>
    <p:extLst>
      <p:ext uri="{BB962C8B-B14F-4D97-AF65-F5344CB8AC3E}">
        <p14:creationId xmlns:p14="http://schemas.microsoft.com/office/powerpoint/2010/main" val="1435233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A312EA-61D4-4C64-A260-476755D44625}"/>
              </a:ext>
            </a:extLst>
          </p:cNvPr>
          <p:cNvSpPr>
            <a:spLocks noGrp="1"/>
          </p:cNvSpPr>
          <p:nvPr>
            <p:ph type="title"/>
          </p:nvPr>
        </p:nvSpPr>
        <p:spPr/>
        <p:txBody>
          <a:bodyPr/>
          <a:lstStyle/>
          <a:p>
            <a:r>
              <a:rPr lang="fr-FR"/>
              <a:t>Modifiez le style du titre</a:t>
            </a:r>
            <a:endParaRPr lang="fr-BE"/>
          </a:p>
        </p:txBody>
      </p:sp>
      <p:sp>
        <p:nvSpPr>
          <p:cNvPr id="3" name="Espace réservé de la date 2">
            <a:extLst>
              <a:ext uri="{FF2B5EF4-FFF2-40B4-BE49-F238E27FC236}">
                <a16:creationId xmlns:a16="http://schemas.microsoft.com/office/drawing/2014/main" id="{B468F94D-F910-45C7-942F-C5A7E5DB7F5F}"/>
              </a:ext>
            </a:extLst>
          </p:cNvPr>
          <p:cNvSpPr>
            <a:spLocks noGrp="1"/>
          </p:cNvSpPr>
          <p:nvPr>
            <p:ph type="dt" sz="half" idx="10"/>
          </p:nvPr>
        </p:nvSpPr>
        <p:spPr/>
        <p:txBody>
          <a:bodyPr/>
          <a:lstStyle/>
          <a:p>
            <a:fld id="{8A6DD4CB-3F80-4387-8B30-E13B5A68B2F9}" type="datetimeFigureOut">
              <a:rPr lang="fr-BE" smtClean="0"/>
              <a:t>15-03-21</a:t>
            </a:fld>
            <a:endParaRPr lang="fr-BE"/>
          </a:p>
        </p:txBody>
      </p:sp>
      <p:sp>
        <p:nvSpPr>
          <p:cNvPr id="4" name="Espace réservé du pied de page 3">
            <a:extLst>
              <a:ext uri="{FF2B5EF4-FFF2-40B4-BE49-F238E27FC236}">
                <a16:creationId xmlns:a16="http://schemas.microsoft.com/office/drawing/2014/main" id="{BE40C8EA-D60E-451F-BD0A-D855513A2623}"/>
              </a:ext>
            </a:extLst>
          </p:cNvPr>
          <p:cNvSpPr>
            <a:spLocks noGrp="1"/>
          </p:cNvSpPr>
          <p:nvPr>
            <p:ph type="ftr" sz="quarter" idx="11"/>
          </p:nvPr>
        </p:nvSpPr>
        <p:spPr/>
        <p:txBody>
          <a:bodyPr/>
          <a:lstStyle/>
          <a:p>
            <a:endParaRPr lang="fr-BE"/>
          </a:p>
        </p:txBody>
      </p:sp>
      <p:sp>
        <p:nvSpPr>
          <p:cNvPr id="5" name="Espace réservé du numéro de diapositive 4">
            <a:extLst>
              <a:ext uri="{FF2B5EF4-FFF2-40B4-BE49-F238E27FC236}">
                <a16:creationId xmlns:a16="http://schemas.microsoft.com/office/drawing/2014/main" id="{EFEA6707-75FD-4DAB-9CF8-7C4D90D341FA}"/>
              </a:ext>
            </a:extLst>
          </p:cNvPr>
          <p:cNvSpPr>
            <a:spLocks noGrp="1"/>
          </p:cNvSpPr>
          <p:nvPr>
            <p:ph type="sldNum" sz="quarter" idx="12"/>
          </p:nvPr>
        </p:nvSpPr>
        <p:spPr/>
        <p:txBody>
          <a:bodyPr/>
          <a:lstStyle/>
          <a:p>
            <a:fld id="{936F737D-89F0-496F-8A12-1F2B7504A86A}" type="slidenum">
              <a:rPr lang="fr-BE" smtClean="0"/>
              <a:t>‹N°›</a:t>
            </a:fld>
            <a:endParaRPr lang="fr-BE"/>
          </a:p>
        </p:txBody>
      </p:sp>
    </p:spTree>
    <p:extLst>
      <p:ext uri="{BB962C8B-B14F-4D97-AF65-F5344CB8AC3E}">
        <p14:creationId xmlns:p14="http://schemas.microsoft.com/office/powerpoint/2010/main" val="568108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A0539A6-7098-408B-AC08-1C52024744BC}"/>
              </a:ext>
            </a:extLst>
          </p:cNvPr>
          <p:cNvSpPr>
            <a:spLocks noGrp="1"/>
          </p:cNvSpPr>
          <p:nvPr>
            <p:ph type="dt" sz="half" idx="10"/>
          </p:nvPr>
        </p:nvSpPr>
        <p:spPr/>
        <p:txBody>
          <a:bodyPr/>
          <a:lstStyle/>
          <a:p>
            <a:fld id="{8A6DD4CB-3F80-4387-8B30-E13B5A68B2F9}" type="datetimeFigureOut">
              <a:rPr lang="fr-BE" smtClean="0"/>
              <a:t>15-03-21</a:t>
            </a:fld>
            <a:endParaRPr lang="fr-BE"/>
          </a:p>
        </p:txBody>
      </p:sp>
      <p:sp>
        <p:nvSpPr>
          <p:cNvPr id="3" name="Espace réservé du pied de page 2">
            <a:extLst>
              <a:ext uri="{FF2B5EF4-FFF2-40B4-BE49-F238E27FC236}">
                <a16:creationId xmlns:a16="http://schemas.microsoft.com/office/drawing/2014/main" id="{21746EA7-9494-4A95-9A57-EE1523ADF0B6}"/>
              </a:ext>
            </a:extLst>
          </p:cNvPr>
          <p:cNvSpPr>
            <a:spLocks noGrp="1"/>
          </p:cNvSpPr>
          <p:nvPr>
            <p:ph type="ftr" sz="quarter" idx="11"/>
          </p:nvPr>
        </p:nvSpPr>
        <p:spPr/>
        <p:txBody>
          <a:bodyPr/>
          <a:lstStyle/>
          <a:p>
            <a:endParaRPr lang="fr-BE"/>
          </a:p>
        </p:txBody>
      </p:sp>
      <p:sp>
        <p:nvSpPr>
          <p:cNvPr id="4" name="Espace réservé du numéro de diapositive 3">
            <a:extLst>
              <a:ext uri="{FF2B5EF4-FFF2-40B4-BE49-F238E27FC236}">
                <a16:creationId xmlns:a16="http://schemas.microsoft.com/office/drawing/2014/main" id="{35FD6D2E-73C5-4DA3-A3C5-76D969059572}"/>
              </a:ext>
            </a:extLst>
          </p:cNvPr>
          <p:cNvSpPr>
            <a:spLocks noGrp="1"/>
          </p:cNvSpPr>
          <p:nvPr>
            <p:ph type="sldNum" sz="quarter" idx="12"/>
          </p:nvPr>
        </p:nvSpPr>
        <p:spPr/>
        <p:txBody>
          <a:bodyPr/>
          <a:lstStyle/>
          <a:p>
            <a:fld id="{936F737D-89F0-496F-8A12-1F2B7504A86A}" type="slidenum">
              <a:rPr lang="fr-BE" smtClean="0"/>
              <a:t>‹N°›</a:t>
            </a:fld>
            <a:endParaRPr lang="fr-BE"/>
          </a:p>
        </p:txBody>
      </p:sp>
    </p:spTree>
    <p:extLst>
      <p:ext uri="{BB962C8B-B14F-4D97-AF65-F5344CB8AC3E}">
        <p14:creationId xmlns:p14="http://schemas.microsoft.com/office/powerpoint/2010/main" val="801491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9B672B-406B-4D56-A309-BD5B9D5073B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du contenu 2">
            <a:extLst>
              <a:ext uri="{FF2B5EF4-FFF2-40B4-BE49-F238E27FC236}">
                <a16:creationId xmlns:a16="http://schemas.microsoft.com/office/drawing/2014/main" id="{C51E2933-FD7E-4746-ACF2-A42B434B0E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a:extLst>
              <a:ext uri="{FF2B5EF4-FFF2-40B4-BE49-F238E27FC236}">
                <a16:creationId xmlns:a16="http://schemas.microsoft.com/office/drawing/2014/main" id="{69379D97-680C-4313-B3F9-27D3C8D29D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ADB77466-1D25-4FA2-A765-C71FC95D6FD1}"/>
              </a:ext>
            </a:extLst>
          </p:cNvPr>
          <p:cNvSpPr>
            <a:spLocks noGrp="1"/>
          </p:cNvSpPr>
          <p:nvPr>
            <p:ph type="dt" sz="half" idx="10"/>
          </p:nvPr>
        </p:nvSpPr>
        <p:spPr/>
        <p:txBody>
          <a:bodyPr/>
          <a:lstStyle/>
          <a:p>
            <a:fld id="{8A6DD4CB-3F80-4387-8B30-E13B5A68B2F9}" type="datetimeFigureOut">
              <a:rPr lang="fr-BE" smtClean="0"/>
              <a:t>15-03-21</a:t>
            </a:fld>
            <a:endParaRPr lang="fr-BE"/>
          </a:p>
        </p:txBody>
      </p:sp>
      <p:sp>
        <p:nvSpPr>
          <p:cNvPr id="6" name="Espace réservé du pied de page 5">
            <a:extLst>
              <a:ext uri="{FF2B5EF4-FFF2-40B4-BE49-F238E27FC236}">
                <a16:creationId xmlns:a16="http://schemas.microsoft.com/office/drawing/2014/main" id="{0C1B53F4-6FD0-43CB-929F-95C32EC672E5}"/>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EECA0858-7986-4891-BA14-F2D8EAFDB6AC}"/>
              </a:ext>
            </a:extLst>
          </p:cNvPr>
          <p:cNvSpPr>
            <a:spLocks noGrp="1"/>
          </p:cNvSpPr>
          <p:nvPr>
            <p:ph type="sldNum" sz="quarter" idx="12"/>
          </p:nvPr>
        </p:nvSpPr>
        <p:spPr/>
        <p:txBody>
          <a:bodyPr/>
          <a:lstStyle/>
          <a:p>
            <a:fld id="{936F737D-89F0-496F-8A12-1F2B7504A86A}" type="slidenum">
              <a:rPr lang="fr-BE" smtClean="0"/>
              <a:t>‹N°›</a:t>
            </a:fld>
            <a:endParaRPr lang="fr-BE"/>
          </a:p>
        </p:txBody>
      </p:sp>
    </p:spTree>
    <p:extLst>
      <p:ext uri="{BB962C8B-B14F-4D97-AF65-F5344CB8AC3E}">
        <p14:creationId xmlns:p14="http://schemas.microsoft.com/office/powerpoint/2010/main" val="212298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860B36-1A5E-4601-8220-7F0D8A29840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pour une image  2">
            <a:extLst>
              <a:ext uri="{FF2B5EF4-FFF2-40B4-BE49-F238E27FC236}">
                <a16:creationId xmlns:a16="http://schemas.microsoft.com/office/drawing/2014/main" id="{05A7B851-E0F8-40AC-89C8-166B100B28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a:extLst>
              <a:ext uri="{FF2B5EF4-FFF2-40B4-BE49-F238E27FC236}">
                <a16:creationId xmlns:a16="http://schemas.microsoft.com/office/drawing/2014/main" id="{CFC83B4D-F67B-4DCF-99B5-534FB1036E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164625BB-EA0C-47CA-B88A-502B15273AE5}"/>
              </a:ext>
            </a:extLst>
          </p:cNvPr>
          <p:cNvSpPr>
            <a:spLocks noGrp="1"/>
          </p:cNvSpPr>
          <p:nvPr>
            <p:ph type="dt" sz="half" idx="10"/>
          </p:nvPr>
        </p:nvSpPr>
        <p:spPr/>
        <p:txBody>
          <a:bodyPr/>
          <a:lstStyle/>
          <a:p>
            <a:fld id="{8A6DD4CB-3F80-4387-8B30-E13B5A68B2F9}" type="datetimeFigureOut">
              <a:rPr lang="fr-BE" smtClean="0"/>
              <a:t>15-03-21</a:t>
            </a:fld>
            <a:endParaRPr lang="fr-BE"/>
          </a:p>
        </p:txBody>
      </p:sp>
      <p:sp>
        <p:nvSpPr>
          <p:cNvPr id="6" name="Espace réservé du pied de page 5">
            <a:extLst>
              <a:ext uri="{FF2B5EF4-FFF2-40B4-BE49-F238E27FC236}">
                <a16:creationId xmlns:a16="http://schemas.microsoft.com/office/drawing/2014/main" id="{DD7B06D1-9CD0-402B-8B78-57AD22143D4D}"/>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A7204785-6F78-491C-A862-A4F1034D0E93}"/>
              </a:ext>
            </a:extLst>
          </p:cNvPr>
          <p:cNvSpPr>
            <a:spLocks noGrp="1"/>
          </p:cNvSpPr>
          <p:nvPr>
            <p:ph type="sldNum" sz="quarter" idx="12"/>
          </p:nvPr>
        </p:nvSpPr>
        <p:spPr/>
        <p:txBody>
          <a:bodyPr/>
          <a:lstStyle/>
          <a:p>
            <a:fld id="{936F737D-89F0-496F-8A12-1F2B7504A86A}" type="slidenum">
              <a:rPr lang="fr-BE" smtClean="0"/>
              <a:t>‹N°›</a:t>
            </a:fld>
            <a:endParaRPr lang="fr-BE"/>
          </a:p>
        </p:txBody>
      </p:sp>
    </p:spTree>
    <p:extLst>
      <p:ext uri="{BB962C8B-B14F-4D97-AF65-F5344CB8AC3E}">
        <p14:creationId xmlns:p14="http://schemas.microsoft.com/office/powerpoint/2010/main" val="414760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BE5C19F-A7BB-40D6-8CE7-0B70E15BA2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476215C3-2CC1-4C83-B758-67270AF6F8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80B25E63-12F1-413F-9CED-76D5E2EECC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6DD4CB-3F80-4387-8B30-E13B5A68B2F9}" type="datetimeFigureOut">
              <a:rPr lang="fr-BE" smtClean="0"/>
              <a:t>15-03-21</a:t>
            </a:fld>
            <a:endParaRPr lang="fr-BE"/>
          </a:p>
        </p:txBody>
      </p:sp>
      <p:sp>
        <p:nvSpPr>
          <p:cNvPr id="5" name="Espace réservé du pied de page 4">
            <a:extLst>
              <a:ext uri="{FF2B5EF4-FFF2-40B4-BE49-F238E27FC236}">
                <a16:creationId xmlns:a16="http://schemas.microsoft.com/office/drawing/2014/main" id="{14454C3C-AB6D-4D37-AFEE-8D3B1CA6E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a:extLst>
              <a:ext uri="{FF2B5EF4-FFF2-40B4-BE49-F238E27FC236}">
                <a16:creationId xmlns:a16="http://schemas.microsoft.com/office/drawing/2014/main" id="{E5089913-3E3F-490A-9E6A-BD4EC64604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6F737D-89F0-496F-8A12-1F2B7504A86A}" type="slidenum">
              <a:rPr lang="fr-BE" smtClean="0"/>
              <a:t>‹N°›</a:t>
            </a:fld>
            <a:endParaRPr lang="fr-BE"/>
          </a:p>
        </p:txBody>
      </p:sp>
    </p:spTree>
    <p:extLst>
      <p:ext uri="{BB962C8B-B14F-4D97-AF65-F5344CB8AC3E}">
        <p14:creationId xmlns:p14="http://schemas.microsoft.com/office/powerpoint/2010/main" val="3482041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jpeg"/><Relationship Id="rId7"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g"/><Relationship Id="rId10" Type="http://schemas.openxmlformats.org/officeDocument/2006/relationships/image" Target="../media/image17.emf"/><Relationship Id="rId4" Type="http://schemas.openxmlformats.org/officeDocument/2006/relationships/image" Target="../media/image12.jp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7.png"/><Relationship Id="rId7" Type="http://schemas.openxmlformats.org/officeDocument/2006/relationships/image" Target="../media/image20.jpe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9.jpeg"/><Relationship Id="rId4" Type="http://schemas.openxmlformats.org/officeDocument/2006/relationships/image" Target="../media/image8.png"/><Relationship Id="rId9" Type="http://schemas.openxmlformats.org/officeDocument/2006/relationships/image" Target="../media/image17.emf"/></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emf"/><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hyperlink" Target="https://fr.wikipedia.org/wiki/Variant_de_s%C3%A9quence_d%27amplicon#cite_note-3" TargetMode="External"/><Relationship Id="rId2" Type="http://schemas.openxmlformats.org/officeDocument/2006/relationships/hyperlink" Target="https://fr.wikipedia.org/wiki/Variant_de_s%C3%A9quence_d%27amplicon#cite_note-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83A5FC92-A743-480E-A1C4-E143B4442828}"/>
              </a:ext>
            </a:extLst>
          </p:cNvPr>
          <p:cNvSpPr txBox="1"/>
          <p:nvPr/>
        </p:nvSpPr>
        <p:spPr>
          <a:xfrm>
            <a:off x="1288543" y="1908996"/>
            <a:ext cx="10344657" cy="2739211"/>
          </a:xfrm>
          <a:prstGeom prst="rect">
            <a:avLst/>
          </a:prstGeom>
          <a:noFill/>
        </p:spPr>
        <p:txBody>
          <a:bodyPr wrap="square" rtlCol="0">
            <a:spAutoFit/>
          </a:bodyPr>
          <a:lstStyle/>
          <a:p>
            <a:r>
              <a:rPr lang="fr-FR" sz="4400" dirty="0"/>
              <a:t>Analyse de données métagénomiques (ciblées 16s)</a:t>
            </a:r>
          </a:p>
          <a:p>
            <a:endParaRPr lang="fr-FR" dirty="0"/>
          </a:p>
          <a:p>
            <a:endParaRPr lang="fr-FR" dirty="0"/>
          </a:p>
          <a:p>
            <a:pPr algn="r"/>
            <a:r>
              <a:rPr lang="fr-FR" sz="2400" dirty="0"/>
              <a:t>Février 2021</a:t>
            </a:r>
          </a:p>
          <a:p>
            <a:pPr algn="r"/>
            <a:r>
              <a:rPr lang="fr-FR" sz="2400" dirty="0"/>
              <a:t>Jérôme Ambroise</a:t>
            </a:r>
            <a:endParaRPr lang="fr-BE" sz="2400" dirty="0"/>
          </a:p>
        </p:txBody>
      </p:sp>
      <p:pic>
        <p:nvPicPr>
          <p:cNvPr id="5" name="Image 4">
            <a:extLst>
              <a:ext uri="{FF2B5EF4-FFF2-40B4-BE49-F238E27FC236}">
                <a16:creationId xmlns:a16="http://schemas.microsoft.com/office/drawing/2014/main" id="{0149E62D-4BD1-43D5-A9AA-63DE2E57B85A}"/>
              </a:ext>
            </a:extLst>
          </p:cNvPr>
          <p:cNvPicPr>
            <a:picLocks noChangeAspect="1"/>
          </p:cNvPicPr>
          <p:nvPr/>
        </p:nvPicPr>
        <p:blipFill>
          <a:blip r:embed="rId2"/>
          <a:stretch>
            <a:fillRect/>
          </a:stretch>
        </p:blipFill>
        <p:spPr>
          <a:xfrm>
            <a:off x="5902960" y="5271792"/>
            <a:ext cx="2582786" cy="1125485"/>
          </a:xfrm>
          <a:prstGeom prst="rect">
            <a:avLst/>
          </a:prstGeom>
        </p:spPr>
      </p:pic>
      <p:pic>
        <p:nvPicPr>
          <p:cNvPr id="6" name="Image 5">
            <a:extLst>
              <a:ext uri="{FF2B5EF4-FFF2-40B4-BE49-F238E27FC236}">
                <a16:creationId xmlns:a16="http://schemas.microsoft.com/office/drawing/2014/main" id="{DD5E2954-E7DE-41C6-93DC-73B309D3EDBC}"/>
              </a:ext>
            </a:extLst>
          </p:cNvPr>
          <p:cNvPicPr>
            <a:picLocks noChangeAspect="1"/>
          </p:cNvPicPr>
          <p:nvPr/>
        </p:nvPicPr>
        <p:blipFill>
          <a:blip r:embed="rId3"/>
          <a:stretch>
            <a:fillRect/>
          </a:stretch>
        </p:blipFill>
        <p:spPr>
          <a:xfrm>
            <a:off x="260610" y="5151071"/>
            <a:ext cx="4987837" cy="1366929"/>
          </a:xfrm>
          <a:prstGeom prst="rect">
            <a:avLst/>
          </a:prstGeom>
        </p:spPr>
      </p:pic>
      <p:pic>
        <p:nvPicPr>
          <p:cNvPr id="7" name="Picture 2" descr="https://cdn.uclouvain.be/styles/full_content/groups/cms-editors-ctma/img/ctma-wpp-869x570.png?itok=jw9EE5-v">
            <a:extLst>
              <a:ext uri="{FF2B5EF4-FFF2-40B4-BE49-F238E27FC236}">
                <a16:creationId xmlns:a16="http://schemas.microsoft.com/office/drawing/2014/main" id="{968931A8-DC72-482E-85D1-7D8DF53921A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12891" y="5288589"/>
            <a:ext cx="2120309" cy="1389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08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151" y="0"/>
            <a:ext cx="11052698" cy="916230"/>
          </a:xfrm>
        </p:spPr>
        <p:txBody>
          <a:bodyPr>
            <a:normAutofit/>
          </a:bodyPr>
          <a:lstStyle/>
          <a:p>
            <a:r>
              <a:rPr lang="en-US" b="1" dirty="0" err="1">
                <a:solidFill>
                  <a:schemeClr val="accent1">
                    <a:lumMod val="50000"/>
                  </a:schemeClr>
                </a:solidFill>
              </a:rPr>
              <a:t>Contexte</a:t>
            </a:r>
            <a:r>
              <a:rPr lang="en-US" b="1" dirty="0">
                <a:solidFill>
                  <a:schemeClr val="accent1">
                    <a:lumMod val="50000"/>
                  </a:schemeClr>
                </a:solidFill>
              </a:rPr>
              <a:t> </a:t>
            </a:r>
            <a:r>
              <a:rPr lang="en-US" b="1" dirty="0" err="1">
                <a:solidFill>
                  <a:schemeClr val="accent1">
                    <a:lumMod val="50000"/>
                  </a:schemeClr>
                </a:solidFill>
              </a:rPr>
              <a:t>biologue</a:t>
            </a:r>
            <a:r>
              <a:rPr lang="en-US" b="1" dirty="0">
                <a:solidFill>
                  <a:schemeClr val="accent1">
                    <a:lumMod val="50000"/>
                  </a:schemeClr>
                </a:solidFill>
              </a:rPr>
              <a:t>:  Shotgun vs </a:t>
            </a:r>
            <a:r>
              <a:rPr lang="en-US" b="1" dirty="0" err="1">
                <a:solidFill>
                  <a:schemeClr val="accent1">
                    <a:lumMod val="50000"/>
                  </a:schemeClr>
                </a:solidFill>
              </a:rPr>
              <a:t>Tarteted</a:t>
            </a:r>
            <a:r>
              <a:rPr lang="en-US" b="1" dirty="0">
                <a:solidFill>
                  <a:schemeClr val="accent1">
                    <a:lumMod val="50000"/>
                  </a:schemeClr>
                </a:solidFill>
              </a:rPr>
              <a:t> Gene</a:t>
            </a:r>
          </a:p>
        </p:txBody>
      </p:sp>
      <p:pic>
        <p:nvPicPr>
          <p:cNvPr id="3" name="Image 2"/>
          <p:cNvPicPr>
            <a:picLocks noChangeAspect="1"/>
          </p:cNvPicPr>
          <p:nvPr/>
        </p:nvPicPr>
        <p:blipFill rotWithShape="1">
          <a:blip r:embed="rId2"/>
          <a:srcRect l="12156" t="3308" r="12152" b="7147"/>
          <a:stretch/>
        </p:blipFill>
        <p:spPr>
          <a:xfrm>
            <a:off x="1659765" y="1443835"/>
            <a:ext cx="8856000" cy="5016057"/>
          </a:xfrm>
          <a:prstGeom prst="rect">
            <a:avLst/>
          </a:prstGeom>
        </p:spPr>
      </p:pic>
      <p:sp>
        <p:nvSpPr>
          <p:cNvPr id="4" name="ZoneTexte 3"/>
          <p:cNvSpPr txBox="1"/>
          <p:nvPr/>
        </p:nvSpPr>
        <p:spPr>
          <a:xfrm>
            <a:off x="5485181" y="6459892"/>
            <a:ext cx="4886559" cy="369332"/>
          </a:xfrm>
          <a:prstGeom prst="rect">
            <a:avLst/>
          </a:prstGeom>
          <a:noFill/>
        </p:spPr>
        <p:txBody>
          <a:bodyPr wrap="square" rtlCol="0">
            <a:spAutoFit/>
          </a:bodyPr>
          <a:lstStyle/>
          <a:p>
            <a:r>
              <a:rPr lang="fr-BE" dirty="0" err="1">
                <a:solidFill>
                  <a:schemeClr val="bg1">
                    <a:lumMod val="65000"/>
                  </a:schemeClr>
                </a:solidFill>
              </a:rPr>
              <a:t>Adapted</a:t>
            </a:r>
            <a:r>
              <a:rPr lang="fr-BE" dirty="0">
                <a:solidFill>
                  <a:schemeClr val="bg1">
                    <a:lumMod val="65000"/>
                  </a:schemeClr>
                </a:solidFill>
              </a:rPr>
              <a:t> </a:t>
            </a:r>
            <a:r>
              <a:rPr lang="fr-BE" dirty="0" err="1">
                <a:solidFill>
                  <a:schemeClr val="bg1">
                    <a:lumMod val="65000"/>
                  </a:schemeClr>
                </a:solidFill>
              </a:rPr>
              <a:t>from</a:t>
            </a:r>
            <a:r>
              <a:rPr lang="fr-BE" dirty="0">
                <a:solidFill>
                  <a:schemeClr val="bg1">
                    <a:lumMod val="65000"/>
                  </a:schemeClr>
                </a:solidFill>
              </a:rPr>
              <a:t> Prosser (Nat. </a:t>
            </a:r>
            <a:r>
              <a:rPr lang="fr-BE" dirty="0" err="1">
                <a:solidFill>
                  <a:schemeClr val="bg1">
                    <a:lumMod val="65000"/>
                  </a:schemeClr>
                </a:solidFill>
              </a:rPr>
              <a:t>Rev</a:t>
            </a:r>
            <a:r>
              <a:rPr lang="fr-BE" dirty="0">
                <a:solidFill>
                  <a:schemeClr val="bg1">
                    <a:lumMod val="65000"/>
                  </a:schemeClr>
                </a:solidFill>
              </a:rPr>
              <a:t>. </a:t>
            </a:r>
            <a:r>
              <a:rPr lang="fr-BE" dirty="0" err="1">
                <a:solidFill>
                  <a:schemeClr val="bg1">
                    <a:lumMod val="65000"/>
                  </a:schemeClr>
                </a:solidFill>
              </a:rPr>
              <a:t>Microb</a:t>
            </a:r>
            <a:r>
              <a:rPr lang="fr-BE" dirty="0">
                <a:solidFill>
                  <a:schemeClr val="bg1">
                    <a:lumMod val="65000"/>
                  </a:schemeClr>
                </a:solidFill>
              </a:rPr>
              <a:t>. 2015)</a:t>
            </a:r>
          </a:p>
        </p:txBody>
      </p:sp>
    </p:spTree>
    <p:extLst>
      <p:ext uri="{BB962C8B-B14F-4D97-AF65-F5344CB8AC3E}">
        <p14:creationId xmlns:p14="http://schemas.microsoft.com/office/powerpoint/2010/main" val="3886512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7731" y="320888"/>
            <a:ext cx="8766206" cy="458115"/>
          </a:xfrm>
        </p:spPr>
        <p:txBody>
          <a:bodyPr>
            <a:normAutofit fontScale="90000"/>
          </a:bodyPr>
          <a:lstStyle/>
          <a:p>
            <a:r>
              <a:rPr lang="en-US" b="1" dirty="0" err="1">
                <a:solidFill>
                  <a:schemeClr val="accent1">
                    <a:lumMod val="50000"/>
                  </a:schemeClr>
                </a:solidFill>
              </a:rPr>
              <a:t>Contexte</a:t>
            </a:r>
            <a:r>
              <a:rPr lang="en-US" b="1" dirty="0">
                <a:solidFill>
                  <a:schemeClr val="accent1">
                    <a:lumMod val="50000"/>
                  </a:schemeClr>
                </a:solidFill>
              </a:rPr>
              <a:t> </a:t>
            </a:r>
            <a:r>
              <a:rPr lang="en-US" b="1" dirty="0" err="1">
                <a:solidFill>
                  <a:schemeClr val="accent1">
                    <a:lumMod val="50000"/>
                  </a:schemeClr>
                </a:solidFill>
              </a:rPr>
              <a:t>biologique</a:t>
            </a:r>
            <a:endParaRPr lang="en-US" b="1" dirty="0">
              <a:solidFill>
                <a:schemeClr val="accent1">
                  <a:lumMod val="50000"/>
                </a:schemeClr>
              </a:solidFill>
            </a:endParaRPr>
          </a:p>
        </p:txBody>
      </p:sp>
      <p:sp>
        <p:nvSpPr>
          <p:cNvPr id="6" name="Rectangle 5"/>
          <p:cNvSpPr/>
          <p:nvPr/>
        </p:nvSpPr>
        <p:spPr>
          <a:xfrm>
            <a:off x="1667555" y="1031259"/>
            <a:ext cx="4300352" cy="5632311"/>
          </a:xfrm>
          <a:prstGeom prst="rect">
            <a:avLst/>
          </a:prstGeom>
        </p:spPr>
        <p:txBody>
          <a:bodyPr wrap="square">
            <a:spAutoFit/>
          </a:bodyPr>
          <a:lstStyle/>
          <a:p>
            <a:endParaRPr lang="fr-BE" sz="2000" b="1" u="sng" dirty="0"/>
          </a:p>
          <a:p>
            <a:r>
              <a:rPr lang="fr-BE" sz="2000" b="1" u="sng" dirty="0">
                <a:solidFill>
                  <a:srgbClr val="0000FF"/>
                </a:solidFill>
              </a:rPr>
              <a:t>Objective</a:t>
            </a:r>
            <a:r>
              <a:rPr lang="fr-BE" sz="2000" dirty="0">
                <a:solidFill>
                  <a:srgbClr val="0000FF"/>
                </a:solidFill>
              </a:rPr>
              <a:t>: </a:t>
            </a:r>
          </a:p>
          <a:p>
            <a:pPr marL="285750" indent="-285750">
              <a:buFont typeface="Arial" panose="020B0604020202020204" pitchFamily="34" charset="0"/>
              <a:buChar char="•"/>
            </a:pPr>
            <a:r>
              <a:rPr lang="fr-BE" sz="2000" dirty="0" err="1"/>
              <a:t>Identify</a:t>
            </a:r>
            <a:r>
              <a:rPr lang="fr-BE" sz="2000" dirty="0"/>
              <a:t> the </a:t>
            </a:r>
            <a:r>
              <a:rPr lang="fr-BE" sz="2000" dirty="0" err="1"/>
              <a:t>microbial</a:t>
            </a:r>
            <a:r>
              <a:rPr lang="fr-BE" sz="2000" dirty="0"/>
              <a:t> </a:t>
            </a:r>
            <a:r>
              <a:rPr lang="fr-BE" sz="2000" dirty="0" err="1"/>
              <a:t>community</a:t>
            </a:r>
            <a:endParaRPr lang="fr-BE" sz="2000" dirty="0"/>
          </a:p>
          <a:p>
            <a:endParaRPr lang="en-US" sz="2000" dirty="0"/>
          </a:p>
          <a:p>
            <a:r>
              <a:rPr lang="en-US" sz="2000" b="1" u="sng" dirty="0">
                <a:solidFill>
                  <a:srgbClr val="0000FF"/>
                </a:solidFill>
              </a:rPr>
              <a:t>Method</a:t>
            </a:r>
            <a:r>
              <a:rPr lang="en-US" sz="2000" dirty="0">
                <a:solidFill>
                  <a:srgbClr val="0000FF"/>
                </a:solidFill>
              </a:rPr>
              <a: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Deep amplicon sequencing of 16s </a:t>
            </a:r>
            <a:r>
              <a:rPr lang="en-US" sz="2000" dirty="0" err="1"/>
              <a:t>rRNA</a:t>
            </a:r>
            <a:r>
              <a:rPr lang="en-US" sz="2000" dirty="0"/>
              <a:t> gene </a:t>
            </a:r>
          </a:p>
          <a:p>
            <a:pPr marL="285750" indent="-285750">
              <a:buFont typeface="Arial" panose="020B0604020202020204" pitchFamily="34" charset="0"/>
              <a:buChar char="•"/>
            </a:pPr>
            <a:r>
              <a:rPr lang="en-US" sz="2000" dirty="0"/>
              <a:t>16s gene sequences allows to differentiate most bacteria</a:t>
            </a:r>
          </a:p>
          <a:p>
            <a:endParaRPr lang="en-US" sz="2000" b="1" u="sng" dirty="0">
              <a:solidFill>
                <a:srgbClr val="0000FF"/>
              </a:solidFill>
            </a:endParaRPr>
          </a:p>
          <a:p>
            <a:endParaRPr lang="en-US" sz="2000" b="1" u="sng" dirty="0">
              <a:solidFill>
                <a:srgbClr val="0000FF"/>
              </a:solidFill>
            </a:endParaRPr>
          </a:p>
          <a:p>
            <a:endParaRPr lang="en-US" sz="2000" b="1" u="sng" dirty="0">
              <a:solidFill>
                <a:srgbClr val="0000FF"/>
              </a:solidFill>
            </a:endParaRPr>
          </a:p>
          <a:p>
            <a:r>
              <a:rPr lang="en-US" sz="2000" b="1" u="sng" dirty="0">
                <a:solidFill>
                  <a:srgbClr val="0000FF"/>
                </a:solidFill>
              </a:rPr>
              <a:t>Challenge:</a:t>
            </a:r>
          </a:p>
          <a:p>
            <a:endParaRPr lang="en-US" sz="2000" b="1" u="sng" dirty="0"/>
          </a:p>
          <a:p>
            <a:pPr marL="285750" indent="-285750">
              <a:buFont typeface="Arial" panose="020B0604020202020204" pitchFamily="34" charset="0"/>
              <a:buChar char="•"/>
            </a:pPr>
            <a:r>
              <a:rPr lang="en-US" sz="2000" dirty="0"/>
              <a:t>Huge amount of data </a:t>
            </a:r>
          </a:p>
          <a:p>
            <a:pPr marL="285750" indent="-285750">
              <a:buFont typeface="Arial" panose="020B0604020202020204" pitchFamily="34" charset="0"/>
              <a:buChar char="•"/>
            </a:pPr>
            <a:r>
              <a:rPr lang="en-US" sz="2000" dirty="0"/>
              <a:t>=&gt; Bioinformatics and Biostatistics</a:t>
            </a:r>
          </a:p>
          <a:p>
            <a:endParaRPr lang="en-US" sz="2000"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8013" y="3688759"/>
            <a:ext cx="4206419" cy="2122006"/>
          </a:xfrm>
          <a:prstGeom prst="rect">
            <a:avLst/>
          </a:prstGeom>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9060" y="1265373"/>
            <a:ext cx="3665842" cy="904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5210" y="2470443"/>
            <a:ext cx="919855" cy="841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6744" y="2470444"/>
            <a:ext cx="852256" cy="841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10899" y="2497654"/>
            <a:ext cx="860477" cy="849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91574" y="2479542"/>
            <a:ext cx="900650" cy="86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3" name="Connecteur en arc 12"/>
          <p:cNvCxnSpPr>
            <a:stCxn id="9" idx="1"/>
            <a:endCxn id="7" idx="1"/>
          </p:cNvCxnSpPr>
          <p:nvPr/>
        </p:nvCxnSpPr>
        <p:spPr>
          <a:xfrm rot="10800000" flipV="1">
            <a:off x="6478014" y="2891108"/>
            <a:ext cx="47197" cy="1858654"/>
          </a:xfrm>
          <a:prstGeom prst="curvedConnector3">
            <a:avLst>
              <a:gd name="adj1" fmla="val 58435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Connecteur en arc 13"/>
          <p:cNvCxnSpPr/>
          <p:nvPr/>
        </p:nvCxnSpPr>
        <p:spPr>
          <a:xfrm rot="16200000" flipH="1">
            <a:off x="7003821" y="4313571"/>
            <a:ext cx="1719498" cy="20385"/>
          </a:xfrm>
          <a:prstGeom prst="curvedConnector3">
            <a:avLst>
              <a:gd name="adj1" fmla="val 50000"/>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cteur en arc 14"/>
          <p:cNvCxnSpPr/>
          <p:nvPr/>
        </p:nvCxnSpPr>
        <p:spPr>
          <a:xfrm rot="16200000" flipH="1">
            <a:off x="8140162" y="4359168"/>
            <a:ext cx="1719498" cy="20385"/>
          </a:xfrm>
          <a:prstGeom prst="curvedConnector3">
            <a:avLst>
              <a:gd name="adj1" fmla="val 50000"/>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6" name="Connecteur en arc 15"/>
          <p:cNvCxnSpPr>
            <a:stCxn id="12" idx="3"/>
          </p:cNvCxnSpPr>
          <p:nvPr/>
        </p:nvCxnSpPr>
        <p:spPr>
          <a:xfrm flipH="1">
            <a:off x="10154902" y="2913493"/>
            <a:ext cx="237322" cy="2546825"/>
          </a:xfrm>
          <a:prstGeom prst="curvedConnector4">
            <a:avLst>
              <a:gd name="adj1" fmla="val -96325"/>
              <a:gd name="adj2" fmla="val 58519"/>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8145" y="5947179"/>
            <a:ext cx="2911748" cy="841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01185" y="5947179"/>
            <a:ext cx="426128" cy="841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14508" y="5938722"/>
            <a:ext cx="626514" cy="849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36411" y="5947852"/>
            <a:ext cx="225697" cy="808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1" name="Connecteur en arc 20"/>
          <p:cNvCxnSpPr/>
          <p:nvPr/>
        </p:nvCxnSpPr>
        <p:spPr>
          <a:xfrm rot="16200000" flipH="1">
            <a:off x="5707677" y="3653804"/>
            <a:ext cx="1719498" cy="20385"/>
          </a:xfrm>
          <a:prstGeom prst="curvedConnector3">
            <a:avLst>
              <a:gd name="adj1" fmla="val 50000"/>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Connecteur en arc 21"/>
          <p:cNvCxnSpPr/>
          <p:nvPr/>
        </p:nvCxnSpPr>
        <p:spPr>
          <a:xfrm rot="16200000" flipH="1">
            <a:off x="5687709" y="3509788"/>
            <a:ext cx="1719498" cy="20385"/>
          </a:xfrm>
          <a:prstGeom prst="curvedConnector3">
            <a:avLst>
              <a:gd name="adj1" fmla="val 50000"/>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Connecteur en arc 22"/>
          <p:cNvCxnSpPr/>
          <p:nvPr/>
        </p:nvCxnSpPr>
        <p:spPr>
          <a:xfrm rot="16200000" flipH="1">
            <a:off x="5687709" y="4086320"/>
            <a:ext cx="1719498" cy="20385"/>
          </a:xfrm>
          <a:prstGeom prst="curvedConnector3">
            <a:avLst>
              <a:gd name="adj1" fmla="val 50000"/>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Connecteur en arc 23"/>
          <p:cNvCxnSpPr/>
          <p:nvPr/>
        </p:nvCxnSpPr>
        <p:spPr>
          <a:xfrm rot="16200000" flipH="1">
            <a:off x="7199877" y="4157860"/>
            <a:ext cx="1719498" cy="20385"/>
          </a:xfrm>
          <a:prstGeom prst="curvedConnector3">
            <a:avLst>
              <a:gd name="adj1" fmla="val 50000"/>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5" name="Connecteur en arc 24"/>
          <p:cNvCxnSpPr/>
          <p:nvPr/>
        </p:nvCxnSpPr>
        <p:spPr>
          <a:xfrm rot="16200000" flipH="1">
            <a:off x="7271885" y="4374351"/>
            <a:ext cx="1719498" cy="20385"/>
          </a:xfrm>
          <a:prstGeom prst="curvedConnector3">
            <a:avLst>
              <a:gd name="adj1" fmla="val 50000"/>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6" name="Connecteur en arc 25"/>
          <p:cNvCxnSpPr/>
          <p:nvPr/>
        </p:nvCxnSpPr>
        <p:spPr>
          <a:xfrm rot="16200000" flipH="1">
            <a:off x="8227958" y="4157860"/>
            <a:ext cx="1719498" cy="20385"/>
          </a:xfrm>
          <a:prstGeom prst="curvedConnector3">
            <a:avLst>
              <a:gd name="adj1" fmla="val 50000"/>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cteur en arc 26"/>
          <p:cNvCxnSpPr/>
          <p:nvPr/>
        </p:nvCxnSpPr>
        <p:spPr>
          <a:xfrm rot="16200000" flipH="1">
            <a:off x="7795910" y="4013844"/>
            <a:ext cx="1719498" cy="20385"/>
          </a:xfrm>
          <a:prstGeom prst="curvedConnector3">
            <a:avLst>
              <a:gd name="adj1" fmla="val 50000"/>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8" name="Connecteur en arc 27"/>
          <p:cNvCxnSpPr/>
          <p:nvPr/>
        </p:nvCxnSpPr>
        <p:spPr>
          <a:xfrm rot="16200000" flipH="1">
            <a:off x="8701781" y="4580110"/>
            <a:ext cx="2331527" cy="4951"/>
          </a:xfrm>
          <a:prstGeom prst="curvedConnector3">
            <a:avLst>
              <a:gd name="adj1" fmla="val 50000"/>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9" name="ZoneTexte 28"/>
          <p:cNvSpPr txBox="1"/>
          <p:nvPr/>
        </p:nvSpPr>
        <p:spPr>
          <a:xfrm>
            <a:off x="8799501" y="1671611"/>
            <a:ext cx="1373906" cy="369332"/>
          </a:xfrm>
          <a:prstGeom prst="rect">
            <a:avLst/>
          </a:prstGeom>
          <a:noFill/>
        </p:spPr>
        <p:txBody>
          <a:bodyPr wrap="square" rtlCol="0">
            <a:spAutoFit/>
          </a:bodyPr>
          <a:lstStyle/>
          <a:p>
            <a:r>
              <a:rPr lang="fr-BE" b="1" dirty="0">
                <a:solidFill>
                  <a:srgbClr val="0070C0"/>
                </a:solidFill>
              </a:rPr>
              <a:t>16s </a:t>
            </a:r>
            <a:r>
              <a:rPr lang="fr-BE" b="1" dirty="0" err="1">
                <a:solidFill>
                  <a:srgbClr val="0070C0"/>
                </a:solidFill>
              </a:rPr>
              <a:t>rRNA</a:t>
            </a:r>
            <a:endParaRPr lang="fr-BE" b="1" dirty="0">
              <a:solidFill>
                <a:srgbClr val="0070C0"/>
              </a:solidFill>
            </a:endParaRPr>
          </a:p>
        </p:txBody>
      </p:sp>
    </p:spTree>
    <p:extLst>
      <p:ext uri="{BB962C8B-B14F-4D97-AF65-F5344CB8AC3E}">
        <p14:creationId xmlns:p14="http://schemas.microsoft.com/office/powerpoint/2010/main" val="410330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7555" y="222196"/>
            <a:ext cx="8229600" cy="458115"/>
          </a:xfrm>
        </p:spPr>
        <p:txBody>
          <a:bodyPr>
            <a:noAutofit/>
          </a:bodyPr>
          <a:lstStyle/>
          <a:p>
            <a:r>
              <a:rPr lang="en-US" b="1" dirty="0">
                <a:solidFill>
                  <a:schemeClr val="accent1">
                    <a:lumMod val="50000"/>
                  </a:schemeClr>
                </a:solidFill>
              </a:rPr>
              <a:t>OTUs et identification </a:t>
            </a:r>
            <a:r>
              <a:rPr lang="en-US" b="1" dirty="0" err="1">
                <a:solidFill>
                  <a:schemeClr val="accent1">
                    <a:lumMod val="50000"/>
                  </a:schemeClr>
                </a:solidFill>
              </a:rPr>
              <a:t>taxonomique</a:t>
            </a:r>
            <a:endParaRPr lang="en-US" b="1" dirty="0">
              <a:solidFill>
                <a:schemeClr val="accent1">
                  <a:lumMod val="50000"/>
                </a:schemeClr>
              </a:solidFill>
            </a:endParaRPr>
          </a:p>
        </p:txBody>
      </p:sp>
      <p:sp>
        <p:nvSpPr>
          <p:cNvPr id="7" name="Rectangle 6"/>
          <p:cNvSpPr/>
          <p:nvPr/>
        </p:nvSpPr>
        <p:spPr>
          <a:xfrm>
            <a:off x="1712525" y="4290528"/>
            <a:ext cx="4212468" cy="400110"/>
          </a:xfrm>
          <a:prstGeom prst="rect">
            <a:avLst/>
          </a:prstGeom>
        </p:spPr>
        <p:txBody>
          <a:bodyPr wrap="square">
            <a:spAutoFit/>
          </a:bodyPr>
          <a:lstStyle/>
          <a:p>
            <a:r>
              <a:rPr lang="fr-BE" sz="2000" b="1" dirty="0">
                <a:solidFill>
                  <a:srgbClr val="0000FF"/>
                </a:solidFill>
              </a:rPr>
              <a:t>=&gt; </a:t>
            </a:r>
            <a:r>
              <a:rPr lang="fr-BE" sz="2000" b="1" dirty="0" err="1">
                <a:solidFill>
                  <a:srgbClr val="0000FF"/>
                </a:solidFill>
              </a:rPr>
              <a:t>Generate</a:t>
            </a:r>
            <a:r>
              <a:rPr lang="fr-BE" sz="2000" b="1" dirty="0">
                <a:solidFill>
                  <a:srgbClr val="0000FF"/>
                </a:solidFill>
              </a:rPr>
              <a:t> an OTU Table</a:t>
            </a:r>
          </a:p>
        </p:txBody>
      </p:sp>
      <p:pic>
        <p:nvPicPr>
          <p:cNvPr id="8" name="Imag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3717" y="2470956"/>
            <a:ext cx="1951005" cy="984221"/>
          </a:xfrm>
          <a:prstGeom prst="rect">
            <a:avLst/>
          </a:prstGeom>
        </p:spPr>
      </p:pic>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51977" y="1272271"/>
            <a:ext cx="1698956" cy="1087795"/>
          </a:xfrm>
          <a:prstGeom prst="rect">
            <a:avLst/>
          </a:prstGeom>
        </p:spPr>
      </p:pic>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0056" y="1197024"/>
            <a:ext cx="1656184" cy="1315746"/>
          </a:xfrm>
          <a:prstGeom prst="rect">
            <a:avLst/>
          </a:prstGeom>
        </p:spPr>
      </p:pic>
      <p:pic>
        <p:nvPicPr>
          <p:cNvPr id="11" name="Imag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23793" y="1291131"/>
            <a:ext cx="1850025" cy="1192779"/>
          </a:xfrm>
          <a:prstGeom prst="rect">
            <a:avLst/>
          </a:prstGeom>
        </p:spPr>
      </p:pic>
      <p:pic>
        <p:nvPicPr>
          <p:cNvPr id="12" name="Imag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56162" y="1138425"/>
            <a:ext cx="1388310" cy="1242448"/>
          </a:xfrm>
          <a:prstGeom prst="rect">
            <a:avLst/>
          </a:prstGeom>
        </p:spPr>
      </p:pic>
      <p:pic>
        <p:nvPicPr>
          <p:cNvPr id="13" name="Imag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1785" y="2494847"/>
            <a:ext cx="1951005" cy="984221"/>
          </a:xfrm>
          <a:prstGeom prst="rect">
            <a:avLst/>
          </a:prstGeom>
        </p:spPr>
      </p:pic>
      <p:pic>
        <p:nvPicPr>
          <p:cNvPr id="14" name="Imag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56041" y="2470956"/>
            <a:ext cx="1951005" cy="984221"/>
          </a:xfrm>
          <a:prstGeom prst="rect">
            <a:avLst/>
          </a:prstGeom>
        </p:spPr>
      </p:pic>
      <p:pic>
        <p:nvPicPr>
          <p:cNvPr id="15" name="Imag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28733" y="2494847"/>
            <a:ext cx="1951005" cy="984221"/>
          </a:xfrm>
          <a:prstGeom prst="rect">
            <a:avLst/>
          </a:prstGeom>
        </p:spPr>
      </p:pic>
      <p:sp>
        <p:nvSpPr>
          <p:cNvPr id="17" name="Flèche vers le bas 16"/>
          <p:cNvSpPr/>
          <p:nvPr/>
        </p:nvSpPr>
        <p:spPr>
          <a:xfrm>
            <a:off x="2599219" y="2182923"/>
            <a:ext cx="102237" cy="21602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èche vers le bas 17"/>
          <p:cNvSpPr/>
          <p:nvPr/>
        </p:nvSpPr>
        <p:spPr>
          <a:xfrm>
            <a:off x="5051315" y="2242107"/>
            <a:ext cx="102237" cy="21602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èche vers le bas 18"/>
          <p:cNvSpPr/>
          <p:nvPr/>
        </p:nvSpPr>
        <p:spPr>
          <a:xfrm>
            <a:off x="7431543" y="2248271"/>
            <a:ext cx="102237" cy="21602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èche vers le bas 19"/>
          <p:cNvSpPr/>
          <p:nvPr/>
        </p:nvSpPr>
        <p:spPr>
          <a:xfrm>
            <a:off x="9604235" y="2248271"/>
            <a:ext cx="102237" cy="21602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60381" y="3623083"/>
            <a:ext cx="2043324"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5773" y="3647090"/>
            <a:ext cx="2043324"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56040" y="3636651"/>
            <a:ext cx="2043324"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11769" y="3623083"/>
            <a:ext cx="2043324"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ZoneTexte 24"/>
          <p:cNvSpPr txBox="1"/>
          <p:nvPr/>
        </p:nvSpPr>
        <p:spPr>
          <a:xfrm rot="16200000">
            <a:off x="3123025" y="2778399"/>
            <a:ext cx="1476164" cy="369332"/>
          </a:xfrm>
          <a:prstGeom prst="rect">
            <a:avLst/>
          </a:prstGeom>
          <a:noFill/>
        </p:spPr>
        <p:txBody>
          <a:bodyPr wrap="square" rtlCol="0">
            <a:spAutoFit/>
          </a:bodyPr>
          <a:lstStyle/>
          <a:p>
            <a:r>
              <a:rPr lang="en-US" dirty="0"/>
              <a:t>100.000 Seq.</a:t>
            </a:r>
          </a:p>
        </p:txBody>
      </p:sp>
      <p:sp>
        <p:nvSpPr>
          <p:cNvPr id="26" name="ZoneTexte 25"/>
          <p:cNvSpPr txBox="1"/>
          <p:nvPr/>
        </p:nvSpPr>
        <p:spPr>
          <a:xfrm>
            <a:off x="1660216" y="5934670"/>
            <a:ext cx="8046255" cy="677108"/>
          </a:xfrm>
          <a:prstGeom prst="rect">
            <a:avLst/>
          </a:prstGeom>
          <a:noFill/>
        </p:spPr>
        <p:txBody>
          <a:bodyPr wrap="square" rtlCol="0">
            <a:spAutoFit/>
          </a:bodyPr>
          <a:lstStyle/>
          <a:p>
            <a:r>
              <a:rPr lang="en-US" sz="2000" b="1" dirty="0">
                <a:solidFill>
                  <a:srgbClr val="0000FF"/>
                </a:solidFill>
              </a:rPr>
              <a:t>=&gt; Taxonomic identification for each OTU using database (</a:t>
            </a:r>
            <a:r>
              <a:rPr lang="en-US" sz="2000" b="1" dirty="0" err="1">
                <a:solidFill>
                  <a:srgbClr val="0000FF"/>
                </a:solidFill>
              </a:rPr>
              <a:t>Greengenes</a:t>
            </a:r>
            <a:r>
              <a:rPr lang="en-US" sz="2000" b="1" dirty="0">
                <a:solidFill>
                  <a:srgbClr val="0000FF"/>
                </a:solidFill>
              </a:rPr>
              <a:t>)</a:t>
            </a:r>
          </a:p>
          <a:p>
            <a:endParaRPr lang="en-US" dirty="0"/>
          </a:p>
        </p:txBody>
      </p:sp>
      <p:pic>
        <p:nvPicPr>
          <p:cNvPr id="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3682" y="6436243"/>
            <a:ext cx="7449711" cy="328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36974" y="4575635"/>
            <a:ext cx="2542522" cy="12933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23717" y="4768174"/>
            <a:ext cx="6105525"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9548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67555" y="222196"/>
            <a:ext cx="8229600" cy="458115"/>
          </a:xfrm>
        </p:spPr>
        <p:txBody>
          <a:bodyPr>
            <a:noAutofit/>
          </a:bodyPr>
          <a:lstStyle/>
          <a:p>
            <a:r>
              <a:rPr lang="en-US" b="1" dirty="0" err="1">
                <a:solidFill>
                  <a:schemeClr val="accent1">
                    <a:lumMod val="50000"/>
                  </a:schemeClr>
                </a:solidFill>
              </a:rPr>
              <a:t>Analyse</a:t>
            </a:r>
            <a:r>
              <a:rPr lang="en-US" b="1" dirty="0">
                <a:solidFill>
                  <a:schemeClr val="accent1">
                    <a:lumMod val="50000"/>
                  </a:schemeClr>
                </a:solidFill>
              </a:rPr>
              <a:t> bio-</a:t>
            </a:r>
            <a:r>
              <a:rPr lang="en-US" b="1" dirty="0" err="1">
                <a:solidFill>
                  <a:schemeClr val="accent1">
                    <a:lumMod val="50000"/>
                  </a:schemeClr>
                </a:solidFill>
              </a:rPr>
              <a:t>statistique</a:t>
            </a:r>
            <a:endParaRPr lang="en-US" b="1" dirty="0">
              <a:solidFill>
                <a:schemeClr val="accent1">
                  <a:lumMod val="50000"/>
                </a:schemeClr>
              </a:solidFill>
            </a:endParaRPr>
          </a:p>
        </p:txBody>
      </p:sp>
      <p:sp>
        <p:nvSpPr>
          <p:cNvPr id="18" name="ZoneTexte 17"/>
          <p:cNvSpPr txBox="1"/>
          <p:nvPr/>
        </p:nvSpPr>
        <p:spPr>
          <a:xfrm>
            <a:off x="1620870" y="1981135"/>
            <a:ext cx="9125346" cy="5062924"/>
          </a:xfrm>
          <a:prstGeom prst="rect">
            <a:avLst/>
          </a:prstGeom>
          <a:noFill/>
        </p:spPr>
        <p:txBody>
          <a:bodyPr wrap="square" rtlCol="0">
            <a:spAutoFit/>
          </a:bodyPr>
          <a:lstStyle/>
          <a:p>
            <a:endParaRPr lang="en-US" sz="2000" b="1" dirty="0">
              <a:solidFill>
                <a:srgbClr val="0000FF"/>
              </a:solidFill>
            </a:endParaRPr>
          </a:p>
          <a:p>
            <a:r>
              <a:rPr lang="en-US" sz="2400" b="1" dirty="0">
                <a:solidFill>
                  <a:srgbClr val="0000FF"/>
                </a:solidFill>
              </a:rPr>
              <a:t>1: Alpha diversity</a:t>
            </a:r>
          </a:p>
          <a:p>
            <a:endParaRPr lang="en-US" sz="2000" b="1" dirty="0">
              <a:solidFill>
                <a:srgbClr val="0000FF"/>
              </a:solidFill>
            </a:endParaRPr>
          </a:p>
          <a:p>
            <a:endParaRPr lang="en-US" sz="2000" b="1" dirty="0">
              <a:solidFill>
                <a:srgbClr val="0000FF"/>
              </a:solidFill>
            </a:endParaRPr>
          </a:p>
          <a:p>
            <a:endParaRPr lang="en-US" sz="2000" b="1" dirty="0">
              <a:solidFill>
                <a:srgbClr val="0000FF"/>
              </a:solidFill>
            </a:endParaRPr>
          </a:p>
          <a:p>
            <a:endParaRPr lang="en-US" sz="2000" b="1" dirty="0">
              <a:solidFill>
                <a:srgbClr val="0000FF"/>
              </a:solidFill>
            </a:endParaRPr>
          </a:p>
          <a:p>
            <a:endParaRPr lang="en-US" sz="2000" b="1" dirty="0">
              <a:solidFill>
                <a:srgbClr val="0000FF"/>
              </a:solidFill>
            </a:endParaRP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Richness = Number of OTUs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Shannon diversity</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lvl="1"/>
            <a:endParaRPr lang="en-US" sz="1900" dirty="0">
              <a:solidFill>
                <a:srgbClr val="0000FF"/>
              </a:solidFill>
            </a:endParaRPr>
          </a:p>
        </p:txBody>
      </p:sp>
      <p:pic>
        <p:nvPicPr>
          <p:cNvPr id="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7456" y="5129898"/>
            <a:ext cx="2466975"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3166" y="3765024"/>
            <a:ext cx="685214" cy="626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0805" y="3765024"/>
            <a:ext cx="649769" cy="641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94768" y="4391743"/>
            <a:ext cx="656037" cy="647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50804" y="4402269"/>
            <a:ext cx="661414" cy="637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Rectangle à coins arrondis 23"/>
          <p:cNvSpPr/>
          <p:nvPr/>
        </p:nvSpPr>
        <p:spPr>
          <a:xfrm>
            <a:off x="7430245" y="3681057"/>
            <a:ext cx="1504681" cy="14213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ZoneTexte 24"/>
          <p:cNvSpPr txBox="1"/>
          <p:nvPr/>
        </p:nvSpPr>
        <p:spPr>
          <a:xfrm>
            <a:off x="9222957" y="4071023"/>
            <a:ext cx="1368152" cy="461665"/>
          </a:xfrm>
          <a:prstGeom prst="rect">
            <a:avLst/>
          </a:prstGeom>
          <a:noFill/>
        </p:spPr>
        <p:txBody>
          <a:bodyPr wrap="square" rtlCol="0">
            <a:spAutoFit/>
          </a:bodyPr>
          <a:lstStyle/>
          <a:p>
            <a:r>
              <a:rPr lang="en-US" sz="2400" dirty="0"/>
              <a:t>H’ = 1.38 </a:t>
            </a:r>
          </a:p>
        </p:txBody>
      </p:sp>
      <p:pic>
        <p:nvPicPr>
          <p:cNvPr id="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2308" y="5343497"/>
            <a:ext cx="890996" cy="12125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34608" y="5514450"/>
            <a:ext cx="281961" cy="278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Rectangle à coins arrondis 27"/>
          <p:cNvSpPr/>
          <p:nvPr/>
        </p:nvSpPr>
        <p:spPr>
          <a:xfrm>
            <a:off x="7446240" y="5214433"/>
            <a:ext cx="1504681" cy="14213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ZoneTexte 28"/>
          <p:cNvSpPr txBox="1"/>
          <p:nvPr/>
        </p:nvSpPr>
        <p:spPr>
          <a:xfrm>
            <a:off x="9238952" y="5718924"/>
            <a:ext cx="1368152" cy="461665"/>
          </a:xfrm>
          <a:prstGeom prst="rect">
            <a:avLst/>
          </a:prstGeom>
          <a:noFill/>
        </p:spPr>
        <p:txBody>
          <a:bodyPr wrap="square" rtlCol="0">
            <a:spAutoFit/>
          </a:bodyPr>
          <a:lstStyle/>
          <a:p>
            <a:r>
              <a:rPr lang="en-US" sz="2400" dirty="0"/>
              <a:t>H’ = 0.56</a:t>
            </a:r>
          </a:p>
        </p:txBody>
      </p:sp>
      <p:pic>
        <p:nvPicPr>
          <p:cNvPr id="30" name="Picture 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V="1">
            <a:off x="8521908" y="6018505"/>
            <a:ext cx="339485" cy="335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65653" y="2815128"/>
            <a:ext cx="5735804" cy="903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790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577735" y="1838629"/>
            <a:ext cx="8725494" cy="4770537"/>
          </a:xfrm>
          <a:prstGeom prst="rect">
            <a:avLst/>
          </a:prstGeom>
          <a:noFill/>
        </p:spPr>
        <p:txBody>
          <a:bodyPr wrap="square" rtlCol="0">
            <a:spAutoFit/>
          </a:bodyPr>
          <a:lstStyle/>
          <a:p>
            <a:r>
              <a:rPr lang="en-US" sz="2400" b="1" dirty="0">
                <a:solidFill>
                  <a:srgbClr val="0000FF"/>
                </a:solidFill>
              </a:rPr>
              <a:t>2: Beta diversity (</a:t>
            </a:r>
            <a:r>
              <a:rPr lang="en-US" sz="2400" b="1" dirty="0" err="1">
                <a:solidFill>
                  <a:srgbClr val="0000FF"/>
                </a:solidFill>
              </a:rPr>
              <a:t>Unifrac</a:t>
            </a:r>
            <a:r>
              <a:rPr lang="en-US" sz="2400" b="1" dirty="0">
                <a:solidFill>
                  <a:srgbClr val="0000FF"/>
                </a:solidFill>
              </a:rPr>
              <a:t> analysis)</a:t>
            </a:r>
          </a:p>
          <a:p>
            <a:endParaRPr lang="en-US" sz="2000" b="1" dirty="0">
              <a:solidFill>
                <a:srgbClr val="0000FF"/>
              </a:solidFill>
            </a:endParaRPr>
          </a:p>
          <a:p>
            <a:endParaRPr lang="en-US" sz="2000" b="1" dirty="0">
              <a:solidFill>
                <a:srgbClr val="0000FF"/>
              </a:solidFill>
            </a:endParaRPr>
          </a:p>
          <a:p>
            <a:endParaRPr lang="en-US" sz="2000" b="1" dirty="0">
              <a:solidFill>
                <a:srgbClr val="0000FF"/>
              </a:solidFill>
            </a:endParaRPr>
          </a:p>
          <a:p>
            <a:endParaRPr lang="en-US" sz="2000" b="1" dirty="0">
              <a:solidFill>
                <a:srgbClr val="0000FF"/>
              </a:solidFill>
            </a:endParaRPr>
          </a:p>
          <a:p>
            <a:endParaRPr lang="en-US" sz="2000" b="1" dirty="0">
              <a:solidFill>
                <a:srgbClr val="0000FF"/>
              </a:solidFill>
            </a:endParaRPr>
          </a:p>
          <a:p>
            <a:endParaRPr lang="en-US" sz="2000" b="1" dirty="0">
              <a:solidFill>
                <a:srgbClr val="0000FF"/>
              </a:solidFill>
            </a:endParaRPr>
          </a:p>
          <a:p>
            <a:endParaRPr lang="en-US" sz="2000" b="1" dirty="0">
              <a:solidFill>
                <a:srgbClr val="0000FF"/>
              </a:solidFill>
            </a:endParaRPr>
          </a:p>
          <a:p>
            <a:endParaRPr lang="en-US" sz="2000" b="1" dirty="0">
              <a:solidFill>
                <a:srgbClr val="0000FF"/>
              </a:solidFill>
            </a:endParaRPr>
          </a:p>
          <a:p>
            <a:endParaRPr lang="en-US" sz="2000" b="1" dirty="0">
              <a:solidFill>
                <a:srgbClr val="0000FF"/>
              </a:solidFill>
            </a:endParaRPr>
          </a:p>
          <a:p>
            <a:endParaRPr lang="en-US" sz="2000" b="1" dirty="0">
              <a:solidFill>
                <a:srgbClr val="0000FF"/>
              </a:solidFill>
            </a:endParaRPr>
          </a:p>
          <a:p>
            <a:endParaRPr lang="en-US" sz="2000" b="1" dirty="0">
              <a:solidFill>
                <a:srgbClr val="0000FF"/>
              </a:solidFill>
            </a:endParaRPr>
          </a:p>
          <a:p>
            <a:endParaRPr lang="en-US" sz="2000" b="1" dirty="0">
              <a:solidFill>
                <a:srgbClr val="0000FF"/>
              </a:solidFill>
            </a:endParaRPr>
          </a:p>
          <a:p>
            <a:endParaRPr lang="en-US" sz="2000" b="1" dirty="0">
              <a:solidFill>
                <a:srgbClr val="0000FF"/>
              </a:solidFill>
            </a:endParaRPr>
          </a:p>
          <a:p>
            <a:endParaRPr lang="en-US" sz="2000" b="1" dirty="0">
              <a:solidFill>
                <a:srgbClr val="0000FF"/>
              </a:solidFill>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222" y="2357117"/>
            <a:ext cx="6105525"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9193" y="3669243"/>
            <a:ext cx="4606753" cy="2939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85346" y="3562455"/>
            <a:ext cx="3941205" cy="30733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itle 1"/>
          <p:cNvSpPr>
            <a:spLocks noGrp="1"/>
          </p:cNvSpPr>
          <p:nvPr>
            <p:ph type="title"/>
          </p:nvPr>
        </p:nvSpPr>
        <p:spPr>
          <a:xfrm>
            <a:off x="1630250" y="312447"/>
            <a:ext cx="8229600" cy="458115"/>
          </a:xfrm>
        </p:spPr>
        <p:txBody>
          <a:bodyPr>
            <a:noAutofit/>
          </a:bodyPr>
          <a:lstStyle/>
          <a:p>
            <a:r>
              <a:rPr lang="en-US" b="1" dirty="0" err="1">
                <a:solidFill>
                  <a:schemeClr val="accent1">
                    <a:lumMod val="50000"/>
                  </a:schemeClr>
                </a:solidFill>
              </a:rPr>
              <a:t>Analyse</a:t>
            </a:r>
            <a:r>
              <a:rPr lang="en-US" b="1" dirty="0">
                <a:solidFill>
                  <a:schemeClr val="accent1">
                    <a:lumMod val="50000"/>
                  </a:schemeClr>
                </a:solidFill>
              </a:rPr>
              <a:t> bio-</a:t>
            </a:r>
            <a:r>
              <a:rPr lang="en-US" b="1" dirty="0" err="1">
                <a:solidFill>
                  <a:schemeClr val="accent1">
                    <a:lumMod val="50000"/>
                  </a:schemeClr>
                </a:solidFill>
              </a:rPr>
              <a:t>statistique</a:t>
            </a:r>
            <a:endParaRPr lang="en-US" b="1" dirty="0">
              <a:solidFill>
                <a:schemeClr val="accent1">
                  <a:lumMod val="50000"/>
                </a:schemeClr>
              </a:solidFill>
            </a:endParaRPr>
          </a:p>
        </p:txBody>
      </p:sp>
    </p:spTree>
    <p:extLst>
      <p:ext uri="{BB962C8B-B14F-4D97-AF65-F5344CB8AC3E}">
        <p14:creationId xmlns:p14="http://schemas.microsoft.com/office/powerpoint/2010/main" val="4201938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630250" y="312447"/>
            <a:ext cx="8229600" cy="458115"/>
          </a:xfrm>
        </p:spPr>
        <p:txBody>
          <a:bodyPr>
            <a:noAutofit/>
          </a:bodyPr>
          <a:lstStyle/>
          <a:p>
            <a:r>
              <a:rPr lang="en-US" b="1" dirty="0">
                <a:solidFill>
                  <a:schemeClr val="accent1">
                    <a:lumMod val="50000"/>
                  </a:schemeClr>
                </a:solidFill>
              </a:rPr>
              <a:t>OTUS        VS          ASV</a:t>
            </a:r>
          </a:p>
        </p:txBody>
      </p:sp>
      <p:sp>
        <p:nvSpPr>
          <p:cNvPr id="2" name="ZoneTexte 1">
            <a:extLst>
              <a:ext uri="{FF2B5EF4-FFF2-40B4-BE49-F238E27FC236}">
                <a16:creationId xmlns:a16="http://schemas.microsoft.com/office/drawing/2014/main" id="{1CCCD8D8-DE63-4DED-A895-F86D817BB825}"/>
              </a:ext>
            </a:extLst>
          </p:cNvPr>
          <p:cNvSpPr txBox="1"/>
          <p:nvPr/>
        </p:nvSpPr>
        <p:spPr>
          <a:xfrm>
            <a:off x="577049" y="1154097"/>
            <a:ext cx="10972800" cy="4708981"/>
          </a:xfrm>
          <a:prstGeom prst="rect">
            <a:avLst/>
          </a:prstGeom>
          <a:noFill/>
        </p:spPr>
        <p:txBody>
          <a:bodyPr wrap="square" rtlCol="0">
            <a:spAutoFit/>
          </a:bodyPr>
          <a:lstStyle/>
          <a:p>
            <a:r>
              <a:rPr lang="fr-FR" dirty="0"/>
              <a:t>https://fr.wikipedia.org/wiki/Variant_de_s%C3%A9quence_d%27amplicon</a:t>
            </a:r>
          </a:p>
          <a:p>
            <a:endParaRPr lang="fr-FR" dirty="0"/>
          </a:p>
          <a:p>
            <a:endParaRPr lang="fr-FR" dirty="0"/>
          </a:p>
          <a:p>
            <a:pPr algn="just"/>
            <a:r>
              <a:rPr lang="fr-FR" dirty="0"/>
              <a:t>L'introduction des méthodes ASV a suscité un </a:t>
            </a:r>
            <a:r>
              <a:rPr lang="fr-FR" b="1" dirty="0"/>
              <a:t>débat</a:t>
            </a:r>
            <a:r>
              <a:rPr lang="fr-FR" dirty="0"/>
              <a:t> parmi les biologistes moléculaires quant à leur utilité. Certains ont fait valoir que les </a:t>
            </a:r>
            <a:r>
              <a:rPr lang="fr-FR" b="1" dirty="0"/>
              <a:t>ASV devraient remplacer les OTU </a:t>
            </a:r>
            <a:r>
              <a:rPr lang="fr-FR" dirty="0"/>
              <a:t>dans l'analyse des gènes marqueurs</a:t>
            </a:r>
            <a:r>
              <a:rPr lang="fr-FR" baseline="30000" dirty="0">
                <a:hlinkClick r:id="rId2"/>
              </a:rPr>
              <a:t>2</a:t>
            </a:r>
            <a:r>
              <a:rPr lang="fr-FR" dirty="0"/>
              <a:t>. Les arguments en faveur des ASV se concentrent sur l'utilité d'une </a:t>
            </a:r>
            <a:r>
              <a:rPr lang="fr-FR" b="1" dirty="0"/>
              <a:t>résolution de séquence plus fine </a:t>
            </a:r>
            <a:r>
              <a:rPr lang="fr-FR" dirty="0"/>
              <a:t>et sur l'avantage de pouvoir </a:t>
            </a:r>
            <a:r>
              <a:rPr lang="fr-FR" b="1" dirty="0"/>
              <a:t>comparer facilement des séquences entre différentes études</a:t>
            </a:r>
            <a:r>
              <a:rPr lang="fr-FR" b="1" baseline="30000" dirty="0">
                <a:hlinkClick r:id="rId3"/>
              </a:rPr>
              <a:t>3</a:t>
            </a:r>
            <a:r>
              <a:rPr lang="fr-FR" dirty="0"/>
              <a:t>. D'autres ont fait valoir que la technologie de séquençage existante n'est souvent pas suffisante pour résoudre avec précision les séquences exactes, et que leur utilisation peut masquer les tendances biologiques qui seraient plus faciles à détecter à l'aide des OTU. De plus, les OTU </a:t>
            </a:r>
            <a:r>
              <a:rPr lang="fr-FR" i="1" dirty="0"/>
              <a:t>de novo</a:t>
            </a:r>
            <a:r>
              <a:rPr lang="fr-FR" dirty="0"/>
              <a:t> sont plus lentes à assigner, mais conservent toutes les séquences de l'échantillon et ne présentent aucun risque de biais de référence car elles sont générées sans référence.</a:t>
            </a:r>
          </a:p>
          <a:p>
            <a:endParaRPr lang="fr-FR" dirty="0"/>
          </a:p>
          <a:p>
            <a:endParaRPr lang="fr-FR" dirty="0"/>
          </a:p>
          <a:p>
            <a:endParaRPr lang="fr-FR" dirty="0"/>
          </a:p>
          <a:p>
            <a:r>
              <a:rPr lang="fr-FR" sz="2400" b="1" dirty="0"/>
              <a:t>=&gt; La recherche scientifique avance . Le consensus scientifique n’est pas encore atteint </a:t>
            </a:r>
            <a:endParaRPr lang="fr-BE" sz="2400" b="1" dirty="0"/>
          </a:p>
        </p:txBody>
      </p:sp>
    </p:spTree>
    <p:extLst>
      <p:ext uri="{BB962C8B-B14F-4D97-AF65-F5344CB8AC3E}">
        <p14:creationId xmlns:p14="http://schemas.microsoft.com/office/powerpoint/2010/main" val="1193042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0300892E-4B7F-40FE-B568-D05A92210C9B}"/>
              </a:ext>
            </a:extLst>
          </p:cNvPr>
          <p:cNvSpPr txBox="1"/>
          <p:nvPr/>
        </p:nvSpPr>
        <p:spPr>
          <a:xfrm>
            <a:off x="-98560" y="-63374"/>
            <a:ext cx="11922711" cy="646331"/>
          </a:xfrm>
          <a:prstGeom prst="rect">
            <a:avLst/>
          </a:prstGeom>
          <a:noFill/>
        </p:spPr>
        <p:txBody>
          <a:bodyPr wrap="square" rtlCol="0">
            <a:spAutoFit/>
          </a:bodyPr>
          <a:lstStyle/>
          <a:p>
            <a:pPr algn="ctr"/>
            <a:r>
              <a:rPr lang="fr-FR" sz="3600" dirty="0">
                <a:solidFill>
                  <a:schemeClr val="accent1">
                    <a:lumMod val="50000"/>
                  </a:schemeClr>
                </a:solidFill>
              </a:rPr>
              <a:t>Structure des données – </a:t>
            </a:r>
            <a:r>
              <a:rPr lang="fr-FR" sz="3600" dirty="0" err="1">
                <a:solidFill>
                  <a:schemeClr val="accent1">
                    <a:lumMod val="50000"/>
                  </a:schemeClr>
                </a:solidFill>
              </a:rPr>
              <a:t>éco-systême</a:t>
            </a:r>
            <a:r>
              <a:rPr lang="fr-FR" sz="3600" dirty="0">
                <a:solidFill>
                  <a:schemeClr val="accent1">
                    <a:lumMod val="50000"/>
                  </a:schemeClr>
                </a:solidFill>
              </a:rPr>
              <a:t> </a:t>
            </a:r>
            <a:r>
              <a:rPr lang="fr-FR" sz="3600" dirty="0" err="1">
                <a:solidFill>
                  <a:schemeClr val="accent1">
                    <a:lumMod val="50000"/>
                  </a:schemeClr>
                </a:solidFill>
              </a:rPr>
              <a:t>bioconducor</a:t>
            </a:r>
            <a:endParaRPr lang="fr-BE" sz="3600" dirty="0">
              <a:solidFill>
                <a:schemeClr val="accent1">
                  <a:lumMod val="50000"/>
                </a:schemeClr>
              </a:solidFill>
            </a:endParaRPr>
          </a:p>
        </p:txBody>
      </p:sp>
      <p:pic>
        <p:nvPicPr>
          <p:cNvPr id="3" name="Image 2">
            <a:extLst>
              <a:ext uri="{FF2B5EF4-FFF2-40B4-BE49-F238E27FC236}">
                <a16:creationId xmlns:a16="http://schemas.microsoft.com/office/drawing/2014/main" id="{BFBEAA35-4FDD-46C0-86DA-74D6A4AF26C4}"/>
              </a:ext>
            </a:extLst>
          </p:cNvPr>
          <p:cNvPicPr>
            <a:picLocks noChangeAspect="1"/>
          </p:cNvPicPr>
          <p:nvPr/>
        </p:nvPicPr>
        <p:blipFill>
          <a:blip r:embed="rId2"/>
          <a:stretch>
            <a:fillRect/>
          </a:stretch>
        </p:blipFill>
        <p:spPr>
          <a:xfrm>
            <a:off x="2206101" y="817719"/>
            <a:ext cx="6613864" cy="5379855"/>
          </a:xfrm>
          <a:prstGeom prst="rect">
            <a:avLst/>
          </a:prstGeom>
        </p:spPr>
      </p:pic>
      <p:sp>
        <p:nvSpPr>
          <p:cNvPr id="5" name="ZoneTexte 4">
            <a:extLst>
              <a:ext uri="{FF2B5EF4-FFF2-40B4-BE49-F238E27FC236}">
                <a16:creationId xmlns:a16="http://schemas.microsoft.com/office/drawing/2014/main" id="{CB202759-F9F4-4829-9071-9854CD95045F}"/>
              </a:ext>
            </a:extLst>
          </p:cNvPr>
          <p:cNvSpPr txBox="1"/>
          <p:nvPr/>
        </p:nvSpPr>
        <p:spPr>
          <a:xfrm>
            <a:off x="195310" y="6432336"/>
            <a:ext cx="9090734" cy="369332"/>
          </a:xfrm>
          <a:prstGeom prst="rect">
            <a:avLst/>
          </a:prstGeom>
          <a:noFill/>
        </p:spPr>
        <p:txBody>
          <a:bodyPr wrap="square" rtlCol="0">
            <a:spAutoFit/>
          </a:bodyPr>
          <a:lstStyle/>
          <a:p>
            <a:r>
              <a:rPr lang="en-US" b="1" dirty="0"/>
              <a:t>Source:  Orchestrating high-throughput genomic analysis with Bioconductor, Huber et al. 2015 </a:t>
            </a:r>
            <a:endParaRPr lang="fr-BE" b="1" dirty="0"/>
          </a:p>
        </p:txBody>
      </p:sp>
    </p:spTree>
    <p:extLst>
      <p:ext uri="{BB962C8B-B14F-4D97-AF65-F5344CB8AC3E}">
        <p14:creationId xmlns:p14="http://schemas.microsoft.com/office/powerpoint/2010/main" val="193456954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589</TotalTime>
  <Words>324</Words>
  <Application>Microsoft Office PowerPoint</Application>
  <PresentationFormat>Grand écran</PresentationFormat>
  <Paragraphs>70</Paragraphs>
  <Slides>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Calibri</vt:lpstr>
      <vt:lpstr>Calibri Light</vt:lpstr>
      <vt:lpstr>Thème Office</vt:lpstr>
      <vt:lpstr>Présentation PowerPoint</vt:lpstr>
      <vt:lpstr>Contexte biologue:  Shotgun vs Tarteted Gene</vt:lpstr>
      <vt:lpstr>Contexte biologique</vt:lpstr>
      <vt:lpstr>OTUs et identification taxonomique</vt:lpstr>
      <vt:lpstr>Analyse bio-statistique</vt:lpstr>
      <vt:lpstr>Analyse bio-statistique</vt:lpstr>
      <vt:lpstr>OTUS        VS          ASV</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Jérôme Ambroise</dc:creator>
  <cp:lastModifiedBy>Jérôme Ambroise</cp:lastModifiedBy>
  <cp:revision>18</cp:revision>
  <dcterms:created xsi:type="dcterms:W3CDTF">2021-02-19T08:02:31Z</dcterms:created>
  <dcterms:modified xsi:type="dcterms:W3CDTF">2021-03-15T14:27:49Z</dcterms:modified>
</cp:coreProperties>
</file>