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C7E5-B50A-40F7-8504-87578D55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4CB20F-5773-48BC-8B55-291E4632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B3C74-C858-4416-9D2D-F63BA5C6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17384-D691-4E09-821F-D6AB1D2F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D643-A2AC-4A84-AC98-B7C3CA1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2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B0431-98F9-436C-82FF-CC64D6CA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3ABE30-4036-44E5-8BD6-FB8D0E23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FC559-F532-4E5F-9096-E15C3DF9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22882-1069-48CC-B7BB-A7980A28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243B8-FF9D-4CEA-87EA-E3F89AF1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94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49817E-4887-4A5D-8ED4-1612C2F5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5B5FCB-E492-4819-9409-A329FD20E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B5509-F191-4D16-B04A-66BB44E9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229F4-8427-483A-80C8-B52AC8C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781AF-0A1F-4A93-9D9A-A8E4F6B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91770-E825-462B-93F4-17CFCE3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D2661-EFBF-48E0-B4B7-F0FE6115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69E6B-8CC9-4A95-93D5-1FDA802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22404-EEBC-44EF-906D-905B709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2BB3A-94E5-4A80-81C4-71AC00CB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27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80EC2-F67A-4C0C-BE25-77FC09DB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4B155-920F-4E35-92C2-2B938546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A3ACA-FC00-4DBD-84C9-9EF9C9E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C6D00-06E0-44EE-82A1-0E0209A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376A-4DD6-45BF-9FEA-444E973F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23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D719-E6A6-4E48-9371-FB67E6B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23AFC-E8B9-42C8-8F22-74257AB5A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C5C83-2268-4CBF-8CE7-233940BC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5A84A-1156-4A26-9AEF-6967983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7DF73-E51D-4198-BDF1-FB30F2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1C918-F766-483C-BC92-B5BD78B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55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3D46E-0164-4162-B1F1-C9975D43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28EB7-3132-402A-9ED7-07E0D3A8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549505-A089-4269-BF6A-F7CA00F0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EAA7F-E429-4502-AED4-5A2AD9A5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C78B-F782-4BAA-ACEB-BABC5FA9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C51F14-7F84-4B54-A401-8B3A28C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83EB15-764A-4C84-B2C1-1E286E3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20547F-68BF-484D-975D-E83D5E9C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52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312EA-61D4-4C64-A260-476755D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68F94D-F910-45C7-942F-C5A7E5DB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0C8EA-D60E-451F-BD0A-D855513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EA6707-75FD-4DAB-9CF8-7C4D90D3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1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0539A6-7098-408B-AC08-1C52024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46EA7-9494-4A95-9A57-EE1523A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FD6D2E-73C5-4DA3-A3C5-76D96905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14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B672B-406B-4D56-A309-BD5B9D5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E2933-FD7E-4746-ACF2-A42B434B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9D97-680C-4313-B3F9-27D3C8D2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77466-1D25-4FA2-A765-C71FC95D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1B53F4-6FD0-43CB-929F-95C32EC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CA0858-7986-4891-BA14-F2D8EAFD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29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60B36-1A5E-4601-8220-7F0D8A2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A7B851-E0F8-40AC-89C8-166B100B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C83B4D-F67B-4DCF-99B5-534FB103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4625BB-EA0C-47CA-B88A-502B1527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06D1-9CD0-402B-8B78-57AD2214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04785-6F78-491C-A862-A4F1034D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E5C19F-A7BB-40D6-8CE7-0B70E15B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215C3-2CC1-4C83-B758-67270AF6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25E63-12F1-413F-9CED-76D5E2EE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4C3C-AB6D-4D37-AFEE-8D3B1CA6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89913-3E3F-490A-9E6A-BD4EC646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0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A5FC92-A743-480E-A1C4-E143B4442828}"/>
              </a:ext>
            </a:extLst>
          </p:cNvPr>
          <p:cNvSpPr txBox="1"/>
          <p:nvPr/>
        </p:nvSpPr>
        <p:spPr>
          <a:xfrm>
            <a:off x="1288543" y="1908996"/>
            <a:ext cx="10344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Analyse de données transcriptomiques</a:t>
            </a:r>
          </a:p>
          <a:p>
            <a:endParaRPr lang="fr-FR" dirty="0"/>
          </a:p>
          <a:p>
            <a:endParaRPr lang="fr-FR" dirty="0"/>
          </a:p>
          <a:p>
            <a:pPr algn="r"/>
            <a:r>
              <a:rPr lang="fr-FR" sz="2400" dirty="0"/>
              <a:t>Février 2024</a:t>
            </a:r>
          </a:p>
          <a:p>
            <a:pPr algn="r"/>
            <a:r>
              <a:rPr lang="fr-FR" sz="2400" dirty="0"/>
              <a:t>Jérôme Ambroise</a:t>
            </a:r>
            <a:endParaRPr lang="fr-BE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49E62D-4BD1-43D5-A9AA-63DE2E57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5271792"/>
            <a:ext cx="2582786" cy="1125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5E2954-E7DE-41C6-93DC-73B309D3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10" y="5151071"/>
            <a:ext cx="4987837" cy="1366929"/>
          </a:xfrm>
          <a:prstGeom prst="rect">
            <a:avLst/>
          </a:prstGeom>
        </p:spPr>
      </p:pic>
      <p:pic>
        <p:nvPicPr>
          <p:cNvPr id="7" name="Picture 2" descr="https://cdn.uclouvain.be/styles/full_content/groups/cms-editors-ctma/img/ctma-wpp-869x570.png?itok=jw9EE5-v">
            <a:extLst>
              <a:ext uri="{FF2B5EF4-FFF2-40B4-BE49-F238E27FC236}">
                <a16:creationId xmlns:a16="http://schemas.microsoft.com/office/drawing/2014/main" id="{968931A8-DC72-482E-85D1-7D8DF539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91" y="5288589"/>
            <a:ext cx="2120309" cy="13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532-4D85-4378-9D45-EC4AA0CF0866}"/>
              </a:ext>
            </a:extLst>
          </p:cNvPr>
          <p:cNvSpPr txBox="1">
            <a:spLocks/>
          </p:cNvSpPr>
          <p:nvPr/>
        </p:nvSpPr>
        <p:spPr>
          <a:xfrm>
            <a:off x="1821330" y="1276195"/>
            <a:ext cx="9314030" cy="551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/>
              <a:t>Les cellules produisent les protéines en 2 étapes: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Transcription : Production </a:t>
            </a:r>
            <a:r>
              <a:rPr lang="en-US" sz="2400" dirty="0" err="1"/>
              <a:t>d’ARNm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fr-BE" sz="2400" dirty="0"/>
              <a:t>Traduction : Traduction de l’ARNm en une protéine</a:t>
            </a:r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endParaRPr lang="fr-BE" sz="2800" dirty="0"/>
          </a:p>
          <a:p>
            <a:endParaRPr lang="fr-BE" sz="2800" dirty="0"/>
          </a:p>
          <a:p>
            <a:endParaRPr lang="fr-BE" sz="2800" dirty="0"/>
          </a:p>
          <a:p>
            <a:endParaRPr lang="fr-BE" sz="2800" dirty="0"/>
          </a:p>
          <a:p>
            <a:r>
              <a:rPr lang="fr-BE" sz="2800" dirty="0"/>
              <a:t>La transcription est un processus physiologique hautement régulé.</a:t>
            </a:r>
          </a:p>
          <a:p>
            <a:r>
              <a:rPr lang="fr-BE" sz="2800" dirty="0"/>
              <a:t>Quantité d’ARNm produite = Niveau d’expression du gène.</a:t>
            </a: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358A-E092-4470-8578-FAAA75B7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70" y="2605735"/>
            <a:ext cx="5093130" cy="226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F11B53-0501-49DC-8C64-B1C68507B072}"/>
              </a:ext>
            </a:extLst>
          </p:cNvPr>
          <p:cNvSpPr/>
          <p:nvPr/>
        </p:nvSpPr>
        <p:spPr>
          <a:xfrm>
            <a:off x="2075330" y="0"/>
            <a:ext cx="11261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Contexte</a:t>
            </a:r>
            <a:r>
              <a:rPr lang="en-US" sz="3200" b="1" dirty="0"/>
              <a:t> </a:t>
            </a:r>
            <a:r>
              <a:rPr lang="en-US" sz="3200" b="1" dirty="0" err="1"/>
              <a:t>biologique</a:t>
            </a:r>
            <a:r>
              <a:rPr lang="en-US" sz="3200" b="1" dirty="0"/>
              <a:t>: AND, ARN, </a:t>
            </a:r>
            <a:r>
              <a:rPr lang="en-US" sz="3200" b="1" dirty="0" err="1"/>
              <a:t>protéines</a:t>
            </a:r>
            <a:endParaRPr lang="fr-BE" sz="3200" b="1" dirty="0"/>
          </a:p>
        </p:txBody>
      </p:sp>
    </p:spTree>
    <p:extLst>
      <p:ext uri="{BB962C8B-B14F-4D97-AF65-F5344CB8AC3E}">
        <p14:creationId xmlns:p14="http://schemas.microsoft.com/office/powerpoint/2010/main" val="11953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133165" y="88777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Evolution technologique</a:t>
            </a:r>
            <a:endParaRPr lang="fr-BE" sz="36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55F932F3-7029-4A09-8003-1FB48ECA6E9F}"/>
              </a:ext>
            </a:extLst>
          </p:cNvPr>
          <p:cNvSpPr/>
          <p:nvPr/>
        </p:nvSpPr>
        <p:spPr>
          <a:xfrm>
            <a:off x="195309" y="1998856"/>
            <a:ext cx="11691891" cy="76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E207EF-3A61-491B-AE8E-1FE50A5E0EBB}"/>
              </a:ext>
            </a:extLst>
          </p:cNvPr>
          <p:cNvSpPr txBox="1"/>
          <p:nvPr/>
        </p:nvSpPr>
        <p:spPr>
          <a:xfrm>
            <a:off x="958789" y="154859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1985</a:t>
            </a:r>
            <a:endParaRPr lang="fr-BE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5BF94C-B4BF-4733-9B10-A808D019036B}"/>
              </a:ext>
            </a:extLst>
          </p:cNvPr>
          <p:cNvSpPr txBox="1"/>
          <p:nvPr/>
        </p:nvSpPr>
        <p:spPr>
          <a:xfrm>
            <a:off x="3503918" y="1528340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1997</a:t>
            </a:r>
            <a:endParaRPr lang="fr-BE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FE8AA2-A423-48C9-99D9-7F2E48C1178C}"/>
              </a:ext>
            </a:extLst>
          </p:cNvPr>
          <p:cNvSpPr txBox="1"/>
          <p:nvPr/>
        </p:nvSpPr>
        <p:spPr>
          <a:xfrm>
            <a:off x="6733614" y="1557202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2006</a:t>
            </a:r>
            <a:endParaRPr lang="fr-BE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36F81A-5291-41F8-8FC1-580EAECB3BD8}"/>
              </a:ext>
            </a:extLst>
          </p:cNvPr>
          <p:cNvSpPr txBox="1"/>
          <p:nvPr/>
        </p:nvSpPr>
        <p:spPr>
          <a:xfrm>
            <a:off x="10413507" y="1547575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2015</a:t>
            </a:r>
            <a:endParaRPr lang="fr-BE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8E9F26-E4FE-46B2-99E3-374921F3BB2F}"/>
              </a:ext>
            </a:extLst>
          </p:cNvPr>
          <p:cNvSpPr txBox="1"/>
          <p:nvPr/>
        </p:nvSpPr>
        <p:spPr>
          <a:xfrm>
            <a:off x="927717" y="2810374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qPCR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67E8DA-390C-4B32-8953-5EB240B4190D}"/>
              </a:ext>
            </a:extLst>
          </p:cNvPr>
          <p:cNvSpPr txBox="1"/>
          <p:nvPr/>
        </p:nvSpPr>
        <p:spPr>
          <a:xfrm>
            <a:off x="3148811" y="2691810"/>
            <a:ext cx="235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Gene expression </a:t>
            </a:r>
            <a:r>
              <a:rPr lang="fr-FR" sz="2400" dirty="0" err="1"/>
              <a:t>Microarray</a:t>
            </a: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2E6CD3-375F-4245-80BA-4CDFA8A50CBB}"/>
              </a:ext>
            </a:extLst>
          </p:cNvPr>
          <p:cNvSpPr txBox="1"/>
          <p:nvPr/>
        </p:nvSpPr>
        <p:spPr>
          <a:xfrm>
            <a:off x="6583483" y="2695212"/>
            <a:ext cx="23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Bulk RNA-</a:t>
            </a:r>
            <a:r>
              <a:rPr lang="fr-FR" sz="2400" dirty="0" err="1"/>
              <a:t>seq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E18DDD-82FC-4ED2-9FC3-7204BC4F6EC9}"/>
              </a:ext>
            </a:extLst>
          </p:cNvPr>
          <p:cNvSpPr txBox="1"/>
          <p:nvPr/>
        </p:nvSpPr>
        <p:spPr>
          <a:xfrm>
            <a:off x="10231515" y="2810374"/>
            <a:ext cx="182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Single - </a:t>
            </a:r>
            <a:r>
              <a:rPr lang="fr-FR" sz="2400" dirty="0" err="1"/>
              <a:t>cell</a:t>
            </a:r>
            <a:endParaRPr lang="fr-FR" sz="2400" dirty="0"/>
          </a:p>
          <a:p>
            <a:r>
              <a:rPr lang="fr-FR" sz="2400" dirty="0"/>
              <a:t>RNA-</a:t>
            </a:r>
            <a:r>
              <a:rPr lang="fr-FR" sz="2400" dirty="0" err="1"/>
              <a:t>seq</a:t>
            </a:r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BDBD3A6-D0FD-48DA-A2C5-3082F6E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492839"/>
            <a:ext cx="2445293" cy="14191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28B587-52A5-46B4-8D73-B79C3948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60" y="3612004"/>
            <a:ext cx="2140300" cy="14355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D0EBF7F-96B3-488A-A6D8-C161206A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838" y="5235512"/>
            <a:ext cx="1266825" cy="15906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22FB9A8-4FED-4FA9-A6B5-31D9CFD6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820" y="3271480"/>
            <a:ext cx="3663500" cy="18405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93A6AFF-FA51-4E29-9628-21FF9346CD46}"/>
              </a:ext>
            </a:extLst>
          </p:cNvPr>
          <p:cNvSpPr txBox="1"/>
          <p:nvPr/>
        </p:nvSpPr>
        <p:spPr>
          <a:xfrm>
            <a:off x="5666814" y="507160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Source: http://www.sthda.com/</a:t>
            </a:r>
            <a:endParaRPr lang="fr-BE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F77B66C-7EC3-4E03-A81E-1FEDBD65D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225" y="3624243"/>
            <a:ext cx="3006964" cy="184053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257D422-7110-4414-9555-3707F3F51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150" y="5822129"/>
            <a:ext cx="695593" cy="83868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AE9B755-6217-47D0-9C1C-701BB06AE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428" y="5772635"/>
            <a:ext cx="713963" cy="93767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3F32B3-54FB-49DC-BCB5-40B5B2CAA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3507" y="5651471"/>
            <a:ext cx="1246234" cy="1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-98560" y="-63374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Analyse de données</a:t>
            </a:r>
            <a:endParaRPr lang="fr-BE" sz="3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CEE586-4174-43D6-A2D8-A75D2025F543}"/>
              </a:ext>
            </a:extLst>
          </p:cNvPr>
          <p:cNvSpPr txBox="1"/>
          <p:nvPr/>
        </p:nvSpPr>
        <p:spPr>
          <a:xfrm>
            <a:off x="90491" y="676987"/>
            <a:ext cx="29605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Données brutes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qPCR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Gene express. </a:t>
            </a:r>
            <a:r>
              <a:rPr lang="fr-FR" dirty="0" err="1"/>
              <a:t>Microarray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Bulk RNA-</a:t>
            </a:r>
            <a:r>
              <a:rPr lang="fr-FR" dirty="0" err="1"/>
              <a:t>seq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Single – </a:t>
            </a:r>
            <a:r>
              <a:rPr lang="fr-FR" dirty="0" err="1"/>
              <a:t>cell</a:t>
            </a:r>
            <a:r>
              <a:rPr lang="fr-FR" dirty="0"/>
              <a:t> RNA-</a:t>
            </a:r>
            <a:r>
              <a:rPr lang="fr-FR" dirty="0" err="1"/>
              <a:t>seq</a:t>
            </a:r>
            <a:endParaRPr lang="fr-BE" dirty="0"/>
          </a:p>
          <a:p>
            <a:endParaRPr lang="fr-BE" sz="1400" dirty="0"/>
          </a:p>
          <a:p>
            <a:endParaRPr lang="fr-BE" sz="1400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6D8882-8593-4209-88DF-36AA9C93B875}"/>
              </a:ext>
            </a:extLst>
          </p:cNvPr>
          <p:cNvSpPr txBox="1"/>
          <p:nvPr/>
        </p:nvSpPr>
        <p:spPr>
          <a:xfrm>
            <a:off x="3515360" y="675400"/>
            <a:ext cx="447040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Pré-traitement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Normalisation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Choix du gène </a:t>
            </a:r>
            <a:r>
              <a:rPr lang="fr-FR" b="1" dirty="0" err="1"/>
              <a:t>housekeeping</a:t>
            </a:r>
            <a:r>
              <a:rPr lang="fr-FR" b="1" dirty="0"/>
              <a:t> (</a:t>
            </a:r>
            <a:r>
              <a:rPr lang="fr-FR" b="1" dirty="0" err="1"/>
              <a:t>qPCR</a:t>
            </a:r>
            <a:r>
              <a:rPr lang="fr-FR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Background correction (</a:t>
            </a:r>
            <a:r>
              <a:rPr lang="fr-FR" b="1" dirty="0" err="1"/>
              <a:t>microrray</a:t>
            </a:r>
            <a:r>
              <a:rPr lang="fr-FR" b="1" dirty="0"/>
              <a:t>)</a:t>
            </a:r>
            <a:endParaRPr lang="fr-FR" sz="2800" b="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212CE25-AA99-492E-ABAE-372F24D1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95" y="1598385"/>
            <a:ext cx="3859847" cy="146882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92ECBED-C8B7-459C-A7AA-4071D46B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19" y="3793669"/>
            <a:ext cx="4018597" cy="1657764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3F124EB-31A2-453A-96C9-070CDC7EF9A9}"/>
              </a:ext>
            </a:extLst>
          </p:cNvPr>
          <p:cNvSpPr/>
          <p:nvPr/>
        </p:nvSpPr>
        <p:spPr>
          <a:xfrm>
            <a:off x="8034020" y="781538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A8C4BC4-152A-4F51-A706-A1B50066282C}"/>
              </a:ext>
            </a:extLst>
          </p:cNvPr>
          <p:cNvSpPr txBox="1"/>
          <p:nvPr/>
        </p:nvSpPr>
        <p:spPr>
          <a:xfrm>
            <a:off x="8539481" y="610295"/>
            <a:ext cx="352551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Matrice d’expression ( P x N)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EFD27D-A7CC-4BEC-9FC4-B02CC13B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1" y="1517446"/>
            <a:ext cx="2235200" cy="113737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1C5699EF-89B2-4EE0-B85E-44E47FF4ABCE}"/>
              </a:ext>
            </a:extLst>
          </p:cNvPr>
          <p:cNvSpPr txBox="1"/>
          <p:nvPr/>
        </p:nvSpPr>
        <p:spPr>
          <a:xfrm>
            <a:off x="9626598" y="11197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échantillons (N = 2 X 5)</a:t>
            </a:r>
            <a:endParaRPr lang="fr-BE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F7B099C-ADEF-43B0-BADE-0B2EFB7F190B}"/>
              </a:ext>
            </a:extLst>
          </p:cNvPr>
          <p:cNvSpPr txBox="1"/>
          <p:nvPr/>
        </p:nvSpPr>
        <p:spPr>
          <a:xfrm>
            <a:off x="8488681" y="1898176"/>
            <a:ext cx="131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gènes</a:t>
            </a:r>
          </a:p>
          <a:p>
            <a:r>
              <a:rPr lang="fr-FR" dirty="0"/>
              <a:t>P = 20000</a:t>
            </a:r>
            <a:endParaRPr lang="fr-BE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4A84F438-92AC-4E4B-AD55-AB1762E5B183}"/>
              </a:ext>
            </a:extLst>
          </p:cNvPr>
          <p:cNvSpPr/>
          <p:nvPr/>
        </p:nvSpPr>
        <p:spPr>
          <a:xfrm rot="5400000">
            <a:off x="10292080" y="2946400"/>
            <a:ext cx="386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A659DB-C74E-451B-BBC2-57B8D8815524}"/>
              </a:ext>
            </a:extLst>
          </p:cNvPr>
          <p:cNvSpPr txBox="1"/>
          <p:nvPr/>
        </p:nvSpPr>
        <p:spPr>
          <a:xfrm>
            <a:off x="8539480" y="3368912"/>
            <a:ext cx="3652519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statistique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Microarray</a:t>
            </a:r>
            <a:r>
              <a:rPr lang="fr-FR" sz="1600" dirty="0"/>
              <a:t> : Modèle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Bulk RNA-SEQ: modèle binomial négatif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Sc-RNA-SEQ: clustering ou </a:t>
            </a:r>
            <a:r>
              <a:rPr lang="fr-FR" sz="1600" dirty="0" err="1"/>
              <a:t>classif</a:t>
            </a:r>
            <a:r>
              <a:rPr lang="fr-FR" sz="1600" dirty="0"/>
              <a:t> supervisée + modèle binomial négatif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2B7A4F7-EBA3-43BE-8E9C-0DBCCA7FB03E}"/>
              </a:ext>
            </a:extLst>
          </p:cNvPr>
          <p:cNvSpPr/>
          <p:nvPr/>
        </p:nvSpPr>
        <p:spPr>
          <a:xfrm>
            <a:off x="3099279" y="1306243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E4A3E3-E175-4633-908D-89ABCDA3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598" y="5156458"/>
            <a:ext cx="1642880" cy="15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-98560" y="-63374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Analyse de données</a:t>
            </a:r>
            <a:endParaRPr lang="fr-BE" sz="3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BEAA35-4FDD-46C0-86DA-74D6A4AF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01" y="817719"/>
            <a:ext cx="6613864" cy="53798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202759-F9F4-4829-9071-9854CD95045F}"/>
              </a:ext>
            </a:extLst>
          </p:cNvPr>
          <p:cNvSpPr txBox="1"/>
          <p:nvPr/>
        </p:nvSpPr>
        <p:spPr>
          <a:xfrm>
            <a:off x="195310" y="6432336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 Orchestrating high-throughput genomic analysis with Bioconductor, Huber et al. 2015 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1934569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172</Words>
  <Application>Microsoft Office PowerPoint</Application>
  <PresentationFormat>Grand écran</PresentationFormat>
  <Paragraphs>70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Ambroise</dc:creator>
  <cp:lastModifiedBy>Jérôme Ambroise</cp:lastModifiedBy>
  <cp:revision>14</cp:revision>
  <dcterms:created xsi:type="dcterms:W3CDTF">2021-02-19T08:02:31Z</dcterms:created>
  <dcterms:modified xsi:type="dcterms:W3CDTF">2024-02-19T10:20:39Z</dcterms:modified>
</cp:coreProperties>
</file>