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10" Type="http://schemas.openxmlformats.org/officeDocument/2006/relationships/image" Target="../media/image15.emf"/><Relationship Id="rId4" Type="http://schemas.openxmlformats.org/officeDocument/2006/relationships/image" Target="../media/image10.jp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4" Type="http://schemas.openxmlformats.org/officeDocument/2006/relationships/image" Target="../media/image6.png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1130"/>
            <a:ext cx="7772400" cy="137434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Analyse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données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Métagénomique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108755"/>
            <a:ext cx="6400800" cy="1374345"/>
          </a:xfrm>
        </p:spPr>
        <p:txBody>
          <a:bodyPr>
            <a:normAutofit/>
          </a:bodyPr>
          <a:lstStyle/>
          <a:p>
            <a:r>
              <a:rPr lang="en-US" dirty="0" err="1" smtClean="0"/>
              <a:t>Jérôme</a:t>
            </a:r>
            <a:r>
              <a:rPr lang="en-US" dirty="0" smtClean="0"/>
              <a:t> </a:t>
            </a:r>
            <a:r>
              <a:rPr lang="en-US" dirty="0" err="1" smtClean="0"/>
              <a:t>Ambroise</a:t>
            </a:r>
            <a:endParaRPr lang="en-US" dirty="0" smtClean="0"/>
          </a:p>
          <a:p>
            <a:r>
              <a:rPr lang="en-US" dirty="0" smtClean="0"/>
              <a:t>ULC / IREC / CTMA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biologique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5" y="1031258"/>
            <a:ext cx="4300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2000" b="1" u="sng" dirty="0" smtClean="0"/>
          </a:p>
          <a:p>
            <a:r>
              <a:rPr lang="fr-BE" sz="2000" b="1" u="sng" dirty="0" smtClean="0">
                <a:solidFill>
                  <a:srgbClr val="0000FF"/>
                </a:solidFill>
              </a:rPr>
              <a:t>Objective</a:t>
            </a:r>
            <a:r>
              <a:rPr lang="fr-BE" sz="2000" dirty="0" smtClean="0">
                <a:solidFill>
                  <a:srgbClr val="0000FF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 smtClean="0"/>
              <a:t>Identify</a:t>
            </a:r>
            <a:r>
              <a:rPr lang="fr-BE" sz="2000" dirty="0" smtClean="0"/>
              <a:t> </a:t>
            </a:r>
            <a:r>
              <a:rPr lang="fr-BE" sz="2000" dirty="0"/>
              <a:t>the </a:t>
            </a:r>
            <a:r>
              <a:rPr lang="fr-BE" sz="2000" dirty="0" err="1"/>
              <a:t>microbial</a:t>
            </a:r>
            <a:r>
              <a:rPr lang="fr-BE" sz="2000" dirty="0"/>
              <a:t> </a:t>
            </a:r>
            <a:r>
              <a:rPr lang="fr-BE" sz="2000" dirty="0" err="1" smtClean="0"/>
              <a:t>community</a:t>
            </a:r>
            <a:endParaRPr lang="fr-BE" sz="2000" dirty="0" smtClean="0"/>
          </a:p>
          <a:p>
            <a:endParaRPr lang="en-US" sz="2000" dirty="0" smtClean="0"/>
          </a:p>
          <a:p>
            <a:r>
              <a:rPr lang="en-US" sz="2000" b="1" u="sng" dirty="0" smtClean="0">
                <a:solidFill>
                  <a:srgbClr val="0000FF"/>
                </a:solidFill>
              </a:rPr>
              <a:t>Method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Deep amplicon sequencing of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16s gene </a:t>
            </a:r>
            <a:r>
              <a:rPr lang="en-US" sz="2000" dirty="0" smtClean="0"/>
              <a:t>sequences allows to differentiate most bacteria</a:t>
            </a:r>
            <a:endParaRPr lang="en-US" sz="2000" dirty="0"/>
          </a:p>
          <a:p>
            <a:endParaRPr lang="en-US" sz="2000" b="1" u="sng" dirty="0" smtClean="0">
              <a:solidFill>
                <a:srgbClr val="0000FF"/>
              </a:solidFill>
            </a:endParaRPr>
          </a:p>
          <a:p>
            <a:endParaRPr lang="en-US" sz="2000" b="1" u="sng" dirty="0" smtClean="0">
              <a:solidFill>
                <a:srgbClr val="0000FF"/>
              </a:solidFill>
            </a:endParaRPr>
          </a:p>
          <a:p>
            <a:endParaRPr lang="en-US" sz="2000" b="1" u="sng" dirty="0">
              <a:solidFill>
                <a:srgbClr val="0000FF"/>
              </a:solidFill>
            </a:endParaRPr>
          </a:p>
          <a:p>
            <a:r>
              <a:rPr lang="en-US" sz="2000" b="1" u="sng" dirty="0" smtClean="0">
                <a:solidFill>
                  <a:srgbClr val="0000FF"/>
                </a:solidFill>
              </a:rPr>
              <a:t>Challenge:</a:t>
            </a:r>
          </a:p>
          <a:p>
            <a:endParaRPr lang="en-US" sz="20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Huge amount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=&gt; Bioinformatics and Biostatistics</a:t>
            </a:r>
          </a:p>
          <a:p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12" y="3688759"/>
            <a:ext cx="4206419" cy="212200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60" y="1265373"/>
            <a:ext cx="3665842" cy="90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09" y="2470443"/>
            <a:ext cx="919855" cy="8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44" y="2470443"/>
            <a:ext cx="852256" cy="8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98" y="2497654"/>
            <a:ext cx="860477" cy="8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574" y="2479542"/>
            <a:ext cx="900650" cy="8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en arc 12"/>
          <p:cNvCxnSpPr>
            <a:stCxn id="9" idx="1"/>
            <a:endCxn id="7" idx="1"/>
          </p:cNvCxnSpPr>
          <p:nvPr/>
        </p:nvCxnSpPr>
        <p:spPr>
          <a:xfrm rot="10800000" flipV="1">
            <a:off x="4954013" y="2891108"/>
            <a:ext cx="47197" cy="1858654"/>
          </a:xfrm>
          <a:prstGeom prst="curvedConnector3">
            <a:avLst>
              <a:gd name="adj1" fmla="val 584353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 rot="16200000" flipH="1">
            <a:off x="5479821" y="4313570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 rot="16200000" flipH="1">
            <a:off x="6616162" y="4359167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12" idx="3"/>
          </p:cNvCxnSpPr>
          <p:nvPr/>
        </p:nvCxnSpPr>
        <p:spPr>
          <a:xfrm flipH="1">
            <a:off x="8630902" y="2913492"/>
            <a:ext cx="237322" cy="2546825"/>
          </a:xfrm>
          <a:prstGeom prst="curvedConnector4">
            <a:avLst>
              <a:gd name="adj1" fmla="val -96325"/>
              <a:gd name="adj2" fmla="val 5851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45" y="5947179"/>
            <a:ext cx="2911748" cy="8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85" y="5947179"/>
            <a:ext cx="426128" cy="8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08" y="5938722"/>
            <a:ext cx="626514" cy="8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10" y="5947852"/>
            <a:ext cx="225697" cy="8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en arc 20"/>
          <p:cNvCxnSpPr/>
          <p:nvPr/>
        </p:nvCxnSpPr>
        <p:spPr>
          <a:xfrm rot="16200000" flipH="1">
            <a:off x="4183677" y="3653803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/>
          <p:nvPr/>
        </p:nvCxnSpPr>
        <p:spPr>
          <a:xfrm rot="16200000" flipH="1">
            <a:off x="4163709" y="3509787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/>
          <p:nvPr/>
        </p:nvCxnSpPr>
        <p:spPr>
          <a:xfrm rot="16200000" flipH="1">
            <a:off x="4163709" y="4086319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/>
          <p:nvPr/>
        </p:nvCxnSpPr>
        <p:spPr>
          <a:xfrm rot="16200000" flipH="1">
            <a:off x="5675877" y="4157859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rot="16200000" flipH="1">
            <a:off x="5747885" y="4374350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/>
          <p:nvPr/>
        </p:nvCxnSpPr>
        <p:spPr>
          <a:xfrm rot="16200000" flipH="1">
            <a:off x="6703958" y="4157859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 rot="16200000" flipH="1">
            <a:off x="6271910" y="4013843"/>
            <a:ext cx="1719498" cy="20385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/>
          <p:nvPr/>
        </p:nvCxnSpPr>
        <p:spPr>
          <a:xfrm rot="16200000" flipH="1">
            <a:off x="7177780" y="4580109"/>
            <a:ext cx="2331527" cy="4951"/>
          </a:xfrm>
          <a:prstGeom prst="curved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275501" y="1671611"/>
            <a:ext cx="13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070C0"/>
                </a:solidFill>
              </a:rPr>
              <a:t>16s </a:t>
            </a:r>
            <a:r>
              <a:rPr lang="fr-BE" b="1" dirty="0" err="1" smtClean="0">
                <a:solidFill>
                  <a:srgbClr val="0070C0"/>
                </a:solidFill>
              </a:rPr>
              <a:t>rRNA</a:t>
            </a:r>
            <a:endParaRPr lang="fr-B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b="1" dirty="0" smtClean="0"/>
              <a:t>OTUs et identification </a:t>
            </a:r>
            <a:r>
              <a:rPr lang="en-US" b="1" dirty="0" err="1" smtClean="0">
                <a:solidFill>
                  <a:schemeClr val="tx1"/>
                </a:solidFill>
              </a:rPr>
              <a:t>taxonomique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525" y="4290528"/>
            <a:ext cx="4212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b="1" dirty="0" smtClean="0">
                <a:solidFill>
                  <a:srgbClr val="0000FF"/>
                </a:solidFill>
              </a:rPr>
              <a:t>=&gt; </a:t>
            </a:r>
            <a:r>
              <a:rPr lang="fr-BE" sz="2000" b="1" dirty="0" err="1" smtClean="0">
                <a:solidFill>
                  <a:srgbClr val="0000FF"/>
                </a:solidFill>
              </a:rPr>
              <a:t>Generate</a:t>
            </a:r>
            <a:r>
              <a:rPr lang="fr-BE" sz="2000" b="1" dirty="0" smtClean="0">
                <a:solidFill>
                  <a:srgbClr val="0000FF"/>
                </a:solidFill>
              </a:rPr>
              <a:t> an OTU Table</a:t>
            </a:r>
            <a:endParaRPr lang="fr-BE" sz="2000" b="1" dirty="0">
              <a:solidFill>
                <a:srgbClr val="0000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" y="2470955"/>
            <a:ext cx="1951005" cy="98422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" y="1272270"/>
            <a:ext cx="1698956" cy="10877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7024"/>
            <a:ext cx="1656184" cy="13157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91130"/>
            <a:ext cx="1850025" cy="11927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2" y="1138425"/>
            <a:ext cx="1388310" cy="124244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94846"/>
            <a:ext cx="1951005" cy="9842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70955"/>
            <a:ext cx="1951005" cy="98422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2" y="2494846"/>
            <a:ext cx="1951005" cy="984221"/>
          </a:xfrm>
          <a:prstGeom prst="rect">
            <a:avLst/>
          </a:prstGeom>
        </p:spPr>
      </p:pic>
      <p:sp>
        <p:nvSpPr>
          <p:cNvPr id="17" name="Flèche vers le bas 16"/>
          <p:cNvSpPr/>
          <p:nvPr/>
        </p:nvSpPr>
        <p:spPr>
          <a:xfrm>
            <a:off x="1075218" y="2182923"/>
            <a:ext cx="102237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>
            <a:off x="3527314" y="2242107"/>
            <a:ext cx="102237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 vers le bas 18"/>
          <p:cNvSpPr/>
          <p:nvPr/>
        </p:nvSpPr>
        <p:spPr>
          <a:xfrm>
            <a:off x="5907542" y="2248271"/>
            <a:ext cx="102237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 vers le bas 19"/>
          <p:cNvSpPr/>
          <p:nvPr/>
        </p:nvSpPr>
        <p:spPr>
          <a:xfrm>
            <a:off x="8080234" y="2248271"/>
            <a:ext cx="102237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" y="3623083"/>
            <a:ext cx="20433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73" y="3647090"/>
            <a:ext cx="20433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36651"/>
            <a:ext cx="20433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9" y="3623083"/>
            <a:ext cx="20433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 rot="16200000">
            <a:off x="1599025" y="277839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100.000 Seq.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36215" y="5934670"/>
            <a:ext cx="8046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=&gt; Taxonomic identification for each OTU using database (</a:t>
            </a:r>
            <a:r>
              <a:rPr lang="en-US" sz="2000" b="1" dirty="0" err="1" smtClean="0">
                <a:solidFill>
                  <a:srgbClr val="0000FF"/>
                </a:solidFill>
              </a:rPr>
              <a:t>Greengenes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1" y="6436242"/>
            <a:ext cx="7449711" cy="32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74" y="4575634"/>
            <a:ext cx="2542522" cy="129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" y="4768173"/>
            <a:ext cx="61055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55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Analyse</a:t>
            </a:r>
            <a:r>
              <a:rPr lang="en-US" b="1" dirty="0" smtClean="0"/>
              <a:t> bio-</a:t>
            </a:r>
            <a:r>
              <a:rPr lang="en-US" b="1" dirty="0" err="1" smtClean="0"/>
              <a:t>statistique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870" y="1981135"/>
            <a:ext cx="912534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1: Alpha diversity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Richness = Number of OTUs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Shannon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1900" dirty="0">
              <a:solidFill>
                <a:srgbClr val="0000FF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55" y="5129897"/>
            <a:ext cx="24669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6" y="3765023"/>
            <a:ext cx="685214" cy="6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04" y="3765023"/>
            <a:ext cx="649769" cy="6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67" y="4391743"/>
            <a:ext cx="656037" cy="6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04" y="4402268"/>
            <a:ext cx="661414" cy="6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à coins arrondis 23"/>
          <p:cNvSpPr/>
          <p:nvPr/>
        </p:nvSpPr>
        <p:spPr>
          <a:xfrm>
            <a:off x="5906244" y="3681056"/>
            <a:ext cx="1504681" cy="1421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7698957" y="407102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H’ = 1.38 </a:t>
            </a:r>
            <a:endParaRPr lang="en-US" sz="2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08" y="5343496"/>
            <a:ext cx="890996" cy="121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07" y="5514449"/>
            <a:ext cx="281961" cy="27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5922239" y="5214432"/>
            <a:ext cx="1504681" cy="1421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714952" y="571892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H’ = 0.56</a:t>
            </a:r>
            <a:endParaRPr lang="en-US" sz="2400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97907" y="6018505"/>
            <a:ext cx="339485" cy="33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3" y="2815127"/>
            <a:ext cx="5735804" cy="90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735" y="1838628"/>
            <a:ext cx="87254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2: Beta diversity (</a:t>
            </a:r>
            <a:r>
              <a:rPr lang="en-US" sz="2400" b="1" dirty="0" err="1" smtClean="0">
                <a:solidFill>
                  <a:srgbClr val="0000FF"/>
                </a:solidFill>
              </a:rPr>
              <a:t>Unifrac</a:t>
            </a:r>
            <a:r>
              <a:rPr lang="en-US" sz="2400" b="1" dirty="0" smtClean="0">
                <a:solidFill>
                  <a:srgbClr val="0000FF"/>
                </a:solidFill>
              </a:rPr>
              <a:t> analysis)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1" y="2357116"/>
            <a:ext cx="61055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2" y="3669243"/>
            <a:ext cx="4606753" cy="293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45" y="3562454"/>
            <a:ext cx="3941205" cy="30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250" y="312446"/>
            <a:ext cx="8229600" cy="458115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Analyse</a:t>
            </a:r>
            <a:r>
              <a:rPr lang="en-US" b="1" dirty="0" smtClean="0"/>
              <a:t> bio-</a:t>
            </a:r>
            <a:r>
              <a:rPr lang="en-US" b="1" dirty="0" err="1" smtClean="0"/>
              <a:t>statistique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3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99</Words>
  <Application>Microsoft Office PowerPoint</Application>
  <PresentationFormat>Affichage à l'écran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Analyse de données  Métagénomique  </vt:lpstr>
      <vt:lpstr>Contexte biologique:</vt:lpstr>
      <vt:lpstr>OTUs et identification taxonomique</vt:lpstr>
      <vt:lpstr>Analyse bio-statistique</vt:lpstr>
      <vt:lpstr>Analyse bio-statistique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Jérôme Ambroise</cp:lastModifiedBy>
  <cp:revision>34</cp:revision>
  <dcterms:created xsi:type="dcterms:W3CDTF">2013-08-21T19:17:07Z</dcterms:created>
  <dcterms:modified xsi:type="dcterms:W3CDTF">2017-05-08T08:34:04Z</dcterms:modified>
</cp:coreProperties>
</file>