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ML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Naïve Bayes</c:v>
                </c:pt>
                <c:pt idx="1">
                  <c:v>Random Forest</c:v>
                </c:pt>
                <c:pt idx="2">
                  <c:v>SVM</c:v>
                </c:pt>
                <c:pt idx="3">
                  <c:v>XGBoost</c:v>
                </c:pt>
                <c:pt idx="4">
                  <c:v>GDBoost</c:v>
                </c:pt>
                <c:pt idx="5">
                  <c:v>KNN</c:v>
                </c:pt>
                <c:pt idx="6">
                  <c:v>SVM+RF+XGB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61.17</c:v>
                </c:pt>
                <c:pt idx="1">
                  <c:v>61.09</c:v>
                </c:pt>
                <c:pt idx="2">
                  <c:v>60.69</c:v>
                </c:pt>
                <c:pt idx="3">
                  <c:v>60.93</c:v>
                </c:pt>
                <c:pt idx="4">
                  <c:v>60.46</c:v>
                </c:pt>
                <c:pt idx="5">
                  <c:v>57.78</c:v>
                </c:pt>
                <c:pt idx="6">
                  <c:v>62.04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A-4DDE-9954-09F5FCF91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516752"/>
        <c:axId val="2048517232"/>
      </c:lineChart>
      <c:catAx>
        <c:axId val="204851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517232"/>
        <c:crosses val="autoZero"/>
        <c:auto val="1"/>
        <c:lblAlgn val="ctr"/>
        <c:lblOffset val="100"/>
        <c:noMultiLvlLbl val="0"/>
      </c:catAx>
      <c:valAx>
        <c:axId val="204851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51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DL</a:t>
            </a:r>
            <a:r>
              <a:rPr lang="en-US" baseline="0" dirty="0"/>
              <a:t>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GRU+RNN</c:v>
                </c:pt>
                <c:pt idx="1">
                  <c:v>Bidirectional GRU</c:v>
                </c:pt>
                <c:pt idx="2">
                  <c:v>Bidirectional LSTM</c:v>
                </c:pt>
                <c:pt idx="3">
                  <c:v>RNN+LSTM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56.35</c:v>
                </c:pt>
                <c:pt idx="1">
                  <c:v>59.27</c:v>
                </c:pt>
                <c:pt idx="2">
                  <c:v>63.46</c:v>
                </c:pt>
                <c:pt idx="3">
                  <c:v>62.12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A-4DDE-9954-09F5FCF91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8516752"/>
        <c:axId val="2048517232"/>
      </c:lineChart>
      <c:catAx>
        <c:axId val="204851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517232"/>
        <c:crosses val="autoZero"/>
        <c:auto val="1"/>
        <c:lblAlgn val="ctr"/>
        <c:lblOffset val="100"/>
        <c:noMultiLvlLbl val="0"/>
      </c:catAx>
      <c:valAx>
        <c:axId val="204851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51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0663-BB7D-4B62-9DB4-E2F3CAA2B50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5E6BD-6C77-489D-BFC1-9565EEDB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5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29156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BE0720-0EFE-4E58-9A9C-D6D87779B02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858683-1A9E-47E0-8CC2-962969119A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epartment of Information Technology…"/>
          <p:cNvSpPr txBox="1"/>
          <p:nvPr/>
        </p:nvSpPr>
        <p:spPr>
          <a:xfrm>
            <a:off x="2628900" y="1293629"/>
            <a:ext cx="6705600" cy="14465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953735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CS1603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29.04.25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 NOVEL TECHNIQUE ENABLING TEXT TO SPEECH SIGNAL CONVERTING SYSTEM FOR VISUALLY IMPAIRED"/>
          <p:cNvSpPr txBox="1"/>
          <p:nvPr/>
        </p:nvSpPr>
        <p:spPr>
          <a:xfrm>
            <a:off x="1828800" y="3254700"/>
            <a:ext cx="8305800" cy="8978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algn="ctr">
              <a:defRPr sz="2400" b="1"/>
            </a:lvl1pPr>
          </a:lstStyle>
          <a:p>
            <a:r>
              <a:rPr lang="en-U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using Machine Learning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pervisor"/>
          <p:cNvSpPr txBox="1"/>
          <p:nvPr/>
        </p:nvSpPr>
        <p:spPr>
          <a:xfrm>
            <a:off x="1486535" y="4563745"/>
            <a:ext cx="3048000" cy="3835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>
              <a:lnSpc>
                <a:spcPct val="95000"/>
              </a:lnSpc>
              <a:defRPr sz="2000" b="1" u="sng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In-charge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roject by,…"/>
          <p:cNvSpPr txBox="1"/>
          <p:nvPr/>
        </p:nvSpPr>
        <p:spPr>
          <a:xfrm>
            <a:off x="5671185" y="4563745"/>
            <a:ext cx="4719320" cy="1287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/>
          <a:p>
            <a:pPr algn="r">
              <a:lnSpc>
                <a:spcPct val="95000"/>
              </a:lnSpc>
              <a:defRPr sz="2000" b="1" u="sng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  <a:endParaRPr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5000"/>
              </a:lnSpc>
              <a:defRPr sz="2000" b="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Jerome B(CS22B1019)</a:t>
            </a:r>
          </a:p>
          <a:p>
            <a:pPr algn="r">
              <a:lnSpc>
                <a:spcPct val="95000"/>
              </a:lnSpc>
              <a:defRPr sz="2000" b="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Kathiravan(CS22B1036)</a:t>
            </a:r>
          </a:p>
          <a:p>
            <a:pPr algn="r">
              <a:lnSpc>
                <a:spcPct val="95000"/>
              </a:lnSpc>
              <a:defRPr sz="2000" b="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Sairam S(CS22B1048)</a:t>
            </a:r>
          </a:p>
        </p:txBody>
      </p:sp>
      <p:sp>
        <p:nvSpPr>
          <p:cNvPr id="25" name="Dr.V.Vani…"/>
          <p:cNvSpPr txBox="1"/>
          <p:nvPr/>
        </p:nvSpPr>
        <p:spPr>
          <a:xfrm>
            <a:off x="1486535" y="4953000"/>
            <a:ext cx="4882515" cy="89789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/>
          <a:p>
            <a:pPr algn="just">
              <a:lnSpc>
                <a:spcPct val="95000"/>
              </a:lnSpc>
              <a:defRPr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b="1" i="0" dirty="0">
                <a:solidFill>
                  <a:srgbClr val="212529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Dr. Venkatesan M</a:t>
            </a:r>
          </a:p>
          <a:p>
            <a:pPr algn="just">
              <a:lnSpc>
                <a:spcPct val="95000"/>
              </a:lnSpc>
              <a:defRPr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Assistant Professor</a:t>
            </a:r>
          </a:p>
          <a:p>
            <a:pPr>
              <a:lnSpc>
                <a:spcPct val="95000"/>
              </a:lnSpc>
              <a:defRPr b="1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Department of Computer Science and Engineering</a:t>
            </a:r>
          </a:p>
        </p:txBody>
      </p:sp>
      <p:pic>
        <p:nvPicPr>
          <p:cNvPr id="2050" name="Picture 0" descr="logo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87" y="17207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2"/>
          <p:cNvCxnSpPr>
            <a:cxnSpLocks noChangeShapeType="1"/>
          </p:cNvCxnSpPr>
          <p:nvPr/>
        </p:nvCxnSpPr>
        <p:spPr bwMode="auto">
          <a:xfrm>
            <a:off x="2474259" y="975058"/>
            <a:ext cx="714916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65275" y="-48091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759628" y="76533"/>
            <a:ext cx="801433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anose="02020503050405090304" pitchFamily="18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anose="02020503050405090304" pitchFamily="18" charset="0"/>
              </a:rPr>
              <a:t>NATIONAL INSTITUTE OF TECHNOLOGY PUDUCHERRY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anose="02020503050405090304" pitchFamily="18" charset="0"/>
              </a:rPr>
              <a:t>                  (An Institute of National Importance under MHRD, Govt. of India)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52900" y="681355"/>
            <a:ext cx="303593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anose="02020503050405090304" pitchFamily="18" charset="0"/>
              </a:rPr>
              <a:t>      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anose="02020503050405090304" pitchFamily="18" charset="0"/>
              </a:rPr>
              <a:t>KARAIKAL – 609 609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CEE6-8C22-0638-7F37-74855E1B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FA0D-B541-82AE-2080-814752FD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Fake news poses threats in health, politics, and society due to rapid online spread.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Goal: Identify the most accurate model for fake news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Datasets used: LIAR, Getting Real About Fake News, All the News.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Compared ML models: SVM, RF, Naive Bayes, </a:t>
            </a:r>
            <a:r>
              <a:rPr lang="en-IN" dirty="0" err="1"/>
              <a:t>XGBoost</a:t>
            </a:r>
            <a:r>
              <a:rPr lang="en-IN" dirty="0"/>
              <a:t>, KNN, </a:t>
            </a:r>
            <a:r>
              <a:rPr lang="en-IN" dirty="0" err="1"/>
              <a:t>GDBoost</a:t>
            </a:r>
            <a:r>
              <a:rPr lang="en-IN" dirty="0"/>
              <a:t>, SVM+RF+XGB.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Compared DL models: RNN, LSTM, GRU+CNN, GRU+RNN, RNN+LSTM (proposed).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Input: Tokenized and padded sequences (</a:t>
            </a:r>
            <a:r>
              <a:rPr lang="en-IN" dirty="0" err="1"/>
              <a:t>max_len</a:t>
            </a:r>
            <a:r>
              <a:rPr lang="en-IN" dirty="0"/>
              <a:t>=100).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Output: Binary (True = Real, False = Fake).</a:t>
            </a:r>
          </a:p>
        </p:txBody>
      </p:sp>
    </p:spTree>
    <p:extLst>
      <p:ext uri="{BB962C8B-B14F-4D97-AF65-F5344CB8AC3E}">
        <p14:creationId xmlns:p14="http://schemas.microsoft.com/office/powerpoint/2010/main" val="2656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4603-53D2-9863-61E5-201DD798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160-AF98-6213-6BB8-4A6AE1C6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Work (Base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EC2F-95FE-920D-824F-DEB8670A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Rapid spread of fake news via social media, impacting health (e.g., COVID-19 infodemic), politics, and finance.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paper presents a machine learning-based system using:</a:t>
            </a:r>
          </a:p>
          <a:p>
            <a:pPr marL="7498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TF-IDF</a:t>
            </a:r>
            <a:r>
              <a:rPr lang="en-US" dirty="0"/>
              <a:t> with Bag of Words and n-grams for feature extraction.	</a:t>
            </a:r>
          </a:p>
          <a:p>
            <a:pPr marL="74980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Support Vector Machine (SVM)</a:t>
            </a:r>
            <a:r>
              <a:rPr lang="en-US" dirty="0"/>
              <a:t> as the classifier.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paper has achieved an accuracy of 52.30 using sentiment,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 mention of deep learning models or advanced NLP transformers.</a:t>
            </a:r>
          </a:p>
          <a:p>
            <a:pPr marL="406908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7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2A6E4-0158-7261-45C9-6E0964DA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913-8585-B588-0E96-1CEA94DF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(Base Paper) Model 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EE18-DBF2-8E74-A85D-79866C2D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Suitable diagram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79;p17" title="Screenshot 2025-03-19 at 1.59.47 PM.png">
            <a:extLst>
              <a:ext uri="{FF2B5EF4-FFF2-40B4-BE49-F238E27FC236}">
                <a16:creationId xmlns:a16="http://schemas.microsoft.com/office/drawing/2014/main" id="{B5FE9A88-074F-4B87-AC1A-896CC2272B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032" y="1914993"/>
            <a:ext cx="5480668" cy="349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0;p17" title="Screenshot 2025-03-19 at 1.59.22 PM.png">
            <a:extLst>
              <a:ext uri="{FF2B5EF4-FFF2-40B4-BE49-F238E27FC236}">
                <a16:creationId xmlns:a16="http://schemas.microsoft.com/office/drawing/2014/main" id="{B7650110-D587-35CB-3BAF-690B9EA039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301" y="1845734"/>
            <a:ext cx="5105867" cy="34997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1;p17">
            <a:extLst>
              <a:ext uri="{FF2B5EF4-FFF2-40B4-BE49-F238E27FC236}">
                <a16:creationId xmlns:a16="http://schemas.microsoft.com/office/drawing/2014/main" id="{3B54AB8A-6A32-19FC-D9D8-E6D23E0FF4EF}"/>
              </a:ext>
            </a:extLst>
          </p:cNvPr>
          <p:cNvSpPr txBox="1"/>
          <p:nvPr/>
        </p:nvSpPr>
        <p:spPr>
          <a:xfrm rot="21599722">
            <a:off x="773275" y="5253381"/>
            <a:ext cx="494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Proposed Architecture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82;p17">
            <a:extLst>
              <a:ext uri="{FF2B5EF4-FFF2-40B4-BE49-F238E27FC236}">
                <a16:creationId xmlns:a16="http://schemas.microsoft.com/office/drawing/2014/main" id="{487085D3-973A-F21F-2598-7C7CD01FFE7C}"/>
              </a:ext>
            </a:extLst>
          </p:cNvPr>
          <p:cNvSpPr txBox="1"/>
          <p:nvPr/>
        </p:nvSpPr>
        <p:spPr>
          <a:xfrm>
            <a:off x="6406834" y="5228943"/>
            <a:ext cx="524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Dataset Preprocessing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B2FDC-6147-737F-77A7-C2D68D3E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266B-7BDB-8952-A62D-56A658A5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83C6-35AB-14A7-0BA3-CA6AA4A7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model heavily relies on metadata. These metadata cannot be consistently available and reliable.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Possibility of model overfitting.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Used only SVM – limited in handling language complexity.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Relied on bag-of-words – ignored word order and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deep learning or hybrid models tested.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Class imbalance not addressed.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comparative analysis across multiple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81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3B89-E8CB-2049-26C0-87AE3E16F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A29-5AE9-2865-AB7A-A3BD5038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ECBB-1F7A-3B86-18D5-9047B713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Embedding Layer:</a:t>
            </a:r>
            <a:r>
              <a:rPr lang="en-US" dirty="0"/>
              <a:t> Maps each word to a fixed 300-dimensional </a:t>
            </a:r>
            <a:r>
              <a:rPr lang="en-US" dirty="0" err="1"/>
              <a:t>GloVe</a:t>
            </a:r>
            <a:r>
              <a:rPr lang="en-US" dirty="0"/>
              <a:t> vector.</a:t>
            </a:r>
          </a:p>
          <a:p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SMOTE</a:t>
            </a:r>
            <a:r>
              <a:rPr lang="en-US" dirty="0"/>
              <a:t>: Synthetic Minority Oversampling Technique applied to balance class distribution.</a:t>
            </a:r>
          </a:p>
          <a:p>
            <a:r>
              <a:rPr lang="en-US" b="1" dirty="0"/>
              <a:t>3</a:t>
            </a:r>
            <a:r>
              <a:rPr lang="en-US" dirty="0"/>
              <a:t>. </a:t>
            </a:r>
            <a:r>
              <a:rPr lang="en-US" b="1" dirty="0" err="1"/>
              <a:t>SimpleRNN</a:t>
            </a:r>
            <a:r>
              <a:rPr lang="en-US" b="1" dirty="0"/>
              <a:t> Layer: </a:t>
            </a:r>
            <a:r>
              <a:rPr lang="en-US" dirty="0"/>
              <a:t>Captures short-term dependencies in the sequence.</a:t>
            </a:r>
          </a:p>
          <a:p>
            <a:r>
              <a:rPr lang="en-US" b="1" dirty="0"/>
              <a:t>4</a:t>
            </a:r>
            <a:r>
              <a:rPr lang="en-US" dirty="0"/>
              <a:t>. </a:t>
            </a:r>
            <a:r>
              <a:rPr lang="en-US" b="1" dirty="0"/>
              <a:t>LSTM Layer: </a:t>
            </a:r>
            <a:r>
              <a:rPr lang="en-US" dirty="0"/>
              <a:t>Captures long-term dependencies and outputs a 128-dimensional vector.</a:t>
            </a:r>
          </a:p>
          <a:p>
            <a:r>
              <a:rPr lang="en-US" b="1" dirty="0"/>
              <a:t>5</a:t>
            </a:r>
            <a:r>
              <a:rPr lang="en-US" dirty="0"/>
              <a:t>. </a:t>
            </a:r>
            <a:r>
              <a:rPr lang="en-US" b="1" dirty="0"/>
              <a:t>Dense Layer: </a:t>
            </a:r>
            <a:r>
              <a:rPr lang="en-US" dirty="0"/>
              <a:t>Projects the LSTM output into a 64-dimensional feature space.</a:t>
            </a:r>
          </a:p>
          <a:p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b="1" dirty="0"/>
              <a:t>Output Layer: </a:t>
            </a:r>
            <a:r>
              <a:rPr lang="en-US" dirty="0"/>
              <a:t>Produces a single probability score for binary classification.</a:t>
            </a:r>
          </a:p>
          <a:p>
            <a:r>
              <a:rPr lang="en-US" b="1" dirty="0"/>
              <a:t>7. Performance Analysis: </a:t>
            </a:r>
            <a:r>
              <a:rPr lang="en-US" dirty="0"/>
              <a:t>Accuracy, Precision, Recall, and F1-score were used to analyze the model’s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This architecture effectively captures both short- and long-term dependencies using </a:t>
            </a:r>
            <a:r>
              <a:rPr lang="en-US" dirty="0" err="1"/>
              <a:t>SimpleRNN</a:t>
            </a:r>
            <a:r>
              <a:rPr lang="en-US" dirty="0"/>
              <a:t> and                                                                                     LSTM layers.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Pretrained </a:t>
            </a:r>
            <a:r>
              <a:rPr lang="en-US" dirty="0" err="1"/>
              <a:t>GloVe</a:t>
            </a:r>
            <a:r>
              <a:rPr lang="en-US" dirty="0"/>
              <a:t> embeddings add rich semantic understanding, while SMOTE helps address class imbalance, making it well-suited for fake news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02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1A2F-3A73-D61B-9172-A99CF179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7CA-CEF3-C7AC-5074-541F3B2C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05294-85E7-5539-1C7F-849854A0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05" y="1859908"/>
            <a:ext cx="7814820" cy="44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90FAD-CA25-3917-3D61-9EB0DFD84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8D1C-A107-3FF6-0C9E-D5CCD0C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4B6B-6CE2-720D-2997-245E60BB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DE04007-D6C5-8502-D1A1-2EB02F718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108896"/>
              </p:ext>
            </p:extLst>
          </p:nvPr>
        </p:nvGraphicFramePr>
        <p:xfrm>
          <a:off x="2032000" y="1951348"/>
          <a:ext cx="8128000" cy="4186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17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0CB6C-4788-326E-7BF4-8C2B1C5B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03F4-815A-C6A7-D12B-E136EE95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CFA9-2F79-8049-B3B4-CB637024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51BABD7-5515-D3D5-CE69-21B877C93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252138"/>
              </p:ext>
            </p:extLst>
          </p:nvPr>
        </p:nvGraphicFramePr>
        <p:xfrm>
          <a:off x="2032000" y="1951348"/>
          <a:ext cx="8128000" cy="4186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119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507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Introduction </vt:lpstr>
      <vt:lpstr>Existing Work (Base Paper)</vt:lpstr>
      <vt:lpstr>(Base Paper) Model or architecture</vt:lpstr>
      <vt:lpstr>Gaps</vt:lpstr>
      <vt:lpstr>Proposed Model </vt:lpstr>
      <vt:lpstr>Proposed Model </vt:lpstr>
      <vt:lpstr>Results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Amarshree V</dc:creator>
  <cp:lastModifiedBy>NARAYANAN R</cp:lastModifiedBy>
  <cp:revision>6</cp:revision>
  <dcterms:created xsi:type="dcterms:W3CDTF">2025-04-24T11:37:07Z</dcterms:created>
  <dcterms:modified xsi:type="dcterms:W3CDTF">2025-04-29T11:28:50Z</dcterms:modified>
</cp:coreProperties>
</file>