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8"/>
  </p:notesMasterIdLst>
  <p:handoutMasterIdLst>
    <p:handoutMasterId r:id="rId29"/>
  </p:handoutMasterIdLst>
  <p:sldIdLst>
    <p:sldId id="256" r:id="rId2"/>
    <p:sldId id="274" r:id="rId3"/>
    <p:sldId id="276" r:id="rId4"/>
    <p:sldId id="296" r:id="rId5"/>
    <p:sldId id="297" r:id="rId6"/>
    <p:sldId id="278" r:id="rId7"/>
    <p:sldId id="280" r:id="rId8"/>
    <p:sldId id="298" r:id="rId9"/>
    <p:sldId id="281" r:id="rId10"/>
    <p:sldId id="282" r:id="rId11"/>
    <p:sldId id="283" r:id="rId12"/>
    <p:sldId id="284" r:id="rId13"/>
    <p:sldId id="285" r:id="rId14"/>
    <p:sldId id="286" r:id="rId15"/>
    <p:sldId id="287" r:id="rId16"/>
    <p:sldId id="288" r:id="rId17"/>
    <p:sldId id="289" r:id="rId18"/>
    <p:sldId id="290" r:id="rId19"/>
    <p:sldId id="291" r:id="rId20"/>
    <p:sldId id="299" r:id="rId21"/>
    <p:sldId id="292" r:id="rId22"/>
    <p:sldId id="295" r:id="rId23"/>
    <p:sldId id="293" r:id="rId24"/>
    <p:sldId id="301" r:id="rId25"/>
    <p:sldId id="303"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BCC6BF-0B55-4AA5-BDCC-CB5062F9F6D9}">
          <p14:sldIdLst>
            <p14:sldId id="256"/>
            <p14:sldId id="274"/>
            <p14:sldId id="276"/>
            <p14:sldId id="296"/>
            <p14:sldId id="297"/>
            <p14:sldId id="278"/>
            <p14:sldId id="280"/>
            <p14:sldId id="298"/>
            <p14:sldId id="281"/>
            <p14:sldId id="282"/>
            <p14:sldId id="283"/>
            <p14:sldId id="284"/>
            <p14:sldId id="285"/>
            <p14:sldId id="286"/>
            <p14:sldId id="287"/>
            <p14:sldId id="288"/>
            <p14:sldId id="289"/>
            <p14:sldId id="290"/>
            <p14:sldId id="291"/>
            <p14:sldId id="299"/>
            <p14:sldId id="292"/>
            <p14:sldId id="295"/>
            <p14:sldId id="293"/>
            <p14:sldId id="301"/>
            <p14:sldId id="303"/>
            <p14:sldId id="3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jini"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954" autoAdjust="0"/>
  </p:normalViewPr>
  <p:slideViewPr>
    <p:cSldViewPr snapToGrid="0">
      <p:cViewPr varScale="1">
        <p:scale>
          <a:sx n="74" d="100"/>
          <a:sy n="74" d="100"/>
        </p:scale>
        <p:origin x="11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E61882-27AF-B4D1-223C-8E5C100723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7646645-BC51-6DE0-2ACF-82DDFD18A4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F69570-EFE3-4451-8A49-060F165CA043}" type="datetimeFigureOut">
              <a:rPr lang="en-IN" smtClean="0"/>
              <a:t>07-01-2025</a:t>
            </a:fld>
            <a:endParaRPr lang="en-IN"/>
          </a:p>
        </p:txBody>
      </p:sp>
      <p:sp>
        <p:nvSpPr>
          <p:cNvPr id="4" name="Footer Placeholder 3">
            <a:extLst>
              <a:ext uri="{FF2B5EF4-FFF2-40B4-BE49-F238E27FC236}">
                <a16:creationId xmlns:a16="http://schemas.microsoft.com/office/drawing/2014/main" id="{5D06F005-4228-62B8-4F77-51F0AA28A4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15DB156-1D14-66B5-0FE7-7F7D4621F9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5E3557-2718-4A75-B732-FD550A90387B}" type="slidenum">
              <a:rPr lang="en-IN" smtClean="0"/>
              <a:t>‹#›</a:t>
            </a:fld>
            <a:endParaRPr lang="en-IN"/>
          </a:p>
        </p:txBody>
      </p:sp>
    </p:spTree>
    <p:extLst>
      <p:ext uri="{BB962C8B-B14F-4D97-AF65-F5344CB8AC3E}">
        <p14:creationId xmlns:p14="http://schemas.microsoft.com/office/powerpoint/2010/main" val="21504132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F1E8B-0500-4AFC-903F-0492BB8F6BB8}" type="datetimeFigureOut">
              <a:rPr lang="en-IN" smtClean="0"/>
              <a:t>07-01-2025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08666-7376-496B-93E9-18C712FADDD9}" type="slidenum">
              <a:rPr lang="en-IN" smtClean="0"/>
              <a:t>‹#›</a:t>
            </a:fld>
            <a:endParaRPr lang="en-IN"/>
          </a:p>
        </p:txBody>
      </p:sp>
    </p:spTree>
    <p:extLst>
      <p:ext uri="{BB962C8B-B14F-4D97-AF65-F5344CB8AC3E}">
        <p14:creationId xmlns:p14="http://schemas.microsoft.com/office/powerpoint/2010/main" val="3094987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D5A0-A0D3-4C2E-A5A9-77A4CFEEE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CB0220-70AF-4F79-9419-CB8790350C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DCAF77-6C81-479C-8DEA-77668FAF523D}"/>
              </a:ext>
            </a:extLst>
          </p:cNvPr>
          <p:cNvSpPr>
            <a:spLocks noGrp="1"/>
          </p:cNvSpPr>
          <p:nvPr>
            <p:ph type="dt" sz="half" idx="10"/>
          </p:nvPr>
        </p:nvSpPr>
        <p:spPr/>
        <p:txBody>
          <a:bodyPr/>
          <a:lstStyle/>
          <a:p>
            <a:fld id="{20600D7B-FCC7-49C1-80BE-EE9BDEA68D26}" type="datetime1">
              <a:rPr lang="en-US" smtClean="0"/>
              <a:t>1/7/2025</a:t>
            </a:fld>
            <a:endParaRPr lang="en-US" dirty="0"/>
          </a:p>
        </p:txBody>
      </p:sp>
      <p:sp>
        <p:nvSpPr>
          <p:cNvPr id="5" name="Footer Placeholder 4">
            <a:extLst>
              <a:ext uri="{FF2B5EF4-FFF2-40B4-BE49-F238E27FC236}">
                <a16:creationId xmlns:a16="http://schemas.microsoft.com/office/drawing/2014/main" id="{25E0F521-AFD4-48FC-B495-DBECC6EF18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F8239C-2DC2-4C29-A83E-7AE23C092F4E}"/>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22034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6205-CD5B-41E0-B97A-5B545FFE07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0C25F-A022-4163-BDAA-F62EF6BAC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FF1D2-E49A-4A57-A9DB-3169FCFBF876}"/>
              </a:ext>
            </a:extLst>
          </p:cNvPr>
          <p:cNvSpPr>
            <a:spLocks noGrp="1"/>
          </p:cNvSpPr>
          <p:nvPr>
            <p:ph type="dt" sz="half" idx="10"/>
          </p:nvPr>
        </p:nvSpPr>
        <p:spPr/>
        <p:txBody>
          <a:bodyPr/>
          <a:lstStyle/>
          <a:p>
            <a:fld id="{7F063A0B-B50F-4412-9811-0F8A70C3D36E}" type="datetime1">
              <a:rPr lang="en-US" smtClean="0"/>
              <a:t>1/7/2025</a:t>
            </a:fld>
            <a:endParaRPr lang="en-US" dirty="0"/>
          </a:p>
        </p:txBody>
      </p:sp>
      <p:sp>
        <p:nvSpPr>
          <p:cNvPr id="5" name="Footer Placeholder 4">
            <a:extLst>
              <a:ext uri="{FF2B5EF4-FFF2-40B4-BE49-F238E27FC236}">
                <a16:creationId xmlns:a16="http://schemas.microsoft.com/office/drawing/2014/main" id="{F16FC00B-C99E-4B87-8602-96933AE13F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66BD34-D21B-42CB-843B-8791FD4E222E}"/>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33503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13DA4-E2E9-4CA1-824A-CC935E7A9B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E482F3-83C4-4EEE-A22B-58E7BD621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B379AA-7260-4883-872F-7732E9A961E2}"/>
              </a:ext>
            </a:extLst>
          </p:cNvPr>
          <p:cNvSpPr>
            <a:spLocks noGrp="1"/>
          </p:cNvSpPr>
          <p:nvPr>
            <p:ph type="dt" sz="half" idx="10"/>
          </p:nvPr>
        </p:nvSpPr>
        <p:spPr/>
        <p:txBody>
          <a:bodyPr/>
          <a:lstStyle/>
          <a:p>
            <a:fld id="{4F92B2AA-4F52-4DA5-91D5-51865E2CD502}" type="datetime1">
              <a:rPr lang="en-US" smtClean="0"/>
              <a:t>1/7/2025</a:t>
            </a:fld>
            <a:endParaRPr lang="en-US" dirty="0"/>
          </a:p>
        </p:txBody>
      </p:sp>
      <p:sp>
        <p:nvSpPr>
          <p:cNvPr id="5" name="Footer Placeholder 4">
            <a:extLst>
              <a:ext uri="{FF2B5EF4-FFF2-40B4-BE49-F238E27FC236}">
                <a16:creationId xmlns:a16="http://schemas.microsoft.com/office/drawing/2014/main" id="{BB5A6474-3ED0-4772-AB91-137E00448F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03FA6D-32BC-4F5B-B495-042C67E5BC63}"/>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79507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0ABC-00C4-4305-80D0-727BEB91BB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EE44F2-FA08-437A-9B82-B9982CE77E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D4783-FADF-4E94-9C49-B5C80BA8A716}"/>
              </a:ext>
            </a:extLst>
          </p:cNvPr>
          <p:cNvSpPr>
            <a:spLocks noGrp="1"/>
          </p:cNvSpPr>
          <p:nvPr>
            <p:ph type="dt" sz="half" idx="10"/>
          </p:nvPr>
        </p:nvSpPr>
        <p:spPr/>
        <p:txBody>
          <a:bodyPr/>
          <a:lstStyle/>
          <a:p>
            <a:fld id="{5D95CDB8-768C-4EA5-A84A-337AC90F3DC9}" type="datetime1">
              <a:rPr lang="en-US" smtClean="0"/>
              <a:t>1/7/2025</a:t>
            </a:fld>
            <a:endParaRPr lang="en-US" dirty="0"/>
          </a:p>
        </p:txBody>
      </p:sp>
      <p:sp>
        <p:nvSpPr>
          <p:cNvPr id="5" name="Footer Placeholder 4">
            <a:extLst>
              <a:ext uri="{FF2B5EF4-FFF2-40B4-BE49-F238E27FC236}">
                <a16:creationId xmlns:a16="http://schemas.microsoft.com/office/drawing/2014/main" id="{AB551600-596F-4670-96DD-2C02B7C00B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43F567-7BBB-4407-AF52-5AB4804BE693}"/>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96660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6C6F-7D46-4ECB-957E-6441741B5B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4834A1-A111-401C-94B9-2A31939A19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D4522-92B6-404B-ACF2-745F81FAA5C3}"/>
              </a:ext>
            </a:extLst>
          </p:cNvPr>
          <p:cNvSpPr>
            <a:spLocks noGrp="1"/>
          </p:cNvSpPr>
          <p:nvPr>
            <p:ph type="dt" sz="half" idx="10"/>
          </p:nvPr>
        </p:nvSpPr>
        <p:spPr/>
        <p:txBody>
          <a:bodyPr/>
          <a:lstStyle/>
          <a:p>
            <a:fld id="{4DCE5E0C-7C62-4815-BA55-86BDAD2EAF30}" type="datetime1">
              <a:rPr lang="en-US" smtClean="0"/>
              <a:t>1/7/2025</a:t>
            </a:fld>
            <a:endParaRPr lang="en-US" dirty="0"/>
          </a:p>
        </p:txBody>
      </p:sp>
      <p:sp>
        <p:nvSpPr>
          <p:cNvPr id="5" name="Footer Placeholder 4">
            <a:extLst>
              <a:ext uri="{FF2B5EF4-FFF2-40B4-BE49-F238E27FC236}">
                <a16:creationId xmlns:a16="http://schemas.microsoft.com/office/drawing/2014/main" id="{F0D75C29-C774-4BA5-B4EE-99A78BE9E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3446A4-13D8-4A55-AF39-9648471B7B66}"/>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125554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5DA2-6CB7-43E5-BCBD-473AA1A7C9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8ED52-49BA-4EF9-957E-EC8D3B9F1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770DD0-79DD-4292-80F2-A9656A5614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01D95D-F90A-49BE-BB11-0BFCBE60F767}"/>
              </a:ext>
            </a:extLst>
          </p:cNvPr>
          <p:cNvSpPr>
            <a:spLocks noGrp="1"/>
          </p:cNvSpPr>
          <p:nvPr>
            <p:ph type="dt" sz="half" idx="10"/>
          </p:nvPr>
        </p:nvSpPr>
        <p:spPr/>
        <p:txBody>
          <a:bodyPr/>
          <a:lstStyle/>
          <a:p>
            <a:fld id="{B623F06A-93C2-4FBE-99D4-A20FA852C181}" type="datetime1">
              <a:rPr lang="en-US" smtClean="0"/>
              <a:t>1/7/2025</a:t>
            </a:fld>
            <a:endParaRPr lang="en-US" dirty="0"/>
          </a:p>
        </p:txBody>
      </p:sp>
      <p:sp>
        <p:nvSpPr>
          <p:cNvPr id="6" name="Footer Placeholder 5">
            <a:extLst>
              <a:ext uri="{FF2B5EF4-FFF2-40B4-BE49-F238E27FC236}">
                <a16:creationId xmlns:a16="http://schemas.microsoft.com/office/drawing/2014/main" id="{D339FF0C-0B0C-44E8-9B56-B21E6AE10A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33B439-840E-4E87-86C4-26954814AF65}"/>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35644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03D3-E475-4C98-A3A2-E0C42B5832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FA0FB9-37C0-435A-9E69-228990194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A9E928-7362-4C36-8150-15016A7656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F9BB33-31D9-4DDC-8BE6-37BB7DB15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8C2B7-E578-443D-93DF-434C18293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CEC254-56D1-4FCC-BD42-5C76AF2091CE}"/>
              </a:ext>
            </a:extLst>
          </p:cNvPr>
          <p:cNvSpPr>
            <a:spLocks noGrp="1"/>
          </p:cNvSpPr>
          <p:nvPr>
            <p:ph type="dt" sz="half" idx="10"/>
          </p:nvPr>
        </p:nvSpPr>
        <p:spPr/>
        <p:txBody>
          <a:bodyPr/>
          <a:lstStyle/>
          <a:p>
            <a:fld id="{2C4914B0-63D7-488D-B8DA-137C398D1DBF}" type="datetime1">
              <a:rPr lang="en-US" smtClean="0"/>
              <a:t>1/7/2025</a:t>
            </a:fld>
            <a:endParaRPr lang="en-US" dirty="0"/>
          </a:p>
        </p:txBody>
      </p:sp>
      <p:sp>
        <p:nvSpPr>
          <p:cNvPr id="8" name="Footer Placeholder 7">
            <a:extLst>
              <a:ext uri="{FF2B5EF4-FFF2-40B4-BE49-F238E27FC236}">
                <a16:creationId xmlns:a16="http://schemas.microsoft.com/office/drawing/2014/main" id="{DD4CAF75-B1B3-4B06-94ED-6A0139E4F04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8917FB1-0ADE-4297-A3B3-B9B9E1B28EB6}"/>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65300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1D4A-29CA-4D6F-8BA7-63FE92F335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89193A-75E9-45C8-A43F-387724617099}"/>
              </a:ext>
            </a:extLst>
          </p:cNvPr>
          <p:cNvSpPr>
            <a:spLocks noGrp="1"/>
          </p:cNvSpPr>
          <p:nvPr>
            <p:ph type="dt" sz="half" idx="10"/>
          </p:nvPr>
        </p:nvSpPr>
        <p:spPr/>
        <p:txBody>
          <a:bodyPr/>
          <a:lstStyle/>
          <a:p>
            <a:fld id="{A6959655-27EC-4382-A8C6-0567C81DB6ED}" type="datetime1">
              <a:rPr lang="en-US" smtClean="0"/>
              <a:t>1/7/2025</a:t>
            </a:fld>
            <a:endParaRPr lang="en-US" dirty="0"/>
          </a:p>
        </p:txBody>
      </p:sp>
      <p:sp>
        <p:nvSpPr>
          <p:cNvPr id="4" name="Footer Placeholder 3">
            <a:extLst>
              <a:ext uri="{FF2B5EF4-FFF2-40B4-BE49-F238E27FC236}">
                <a16:creationId xmlns:a16="http://schemas.microsoft.com/office/drawing/2014/main" id="{B5A44B47-56DF-46E3-9241-839216008B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D8D542-E1BA-4A26-A941-4FC2AED1AE3D}"/>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89019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31FCC-019A-44D0-9603-C24C97FB5D4D}"/>
              </a:ext>
            </a:extLst>
          </p:cNvPr>
          <p:cNvSpPr>
            <a:spLocks noGrp="1"/>
          </p:cNvSpPr>
          <p:nvPr>
            <p:ph type="dt" sz="half" idx="10"/>
          </p:nvPr>
        </p:nvSpPr>
        <p:spPr/>
        <p:txBody>
          <a:bodyPr/>
          <a:lstStyle/>
          <a:p>
            <a:fld id="{E1F1D66A-EF15-4A2A-9421-F4F7433316BC}" type="datetime1">
              <a:rPr lang="en-US" smtClean="0"/>
              <a:t>1/7/2025</a:t>
            </a:fld>
            <a:endParaRPr lang="en-US" dirty="0"/>
          </a:p>
        </p:txBody>
      </p:sp>
      <p:sp>
        <p:nvSpPr>
          <p:cNvPr id="3" name="Footer Placeholder 2">
            <a:extLst>
              <a:ext uri="{FF2B5EF4-FFF2-40B4-BE49-F238E27FC236}">
                <a16:creationId xmlns:a16="http://schemas.microsoft.com/office/drawing/2014/main" id="{38865DDF-2531-428F-897D-6C6899CB847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1FBA8FA-0A8E-4B2B-8CCD-2D8197B62DF6}"/>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171144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BB46-3F2A-45A6-9B17-93275AA27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7D20C-40DE-4E10-BFB1-3A354F8BC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E825F1-129C-4CE1-80B7-335BA5B78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BEFB6-2CF5-41D5-901C-25779B97CDE5}"/>
              </a:ext>
            </a:extLst>
          </p:cNvPr>
          <p:cNvSpPr>
            <a:spLocks noGrp="1"/>
          </p:cNvSpPr>
          <p:nvPr>
            <p:ph type="dt" sz="half" idx="10"/>
          </p:nvPr>
        </p:nvSpPr>
        <p:spPr/>
        <p:txBody>
          <a:bodyPr/>
          <a:lstStyle/>
          <a:p>
            <a:fld id="{A621AA0D-2C03-4856-8ADE-69AC03DFB937}" type="datetime1">
              <a:rPr lang="en-US" smtClean="0"/>
              <a:t>1/7/2025</a:t>
            </a:fld>
            <a:endParaRPr lang="en-US" dirty="0"/>
          </a:p>
        </p:txBody>
      </p:sp>
      <p:sp>
        <p:nvSpPr>
          <p:cNvPr id="6" name="Footer Placeholder 5">
            <a:extLst>
              <a:ext uri="{FF2B5EF4-FFF2-40B4-BE49-F238E27FC236}">
                <a16:creationId xmlns:a16="http://schemas.microsoft.com/office/drawing/2014/main" id="{226A7478-902C-47F6-AE07-FFAE01AF54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4EFF7A-73D9-4DCD-8E75-AD23B9E5DF3F}"/>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390810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5603-8814-44AC-A391-DBAB9C35D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47D9D1-1A07-4539-B86B-139A4A0BC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CA49DA5-F2E7-423F-997A-404DA18FC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7E65E-1477-42DE-A444-20A1192A90B2}"/>
              </a:ext>
            </a:extLst>
          </p:cNvPr>
          <p:cNvSpPr>
            <a:spLocks noGrp="1"/>
          </p:cNvSpPr>
          <p:nvPr>
            <p:ph type="dt" sz="half" idx="10"/>
          </p:nvPr>
        </p:nvSpPr>
        <p:spPr/>
        <p:txBody>
          <a:bodyPr/>
          <a:lstStyle/>
          <a:p>
            <a:fld id="{7DE4714E-C34C-471D-BE58-9FF528BA7DD5}" type="datetime1">
              <a:rPr lang="en-US" smtClean="0"/>
              <a:t>1/7/2025</a:t>
            </a:fld>
            <a:endParaRPr lang="en-US" dirty="0"/>
          </a:p>
        </p:txBody>
      </p:sp>
      <p:sp>
        <p:nvSpPr>
          <p:cNvPr id="6" name="Footer Placeholder 5">
            <a:extLst>
              <a:ext uri="{FF2B5EF4-FFF2-40B4-BE49-F238E27FC236}">
                <a16:creationId xmlns:a16="http://schemas.microsoft.com/office/drawing/2014/main" id="{3CDA4D47-8C96-4282-907A-56BC988749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E093FD-6179-42A3-A35F-023BF4F132D3}"/>
              </a:ext>
            </a:extLst>
          </p:cNvPr>
          <p:cNvSpPr>
            <a:spLocks noGrp="1"/>
          </p:cNvSpPr>
          <p:nvPr>
            <p:ph type="sldNum" sz="quarter" idx="12"/>
          </p:nvPr>
        </p:nvSpPr>
        <p:spPr/>
        <p:txBody>
          <a:bodyPr/>
          <a:lstStyle/>
          <a:p>
            <a:fld id="{F464A4F4-9EE9-45BB-928D-3A76CDE65F5D}" type="slidenum">
              <a:rPr lang="en-US" smtClean="0"/>
              <a:t>‹#›</a:t>
            </a:fld>
            <a:endParaRPr lang="en-US" dirty="0"/>
          </a:p>
        </p:txBody>
      </p:sp>
    </p:spTree>
    <p:extLst>
      <p:ext uri="{BB962C8B-B14F-4D97-AF65-F5344CB8AC3E}">
        <p14:creationId xmlns:p14="http://schemas.microsoft.com/office/powerpoint/2010/main" val="275964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36232D-54C8-4CD2-8A62-5D87F462A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4667A-6269-417A-8851-6A7849E85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1C4CB-060C-4415-AFCF-1315F661E3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1525F-F919-43B5-861D-9AE5183A7DAC}" type="datetime1">
              <a:rPr lang="en-US" smtClean="0"/>
              <a:t>1/7/2025</a:t>
            </a:fld>
            <a:endParaRPr lang="en-US" dirty="0"/>
          </a:p>
        </p:txBody>
      </p:sp>
      <p:sp>
        <p:nvSpPr>
          <p:cNvPr id="5" name="Footer Placeholder 4">
            <a:extLst>
              <a:ext uri="{FF2B5EF4-FFF2-40B4-BE49-F238E27FC236}">
                <a16:creationId xmlns:a16="http://schemas.microsoft.com/office/drawing/2014/main" id="{2447FB8C-1744-4725-84F5-CC7AF130C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5105687-7C39-4F57-82B3-5D32E6E23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4A4F4-9EE9-45BB-928D-3A76CDE65F5D}" type="slidenum">
              <a:rPr lang="en-US" smtClean="0"/>
              <a:t>‹#›</a:t>
            </a:fld>
            <a:endParaRPr lang="en-US" dirty="0"/>
          </a:p>
        </p:txBody>
      </p:sp>
    </p:spTree>
    <p:extLst>
      <p:ext uri="{BB962C8B-B14F-4D97-AF65-F5344CB8AC3E}">
        <p14:creationId xmlns:p14="http://schemas.microsoft.com/office/powerpoint/2010/main" val="302463854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B89E13-52D2-5942-134D-6B4A4CF1278D}"/>
              </a:ext>
            </a:extLst>
          </p:cNvPr>
          <p:cNvSpPr>
            <a:spLocks noGrp="1"/>
          </p:cNvSpPr>
          <p:nvPr>
            <p:ph type="subTitle" idx="1"/>
          </p:nvPr>
        </p:nvSpPr>
        <p:spPr>
          <a:xfrm>
            <a:off x="2387588" y="2452744"/>
            <a:ext cx="7416824" cy="453708"/>
          </a:xfrm>
        </p:spPr>
        <p:txBody>
          <a:bodyPr>
            <a:noAutofit/>
          </a:bodyPr>
          <a:lstStyle/>
          <a:p>
            <a:r>
              <a:rPr lang="en-US" b="1" dirty="0">
                <a:latin typeface="Times New Roman" panose="02020603050405020304" pitchFamily="18" charset="0"/>
                <a:cs typeface="Times New Roman" panose="02020603050405020304" pitchFamily="18" charset="0"/>
              </a:rPr>
              <a:t>DEPARTMENT OF ARTIFICIAL INTELLIGENCE</a:t>
            </a:r>
          </a:p>
        </p:txBody>
      </p:sp>
      <p:sp>
        <p:nvSpPr>
          <p:cNvPr id="9" name="Title 1">
            <a:extLst>
              <a:ext uri="{FF2B5EF4-FFF2-40B4-BE49-F238E27FC236}">
                <a16:creationId xmlns:a16="http://schemas.microsoft.com/office/drawing/2014/main" id="{3AC4955E-81CB-61EA-609C-C5D3DB8A57B3}"/>
              </a:ext>
            </a:extLst>
          </p:cNvPr>
          <p:cNvSpPr txBox="1">
            <a:spLocks/>
          </p:cNvSpPr>
          <p:nvPr/>
        </p:nvSpPr>
        <p:spPr>
          <a:xfrm>
            <a:off x="2287613" y="3705210"/>
            <a:ext cx="7343600" cy="556652"/>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b="1" u="sng" dirty="0">
              <a:solidFill>
                <a:schemeClr val="tx1"/>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7F93F8B8-8366-DA94-28EC-DD48F0A1C9FB}"/>
              </a:ext>
            </a:extLst>
          </p:cNvPr>
          <p:cNvSpPr txBox="1">
            <a:spLocks/>
          </p:cNvSpPr>
          <p:nvPr/>
        </p:nvSpPr>
        <p:spPr>
          <a:xfrm>
            <a:off x="1020921" y="4399508"/>
            <a:ext cx="2806557" cy="41908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6900"/>
            <a:r>
              <a:rPr lang="en-US" sz="2800" b="1" dirty="0">
                <a:latin typeface="Times New Roman" panose="02020603050405020304" pitchFamily="18" charset="0"/>
                <a:cs typeface="Times New Roman" panose="02020603050405020304" pitchFamily="18" charset="0"/>
              </a:rPr>
              <a:t>Presented by :</a:t>
            </a:r>
          </a:p>
        </p:txBody>
      </p:sp>
      <p:sp>
        <p:nvSpPr>
          <p:cNvPr id="11" name="TextBox 10">
            <a:extLst>
              <a:ext uri="{FF2B5EF4-FFF2-40B4-BE49-F238E27FC236}">
                <a16:creationId xmlns:a16="http://schemas.microsoft.com/office/drawing/2014/main" id="{9740C7E1-122F-57F6-6006-B032247A7E3F}"/>
              </a:ext>
            </a:extLst>
          </p:cNvPr>
          <p:cNvSpPr txBox="1"/>
          <p:nvPr/>
        </p:nvSpPr>
        <p:spPr>
          <a:xfrm>
            <a:off x="1500538" y="4834343"/>
            <a:ext cx="5745088" cy="12890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JEROME CHRISTOPHER  J  -   811722001019</a:t>
            </a:r>
          </a:p>
          <a:p>
            <a:pPr marL="285750" indent="-285750" algn="just">
              <a:lnSpc>
                <a:spcPct val="150000"/>
              </a:lnSpc>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NUEMON KUMAR  K R       -   811722001037</a:t>
            </a:r>
          </a:p>
          <a:p>
            <a:pPr marL="285750" indent="-285750" algn="just">
              <a:lnSpc>
                <a:spcPct val="150000"/>
              </a:lnSpc>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SATHYA PRAKASH A           -   811722001044</a:t>
            </a:r>
          </a:p>
        </p:txBody>
      </p:sp>
      <p:sp>
        <p:nvSpPr>
          <p:cNvPr id="12" name="Content Placeholder 2">
            <a:extLst>
              <a:ext uri="{FF2B5EF4-FFF2-40B4-BE49-F238E27FC236}">
                <a16:creationId xmlns:a16="http://schemas.microsoft.com/office/drawing/2014/main" id="{F527FC77-07BE-CF5C-2671-D9B4ACAE92CB}"/>
              </a:ext>
            </a:extLst>
          </p:cNvPr>
          <p:cNvSpPr txBox="1">
            <a:spLocks/>
          </p:cNvSpPr>
          <p:nvPr/>
        </p:nvSpPr>
        <p:spPr>
          <a:xfrm>
            <a:off x="7447900" y="4551850"/>
            <a:ext cx="2806558" cy="41908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2800" b="1" dirty="0">
                <a:solidFill>
                  <a:schemeClr val="tx1"/>
                </a:solidFill>
                <a:latin typeface="Times New Roman" panose="02020603050405020304" pitchFamily="18" charset="0"/>
                <a:cs typeface="Times New Roman" panose="02020603050405020304" pitchFamily="18" charset="0"/>
              </a:rPr>
              <a:t>Guided by :</a:t>
            </a:r>
          </a:p>
        </p:txBody>
      </p:sp>
      <p:sp>
        <p:nvSpPr>
          <p:cNvPr id="13" name="TextBox 12">
            <a:extLst>
              <a:ext uri="{FF2B5EF4-FFF2-40B4-BE49-F238E27FC236}">
                <a16:creationId xmlns:a16="http://schemas.microsoft.com/office/drawing/2014/main" id="{31C09062-8D48-25E6-4022-59BAAE0E7BBD}"/>
              </a:ext>
            </a:extLst>
          </p:cNvPr>
          <p:cNvSpPr txBox="1"/>
          <p:nvPr/>
        </p:nvSpPr>
        <p:spPr>
          <a:xfrm>
            <a:off x="7969131" y="5001410"/>
            <a:ext cx="4570653" cy="884281"/>
          </a:xfrm>
          <a:prstGeom prst="rect">
            <a:avLst/>
          </a:prstGeom>
          <a:noFill/>
        </p:spPr>
        <p:txBody>
          <a:bodyPr wrap="square" rtlCol="0">
            <a:spAutoFit/>
          </a:bodyPr>
          <a:lstStyle/>
          <a:p>
            <a:pPr algn="just">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Mr. R. ROSHAN JOSHUA,</a:t>
            </a:r>
          </a:p>
          <a:p>
            <a:pPr algn="just">
              <a:lnSpc>
                <a:spcPct val="150000"/>
              </a:lnSpc>
            </a:pP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ssistant Professor / AI</a:t>
            </a:r>
            <a:endPar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0A03EFF2-11C6-406D-8B22-F1F2036E64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1001" y="208974"/>
            <a:ext cx="7416824" cy="1921002"/>
          </a:xfrm>
          <a:prstGeom prst="rect">
            <a:avLst/>
          </a:prstGeom>
        </p:spPr>
      </p:pic>
      <p:sp>
        <p:nvSpPr>
          <p:cNvPr id="16" name="Subtitle 2">
            <a:extLst>
              <a:ext uri="{FF2B5EF4-FFF2-40B4-BE49-F238E27FC236}">
                <a16:creationId xmlns:a16="http://schemas.microsoft.com/office/drawing/2014/main" id="{DEE4C5C9-F92E-485E-BF2E-B58398081D88}"/>
              </a:ext>
            </a:extLst>
          </p:cNvPr>
          <p:cNvSpPr txBox="1">
            <a:spLocks/>
          </p:cNvSpPr>
          <p:nvPr/>
        </p:nvSpPr>
        <p:spPr>
          <a:xfrm>
            <a:off x="2424200" y="3095367"/>
            <a:ext cx="7343600" cy="4537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20AM5203 - DESIGN PROJECT - 1</a:t>
            </a:r>
          </a:p>
        </p:txBody>
      </p:sp>
      <p:sp>
        <p:nvSpPr>
          <p:cNvPr id="17" name="Subtitle 2">
            <a:extLst>
              <a:ext uri="{FF2B5EF4-FFF2-40B4-BE49-F238E27FC236}">
                <a16:creationId xmlns:a16="http://schemas.microsoft.com/office/drawing/2014/main" id="{9D470D72-A1D9-4ACE-8B96-5D350E16573C}"/>
              </a:ext>
            </a:extLst>
          </p:cNvPr>
          <p:cNvSpPr txBox="1">
            <a:spLocks/>
          </p:cNvSpPr>
          <p:nvPr/>
        </p:nvSpPr>
        <p:spPr>
          <a:xfrm>
            <a:off x="2424200" y="3694069"/>
            <a:ext cx="7343600" cy="4537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latin typeface="Times New Roman" panose="02020603050405020304" pitchFamily="18" charset="0"/>
                <a:cs typeface="Times New Roman" panose="02020603050405020304" pitchFamily="18" charset="0"/>
              </a:rPr>
              <a:t>Batch - 12</a:t>
            </a:r>
          </a:p>
        </p:txBody>
      </p:sp>
      <p:sp>
        <p:nvSpPr>
          <p:cNvPr id="2" name="Slide Number Placeholder 1">
            <a:extLst>
              <a:ext uri="{FF2B5EF4-FFF2-40B4-BE49-F238E27FC236}">
                <a16:creationId xmlns:a16="http://schemas.microsoft.com/office/drawing/2014/main" id="{8C8C05D8-E102-0748-1F05-42EDCEA4A527}"/>
              </a:ext>
            </a:extLst>
          </p:cNvPr>
          <p:cNvSpPr>
            <a:spLocks noGrp="1"/>
          </p:cNvSpPr>
          <p:nvPr>
            <p:ph type="sldNum" sz="quarter" idx="12"/>
          </p:nvPr>
        </p:nvSpPr>
        <p:spPr/>
        <p:txBody>
          <a:bodyPr/>
          <a:lstStyle/>
          <a:p>
            <a:fld id="{F464A4F4-9EE9-45BB-928D-3A76CDE65F5D}" type="slidenum">
              <a:rPr lang="en-US" smtClean="0"/>
              <a:t>1</a:t>
            </a:fld>
            <a:endParaRPr lang="en-US" dirty="0"/>
          </a:p>
        </p:txBody>
      </p:sp>
    </p:spTree>
    <p:extLst>
      <p:ext uri="{BB962C8B-B14F-4D97-AF65-F5344CB8AC3E}">
        <p14:creationId xmlns:p14="http://schemas.microsoft.com/office/powerpoint/2010/main" val="36609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A48E-3D04-18C1-F813-82F715235C1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SYSTEM &amp; SOFTWARE SPECIFICATION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5F7B16-A8E8-D155-7F64-86B53FC5DB0E}"/>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SOFTWARE SPECIFICATION</a:t>
            </a:r>
          </a:p>
          <a:p>
            <a:r>
              <a:rPr lang="en-US" sz="2000" dirty="0">
                <a:latin typeface="Times New Roman" panose="02020603050405020304" pitchFamily="18" charset="0"/>
                <a:cs typeface="Times New Roman" panose="02020603050405020304" pitchFamily="18" charset="0"/>
              </a:rPr>
              <a:t>Windows 10/11</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MNIST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Visual Studio </a:t>
            </a:r>
          </a:p>
          <a:p>
            <a:r>
              <a:rPr lang="en-US" sz="2000" dirty="0">
                <a:latin typeface="Times New Roman" panose="02020603050405020304" pitchFamily="18" charset="0"/>
                <a:cs typeface="Times New Roman" panose="02020603050405020304" pitchFamily="18" charset="0"/>
              </a:rPr>
              <a:t>Python 3.6 or above</a:t>
            </a:r>
            <a:endParaRPr lang="en-IN" sz="20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HARDWARE SPECIFICATION</a:t>
            </a:r>
          </a:p>
          <a:p>
            <a:r>
              <a:rPr lang="en-IN" sz="2000" dirty="0">
                <a:latin typeface="Times New Roman" panose="02020603050405020304" pitchFamily="18" charset="0"/>
                <a:cs typeface="Times New Roman" panose="02020603050405020304" pitchFamily="18" charset="0"/>
              </a:rPr>
              <a:t>Multicore Processor</a:t>
            </a:r>
          </a:p>
          <a:p>
            <a:r>
              <a:rPr lang="en-IN" sz="2000" dirty="0">
                <a:latin typeface="Times New Roman" panose="02020603050405020304" pitchFamily="18" charset="0"/>
                <a:cs typeface="Times New Roman" panose="02020603050405020304" pitchFamily="18" charset="0"/>
              </a:rPr>
              <a:t>Webcam</a:t>
            </a:r>
          </a:p>
          <a:p>
            <a:r>
              <a:rPr lang="en-IN" sz="2000" dirty="0">
                <a:latin typeface="Times New Roman" panose="02020603050405020304" pitchFamily="18" charset="0"/>
                <a:cs typeface="Times New Roman" panose="02020603050405020304" pitchFamily="18" charset="0"/>
              </a:rPr>
              <a:t>RAM 8GB</a:t>
            </a:r>
          </a:p>
        </p:txBody>
      </p:sp>
      <p:sp>
        <p:nvSpPr>
          <p:cNvPr id="4" name="Slide Number Placeholder 3">
            <a:extLst>
              <a:ext uri="{FF2B5EF4-FFF2-40B4-BE49-F238E27FC236}">
                <a16:creationId xmlns:a16="http://schemas.microsoft.com/office/drawing/2014/main" id="{AE4011D9-21A4-87CC-C7E1-237586A6AC23}"/>
              </a:ext>
            </a:extLst>
          </p:cNvPr>
          <p:cNvSpPr>
            <a:spLocks noGrp="1"/>
          </p:cNvSpPr>
          <p:nvPr>
            <p:ph type="sldNum" sz="quarter" idx="12"/>
          </p:nvPr>
        </p:nvSpPr>
        <p:spPr/>
        <p:txBody>
          <a:bodyPr/>
          <a:lstStyle/>
          <a:p>
            <a:fld id="{F464A4F4-9EE9-45BB-928D-3A76CDE65F5D}" type="slidenum">
              <a:rPr lang="en-US" smtClean="0"/>
              <a:t>10</a:t>
            </a:fld>
            <a:endParaRPr lang="en-US" dirty="0"/>
          </a:p>
        </p:txBody>
      </p:sp>
    </p:spTree>
    <p:extLst>
      <p:ext uri="{BB962C8B-B14F-4D97-AF65-F5344CB8AC3E}">
        <p14:creationId xmlns:p14="http://schemas.microsoft.com/office/powerpoint/2010/main" val="300940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AADB-DA34-76FB-6A8A-EEA7159FA2B2}"/>
              </a:ext>
            </a:extLst>
          </p:cNvPr>
          <p:cNvSpPr>
            <a:spLocks noGrp="1"/>
          </p:cNvSpPr>
          <p:nvPr>
            <p:ph type="title"/>
          </p:nvPr>
        </p:nvSpPr>
        <p:spPr>
          <a:xfrm>
            <a:off x="600075" y="36036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MODULES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0CF510-C995-6621-8B84-95D3E526F761}"/>
              </a:ext>
            </a:extLst>
          </p:cNvPr>
          <p:cNvSpPr>
            <a:spLocks noGrp="1"/>
          </p:cNvSpPr>
          <p:nvPr>
            <p:ph idx="1"/>
          </p:nvPr>
        </p:nvSpPr>
        <p:spPr>
          <a:xfrm>
            <a:off x="1331496" y="1845469"/>
            <a:ext cx="8584030" cy="4351338"/>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Pre-Processing Module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Creating Module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Training Module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Evaluate Module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Prediction Module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75A96D-81BD-0AD9-E63A-4A205C07E703}"/>
              </a:ext>
            </a:extLst>
          </p:cNvPr>
          <p:cNvSpPr>
            <a:spLocks noGrp="1"/>
          </p:cNvSpPr>
          <p:nvPr>
            <p:ph type="sldNum" sz="quarter" idx="12"/>
          </p:nvPr>
        </p:nvSpPr>
        <p:spPr/>
        <p:txBody>
          <a:bodyPr/>
          <a:lstStyle/>
          <a:p>
            <a:fld id="{F464A4F4-9EE9-45BB-928D-3A76CDE65F5D}" type="slidenum">
              <a:rPr lang="en-US" smtClean="0"/>
              <a:t>11</a:t>
            </a:fld>
            <a:endParaRPr lang="en-US" dirty="0"/>
          </a:p>
        </p:txBody>
      </p:sp>
    </p:spTree>
    <p:extLst>
      <p:ext uri="{BB962C8B-B14F-4D97-AF65-F5344CB8AC3E}">
        <p14:creationId xmlns:p14="http://schemas.microsoft.com/office/powerpoint/2010/main" val="771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79BA-C379-C3D8-CD2C-8C789E89214E}"/>
              </a:ext>
            </a:extLst>
          </p:cNvPr>
          <p:cNvSpPr>
            <a:spLocks noGrp="1"/>
          </p:cNvSpPr>
          <p:nvPr>
            <p:ph type="ctrTitle"/>
          </p:nvPr>
        </p:nvSpPr>
        <p:spPr>
          <a:xfrm>
            <a:off x="828675" y="446088"/>
            <a:ext cx="9839325" cy="614362"/>
          </a:xfrm>
        </p:spPr>
        <p:txBody>
          <a:bodyPr>
            <a:normAutofit fontScale="90000"/>
          </a:bodyPr>
          <a:lstStyle/>
          <a:p>
            <a:pPr algn="just"/>
            <a:br>
              <a:rPr lang="en-IN" sz="2800" dirty="0">
                <a:latin typeface="Times New Roman" panose="02020603050405020304" pitchFamily="18" charset="0"/>
                <a:cs typeface="Times New Roman" panose="02020603050405020304" pitchFamily="18" charset="0"/>
              </a:rPr>
            </a:br>
            <a:r>
              <a:rPr lang="en-IN" sz="3300" b="1" dirty="0">
                <a:latin typeface="Times New Roman" panose="02020603050405020304" pitchFamily="18" charset="0"/>
                <a:cs typeface="Times New Roman" panose="02020603050405020304" pitchFamily="18" charset="0"/>
              </a:rPr>
              <a:t>PRE-PROCESSING</a:t>
            </a:r>
          </a:p>
        </p:txBody>
      </p:sp>
      <p:sp>
        <p:nvSpPr>
          <p:cNvPr id="3" name="Subtitle 2">
            <a:extLst>
              <a:ext uri="{FF2B5EF4-FFF2-40B4-BE49-F238E27FC236}">
                <a16:creationId xmlns:a16="http://schemas.microsoft.com/office/drawing/2014/main" id="{533B6B82-EC7C-23E5-35CB-2DD65B8107DB}"/>
              </a:ext>
            </a:extLst>
          </p:cNvPr>
          <p:cNvSpPr>
            <a:spLocks noGrp="1"/>
          </p:cNvSpPr>
          <p:nvPr>
            <p:ph type="subTitle" idx="1"/>
          </p:nvPr>
        </p:nvSpPr>
        <p:spPr>
          <a:xfrm>
            <a:off x="828675" y="1425575"/>
            <a:ext cx="10372725" cy="4930775"/>
          </a:xfrm>
        </p:spPr>
        <p:txBody>
          <a:bodyPr>
            <a:normAutofit/>
          </a:bodyPr>
          <a:lstStyle/>
          <a:p>
            <a:pPr marL="0" lvl="0" indent="0" algn="just">
              <a:lnSpc>
                <a:spcPct val="100000"/>
              </a:lnSpc>
              <a:spcBef>
                <a:spcPts val="0"/>
              </a:spcBef>
            </a:pPr>
            <a:endParaRPr lang="en-US" b="1"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pPr>
            <a:r>
              <a:rPr lang="en-US" b="1" dirty="0">
                <a:latin typeface="Times New Roman" panose="02020603050405020304" pitchFamily="18" charset="0"/>
                <a:cs typeface="Times New Roman" panose="02020603050405020304" pitchFamily="18" charset="0"/>
              </a:rPr>
              <a:t>Purpose</a:t>
            </a:r>
          </a:p>
          <a:p>
            <a:pPr marL="0" lvl="0" indent="0" algn="just">
              <a:lnSpc>
                <a:spcPct val="100000"/>
              </a:lnSpc>
              <a:spcBef>
                <a:spcPts val="0"/>
              </a:spcBef>
            </a:pPr>
            <a:r>
              <a:rPr lang="en-US" dirty="0">
                <a:latin typeface="Times New Roman" panose="02020603050405020304" pitchFamily="18" charset="0"/>
                <a:cs typeface="Times New Roman" panose="02020603050405020304" pitchFamily="18" charset="0"/>
              </a:rPr>
              <a:t>The Preprocessing module handles the conversion and transformation of image data so that it can be used by machine learning models. </a:t>
            </a:r>
          </a:p>
          <a:p>
            <a:pPr marL="0" lvl="0" indent="0" algn="just">
              <a:lnSpc>
                <a:spcPct val="100000"/>
              </a:lnSpc>
              <a:spcBef>
                <a:spcPts val="0"/>
              </a:spcBef>
            </a:pPr>
            <a:endParaRPr lang="en-IN" b="1"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pPr>
            <a:endParaRPr lang="en-IN" b="1" dirty="0">
              <a:latin typeface="Times New Roman" panose="02020603050405020304" pitchFamily="18" charset="0"/>
              <a:cs typeface="Times New Roman" panose="02020603050405020304" pitchFamily="18" charset="0"/>
            </a:endParaRPr>
          </a:p>
          <a:p>
            <a:pPr algn="just">
              <a:lnSpc>
                <a:spcPct val="100000"/>
              </a:lnSpc>
            </a:pPr>
            <a:r>
              <a:rPr lang="en-IN" b="1" dirty="0">
                <a:latin typeface="Times New Roman" panose="02020603050405020304" pitchFamily="18" charset="0"/>
                <a:cs typeface="Times New Roman" panose="02020603050405020304" pitchFamily="18" charset="0"/>
              </a:rPr>
              <a:t>Function Used</a:t>
            </a:r>
          </a:p>
          <a:p>
            <a:pPr marL="342900" indent="-342900" algn="just">
              <a:lnSpc>
                <a:spcPct val="10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preprocess_train_data</a:t>
            </a:r>
            <a:r>
              <a:rPr lang="en-US" dirty="0">
                <a:latin typeface="Times New Roman" panose="02020603050405020304" pitchFamily="18" charset="0"/>
                <a:cs typeface="Times New Roman" panose="02020603050405020304" pitchFamily="18" charset="0"/>
              </a:rPr>
              <a:t>(self, X):</a:t>
            </a:r>
          </a:p>
          <a:p>
            <a:pPr marL="342900" indent="-342900" algn="just">
              <a:lnSpc>
                <a:spcPct val="10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preprocess_input_image</a:t>
            </a:r>
            <a:r>
              <a:rPr lang="en-US" sz="2400" dirty="0">
                <a:latin typeface="Times New Roman" panose="02020603050405020304" pitchFamily="18" charset="0"/>
                <a:cs typeface="Times New Roman" panose="02020603050405020304" pitchFamily="18" charset="0"/>
              </a:rPr>
              <a:t>(self, frame):</a:t>
            </a: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1C56E64-0355-9D5D-05B2-F18F5C039D06}"/>
              </a:ext>
            </a:extLst>
          </p:cNvPr>
          <p:cNvSpPr>
            <a:spLocks noGrp="1"/>
          </p:cNvSpPr>
          <p:nvPr>
            <p:ph type="sldNum" sz="quarter" idx="12"/>
          </p:nvPr>
        </p:nvSpPr>
        <p:spPr/>
        <p:txBody>
          <a:bodyPr/>
          <a:lstStyle/>
          <a:p>
            <a:pPr algn="just"/>
            <a:fld id="{F464A4F4-9EE9-45BB-928D-3A76CDE65F5D}" type="slidenum">
              <a:rPr lang="en-US" smtClean="0"/>
              <a:pPr algn="just"/>
              <a:t>12</a:t>
            </a:fld>
            <a:endParaRPr lang="en-US" dirty="0"/>
          </a:p>
        </p:txBody>
      </p:sp>
    </p:spTree>
    <p:extLst>
      <p:ext uri="{BB962C8B-B14F-4D97-AF65-F5344CB8AC3E}">
        <p14:creationId xmlns:p14="http://schemas.microsoft.com/office/powerpoint/2010/main" val="3324482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FFA9D-A8E2-405D-EF0C-DA7E6577C55E}"/>
              </a:ext>
            </a:extLst>
          </p:cNvPr>
          <p:cNvSpPr>
            <a:spLocks noGrp="1"/>
          </p:cNvSpPr>
          <p:nvPr>
            <p:ph idx="1"/>
          </p:nvPr>
        </p:nvSpPr>
        <p:spPr>
          <a:xfrm>
            <a:off x="838200" y="581026"/>
            <a:ext cx="10515600" cy="5591174"/>
          </a:xfrm>
        </p:spPr>
        <p:txBody>
          <a:bodyPr>
            <a:normAutofit/>
          </a:bodyPr>
          <a:lstStyle/>
          <a:p>
            <a:pPr marL="0" indent="0" algn="just">
              <a:lnSpc>
                <a:spcPct val="10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00000"/>
              </a:lnSpc>
              <a:buNone/>
            </a:pPr>
            <a:r>
              <a:rPr lang="en-IN" sz="2400" b="1" dirty="0">
                <a:latin typeface="Times New Roman" panose="02020603050405020304" pitchFamily="18" charset="0"/>
                <a:cs typeface="Times New Roman" panose="02020603050405020304" pitchFamily="18" charset="0"/>
              </a:rPr>
              <a:t>Function Purpose</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This functions is used to converts it to grayscale, resizes it to 8x8 pixels, inverts the pixel values (making the background black and digits white), and flattens it into a 1D array.</a:t>
            </a:r>
          </a:p>
          <a:p>
            <a:pPr marL="0" indent="0" algn="just">
              <a:lnSpc>
                <a:spcPct val="100000"/>
              </a:lnSpc>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28BEBAB-9245-D84E-606F-A6EF0748E8A6}"/>
              </a:ext>
            </a:extLst>
          </p:cNvPr>
          <p:cNvSpPr>
            <a:spLocks noGrp="1"/>
          </p:cNvSpPr>
          <p:nvPr>
            <p:ph type="sldNum" sz="quarter" idx="12"/>
          </p:nvPr>
        </p:nvSpPr>
        <p:spPr/>
        <p:txBody>
          <a:bodyPr/>
          <a:lstStyle/>
          <a:p>
            <a:fld id="{F464A4F4-9EE9-45BB-928D-3A76CDE65F5D}" type="slidenum">
              <a:rPr lang="en-US" smtClean="0"/>
              <a:t>13</a:t>
            </a:fld>
            <a:endParaRPr lang="en-US" dirty="0"/>
          </a:p>
        </p:txBody>
      </p:sp>
    </p:spTree>
    <p:extLst>
      <p:ext uri="{BB962C8B-B14F-4D97-AF65-F5344CB8AC3E}">
        <p14:creationId xmlns:p14="http://schemas.microsoft.com/office/powerpoint/2010/main" val="2347973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CD4A-1A4B-41D4-A209-0300136E0ED3}"/>
              </a:ext>
            </a:extLst>
          </p:cNvPr>
          <p:cNvSpPr>
            <a:spLocks noGrp="1"/>
          </p:cNvSpPr>
          <p:nvPr>
            <p:ph type="title"/>
          </p:nvPr>
        </p:nvSpPr>
        <p:spPr>
          <a:xfrm>
            <a:off x="838200" y="185737"/>
            <a:ext cx="10515600" cy="1325563"/>
          </a:xfrm>
        </p:spPr>
        <p:txBody>
          <a:bodyPr>
            <a:normAutofit/>
          </a:bodyPr>
          <a:lstStyle/>
          <a:p>
            <a:r>
              <a:rPr lang="en-IN" sz="3000" b="1" dirty="0">
                <a:latin typeface="Times New Roman" panose="02020603050405020304" pitchFamily="18" charset="0"/>
                <a:cs typeface="Times New Roman" panose="02020603050405020304" pitchFamily="18" charset="0"/>
              </a:rPr>
              <a:t>CREATE MODULE </a:t>
            </a:r>
          </a:p>
        </p:txBody>
      </p:sp>
      <p:sp>
        <p:nvSpPr>
          <p:cNvPr id="3" name="Content Placeholder 2">
            <a:extLst>
              <a:ext uri="{FF2B5EF4-FFF2-40B4-BE49-F238E27FC236}">
                <a16:creationId xmlns:a16="http://schemas.microsoft.com/office/drawing/2014/main" id="{91483F33-A586-DD96-0AD9-F21469A4FB3C}"/>
              </a:ext>
            </a:extLst>
          </p:cNvPr>
          <p:cNvSpPr>
            <a:spLocks noGrp="1"/>
          </p:cNvSpPr>
          <p:nvPr>
            <p:ph idx="1"/>
          </p:nvPr>
        </p:nvSpPr>
        <p:spPr>
          <a:xfrm>
            <a:off x="838200" y="1413164"/>
            <a:ext cx="10515600" cy="4943186"/>
          </a:xfrm>
        </p:spPr>
        <p:txBody>
          <a:bodyPr>
            <a:normAutofit/>
          </a:bodyPr>
          <a:lstStyle/>
          <a:p>
            <a:pPr marL="0" indent="0">
              <a:lnSpc>
                <a:spcPct val="100000"/>
              </a:lnSpc>
              <a:spcBef>
                <a:spcPts val="0"/>
              </a:spcBef>
              <a:buSzPts val="2400"/>
              <a:buNone/>
            </a:pPr>
            <a:r>
              <a:rPr lang="en-US" sz="2400" b="1" dirty="0">
                <a:latin typeface="Times New Roman" panose="02020603050405020304" pitchFamily="18" charset="0"/>
                <a:cs typeface="Times New Roman" panose="02020603050405020304" pitchFamily="18" charset="0"/>
              </a:rPr>
              <a:t>Purpose</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SzPts val="2400"/>
              <a:buNone/>
            </a:pPr>
            <a:r>
              <a:rPr lang="en-US" sz="2400" dirty="0">
                <a:latin typeface="Times New Roman" panose="02020603050405020304" pitchFamily="18" charset="0"/>
                <a:cs typeface="Times New Roman" panose="02020603050405020304" pitchFamily="18" charset="0"/>
              </a:rPr>
              <a:t>The Model Creation module is responsible for defining and creating machine learning models that will be used for digit recognition. It combines different classifiers into an ensemble model using a Voting Classifier.</a:t>
            </a:r>
          </a:p>
          <a:p>
            <a:pPr marL="0" lvl="0" indent="0" algn="l" rtl="0">
              <a:lnSpc>
                <a:spcPct val="90000"/>
              </a:lnSpc>
              <a:spcBef>
                <a:spcPts val="0"/>
              </a:spcBef>
              <a:spcAft>
                <a:spcPts val="0"/>
              </a:spcAft>
              <a:buClr>
                <a:schemeClr val="dk1"/>
              </a:buClr>
              <a:buSzPts val="2400"/>
              <a:buNone/>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0" indent="0">
              <a:buNone/>
            </a:pPr>
            <a:r>
              <a:rPr lang="en-IN" sz="2400" b="1" dirty="0">
                <a:latin typeface="Times New Roman" panose="02020603050405020304" pitchFamily="18" charset="0"/>
                <a:cs typeface="Times New Roman" panose="02020603050405020304" pitchFamily="18" charset="0"/>
              </a:rPr>
              <a:t>Function Used</a:t>
            </a:r>
          </a:p>
          <a:p>
            <a:r>
              <a:rPr lang="en-IN" sz="2400" dirty="0" err="1">
                <a:latin typeface="Times New Roman" panose="02020603050405020304" pitchFamily="18" charset="0"/>
                <a:ea typeface="Times New Roman"/>
                <a:cs typeface="Times New Roman" panose="02020603050405020304" pitchFamily="18" charset="0"/>
                <a:sym typeface="Times New Roman"/>
              </a:rPr>
              <a:t>create_model</a:t>
            </a:r>
            <a:r>
              <a:rPr lang="en-IN" sz="2400" dirty="0">
                <a:latin typeface="Times New Roman" panose="02020603050405020304" pitchFamily="18" charset="0"/>
                <a:ea typeface="Times New Roman"/>
                <a:cs typeface="Times New Roman" panose="02020603050405020304" pitchFamily="18" charset="0"/>
                <a:sym typeface="Times New Roman"/>
              </a:rPr>
              <a:t>(self):</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Function Purpose</a:t>
            </a:r>
          </a:p>
          <a:p>
            <a:pPr marL="0" indent="0" algn="just">
              <a:buNone/>
            </a:pPr>
            <a:r>
              <a:rPr lang="en-US" sz="2400" dirty="0">
                <a:latin typeface="Times New Roman" panose="02020603050405020304" pitchFamily="18" charset="0"/>
                <a:cs typeface="Times New Roman" panose="02020603050405020304" pitchFamily="18" charset="0"/>
              </a:rPr>
              <a:t>This function defines and creates the ensemble machine learning model.</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63E003-57DB-17A8-F8A3-5092C7D13AAF}"/>
              </a:ext>
            </a:extLst>
          </p:cNvPr>
          <p:cNvSpPr>
            <a:spLocks noGrp="1"/>
          </p:cNvSpPr>
          <p:nvPr>
            <p:ph type="sldNum" sz="quarter" idx="12"/>
          </p:nvPr>
        </p:nvSpPr>
        <p:spPr/>
        <p:txBody>
          <a:bodyPr/>
          <a:lstStyle/>
          <a:p>
            <a:fld id="{F464A4F4-9EE9-45BB-928D-3A76CDE65F5D}" type="slidenum">
              <a:rPr lang="en-US" smtClean="0"/>
              <a:t>14</a:t>
            </a:fld>
            <a:endParaRPr lang="en-US" dirty="0"/>
          </a:p>
        </p:txBody>
      </p:sp>
    </p:spTree>
    <p:extLst>
      <p:ext uri="{BB962C8B-B14F-4D97-AF65-F5344CB8AC3E}">
        <p14:creationId xmlns:p14="http://schemas.microsoft.com/office/powerpoint/2010/main" val="1063468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0C1CB-D804-88F0-EBD9-3222435159E1}"/>
              </a:ext>
            </a:extLst>
          </p:cNvPr>
          <p:cNvSpPr>
            <a:spLocks noGrp="1"/>
          </p:cNvSpPr>
          <p:nvPr>
            <p:ph idx="1"/>
          </p:nvPr>
        </p:nvSpPr>
        <p:spPr>
          <a:xfrm>
            <a:off x="838200" y="825500"/>
            <a:ext cx="10515600" cy="5251450"/>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Algorithms Used</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algn="just"/>
            <a:r>
              <a:rPr lang="en-US" sz="2400" dirty="0" err="1">
                <a:latin typeface="Times New Roman" panose="02020603050405020304" pitchFamily="18" charset="0"/>
                <a:cs typeface="Times New Roman" panose="02020603050405020304" pitchFamily="18" charset="0"/>
              </a:rPr>
              <a:t>MLPClassifier</a:t>
            </a:r>
            <a:r>
              <a:rPr lang="en-US" sz="2400" dirty="0">
                <a:latin typeface="Times New Roman" panose="02020603050405020304" pitchFamily="18" charset="0"/>
                <a:cs typeface="Times New Roman" panose="02020603050405020304" pitchFamily="18" charset="0"/>
              </a:rPr>
              <a:t> (Multi-Layer Perceptron)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Program</a:t>
            </a:r>
          </a:p>
          <a:p>
            <a:pPr marL="0" indent="0" algn="just">
              <a:buNone/>
            </a:pPr>
            <a:r>
              <a:rPr lang="en-US" sz="2400" dirty="0">
                <a:latin typeface="Times New Roman" panose="02020603050405020304" pitchFamily="18" charset="0"/>
                <a:cs typeface="Times New Roman" panose="02020603050405020304" pitchFamily="18" charset="0"/>
              </a:rPr>
              <a:t>model = </a:t>
            </a:r>
            <a:r>
              <a:rPr lang="en-US" sz="2400" dirty="0" err="1">
                <a:latin typeface="Times New Roman" panose="02020603050405020304" pitchFamily="18" charset="0"/>
                <a:cs typeface="Times New Roman" panose="02020603050405020304" pitchFamily="18" charset="0"/>
              </a:rPr>
              <a:t>MLPClassifier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hidden_layer_sizes</a:t>
            </a:r>
            <a:r>
              <a:rPr lang="en-US" sz="2400" dirty="0">
                <a:latin typeface="Times New Roman" panose="02020603050405020304" pitchFamily="18" charset="0"/>
                <a:cs typeface="Times New Roman" panose="02020603050405020304" pitchFamily="18" charset="0"/>
              </a:rPr>
              <a:t>=(100,), </a:t>
            </a:r>
            <a:r>
              <a:rPr lang="en-US" sz="2400" dirty="0" err="1">
                <a:latin typeface="Times New Roman" panose="02020603050405020304" pitchFamily="18" charset="0"/>
                <a:cs typeface="Times New Roman" panose="02020603050405020304" pitchFamily="18" charset="0"/>
              </a:rPr>
              <a:t>max_iter</a:t>
            </a:r>
            <a:r>
              <a:rPr lang="en-US" sz="2400" dirty="0">
                <a:latin typeface="Times New Roman" panose="02020603050405020304" pitchFamily="18" charset="0"/>
                <a:cs typeface="Times New Roman" panose="02020603050405020304" pitchFamily="18" charset="0"/>
              </a:rPr>
              <a:t>=10, </a:t>
            </a:r>
            <a:r>
              <a:rPr lang="en-US" sz="2400" dirty="0" err="1">
                <a:latin typeface="Times New Roman" panose="02020603050405020304" pitchFamily="18" charset="0"/>
                <a:cs typeface="Times New Roman" panose="02020603050405020304" pitchFamily="18" charset="0"/>
              </a:rPr>
              <a:t>random_state</a:t>
            </a:r>
            <a:r>
              <a:rPr lang="en-US" sz="2400" dirty="0">
                <a:latin typeface="Times New Roman" panose="02020603050405020304" pitchFamily="18" charset="0"/>
                <a:cs typeface="Times New Roman" panose="02020603050405020304" pitchFamily="18" charset="0"/>
              </a:rPr>
              <a:t>=42)</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Algorithm Purpose</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hidden_layer_sizes</a:t>
            </a:r>
            <a:r>
              <a:rPr lang="en-US" sz="2400" dirty="0">
                <a:latin typeface="Times New Roman" panose="02020603050405020304" pitchFamily="18" charset="0"/>
                <a:cs typeface="Times New Roman" panose="02020603050405020304" pitchFamily="18" charset="0"/>
              </a:rPr>
              <a:t>=(100,) specifies a single hidden layer with 100 neurons.</a:t>
            </a:r>
          </a:p>
          <a:p>
            <a:pPr algn="just"/>
            <a:r>
              <a:rPr lang="en-US" sz="2400" dirty="0">
                <a:latin typeface="Times New Roman" panose="02020603050405020304" pitchFamily="18" charset="0"/>
                <a:cs typeface="Times New Roman" panose="02020603050405020304" pitchFamily="18" charset="0"/>
              </a:rPr>
              <a:t>The model is trained on the digits dataset provided by scikit-learn.</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277234-48E8-6ABB-AA0C-7CB329EF6AA4}"/>
              </a:ext>
            </a:extLst>
          </p:cNvPr>
          <p:cNvSpPr>
            <a:spLocks noGrp="1"/>
          </p:cNvSpPr>
          <p:nvPr>
            <p:ph type="sldNum" sz="quarter" idx="12"/>
          </p:nvPr>
        </p:nvSpPr>
        <p:spPr/>
        <p:txBody>
          <a:bodyPr/>
          <a:lstStyle/>
          <a:p>
            <a:fld id="{F464A4F4-9EE9-45BB-928D-3A76CDE65F5D}" type="slidenum">
              <a:rPr lang="en-US" smtClean="0"/>
              <a:t>15</a:t>
            </a:fld>
            <a:endParaRPr lang="en-US" dirty="0"/>
          </a:p>
        </p:txBody>
      </p:sp>
    </p:spTree>
    <p:extLst>
      <p:ext uri="{BB962C8B-B14F-4D97-AF65-F5344CB8AC3E}">
        <p14:creationId xmlns:p14="http://schemas.microsoft.com/office/powerpoint/2010/main" val="663893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314B-AD6D-5D2C-90F4-9B641E86E387}"/>
              </a:ext>
            </a:extLst>
          </p:cNvPr>
          <p:cNvSpPr>
            <a:spLocks noGrp="1"/>
          </p:cNvSpPr>
          <p:nvPr>
            <p:ph type="title"/>
          </p:nvPr>
        </p:nvSpPr>
        <p:spPr>
          <a:xfrm>
            <a:off x="838200" y="136525"/>
            <a:ext cx="10515600" cy="1325563"/>
          </a:xfrm>
        </p:spPr>
        <p:txBody>
          <a:bodyPr>
            <a:normAutofit/>
          </a:bodyPr>
          <a:lstStyle/>
          <a:p>
            <a:r>
              <a:rPr lang="en-IN" sz="3000" b="1" dirty="0">
                <a:latin typeface="Times New Roman" panose="02020603050405020304" pitchFamily="18" charset="0"/>
                <a:cs typeface="Times New Roman" panose="02020603050405020304" pitchFamily="18" charset="0"/>
              </a:rPr>
              <a:t>TRAINING MODULE </a:t>
            </a:r>
          </a:p>
        </p:txBody>
      </p:sp>
      <p:sp>
        <p:nvSpPr>
          <p:cNvPr id="3" name="Content Placeholder 2">
            <a:extLst>
              <a:ext uri="{FF2B5EF4-FFF2-40B4-BE49-F238E27FC236}">
                <a16:creationId xmlns:a16="http://schemas.microsoft.com/office/drawing/2014/main" id="{278ABEBF-A9B4-DDE9-971A-22B7F98374B8}"/>
              </a:ext>
            </a:extLst>
          </p:cNvPr>
          <p:cNvSpPr>
            <a:spLocks noGrp="1"/>
          </p:cNvSpPr>
          <p:nvPr>
            <p:ph idx="1"/>
          </p:nvPr>
        </p:nvSpPr>
        <p:spPr>
          <a:xfrm>
            <a:off x="838200" y="1244599"/>
            <a:ext cx="10515600" cy="5111751"/>
          </a:xfrm>
        </p:spPr>
        <p:txBody>
          <a:bodyPr>
            <a:normAutofit/>
          </a:bodyPr>
          <a:lstStyle/>
          <a:p>
            <a:pPr marL="0" lvl="0" indent="0" algn="just">
              <a:lnSpc>
                <a:spcPct val="100000"/>
              </a:lnSpc>
              <a:spcBef>
                <a:spcPts val="0"/>
              </a:spcBef>
              <a:buSzPts val="2400"/>
              <a:buNone/>
            </a:pPr>
            <a:r>
              <a:rPr lang="en-US" sz="2400" b="1" dirty="0">
                <a:latin typeface="Times New Roman" panose="02020603050405020304" pitchFamily="18" charset="0"/>
                <a:cs typeface="Times New Roman" panose="02020603050405020304" pitchFamily="18" charset="0"/>
              </a:rPr>
              <a:t>Purpose</a:t>
            </a:r>
            <a:endParaRPr lang="en-US" sz="24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buSzPts val="2400"/>
              <a:buNone/>
            </a:pPr>
            <a:r>
              <a:rPr lang="en-US" sz="2400" dirty="0">
                <a:latin typeface="Times New Roman" panose="02020603050405020304" pitchFamily="18" charset="0"/>
                <a:cs typeface="Times New Roman" panose="02020603050405020304" pitchFamily="18" charset="0"/>
              </a:rPr>
              <a:t>The Training module handles the process of training the machine learning model using labeled data (in this case, the Digits dataset from </a:t>
            </a:r>
            <a:r>
              <a:rPr lang="en-US" sz="2400" dirty="0" err="1">
                <a:latin typeface="Times New Roman" panose="02020603050405020304" pitchFamily="18" charset="0"/>
                <a:cs typeface="Times New Roman" panose="02020603050405020304" pitchFamily="18" charset="0"/>
              </a:rPr>
              <a:t>sklearn</a:t>
            </a:r>
            <a:r>
              <a:rPr lang="en-US" sz="2400" dirty="0">
                <a:latin typeface="Times New Roman" panose="02020603050405020304" pitchFamily="18" charset="0"/>
                <a:cs typeface="Times New Roman" panose="02020603050405020304" pitchFamily="18" charset="0"/>
              </a:rPr>
              <a:t>).</a:t>
            </a:r>
          </a:p>
          <a:p>
            <a:pPr marL="0" lvl="0" indent="0" algn="just">
              <a:lnSpc>
                <a:spcPct val="100000"/>
              </a:lnSpc>
              <a:spcBef>
                <a:spcPts val="0"/>
              </a:spcBef>
              <a:buSzPts val="2400"/>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SzPts val="2400"/>
              <a:buNone/>
            </a:pPr>
            <a:r>
              <a:rPr lang="en-US" sz="2400" b="1" dirty="0">
                <a:latin typeface="Times New Roman" panose="02020603050405020304" pitchFamily="18" charset="0"/>
                <a:cs typeface="Times New Roman" panose="02020603050405020304" pitchFamily="18" charset="0"/>
              </a:rPr>
              <a:t>Function Used</a:t>
            </a:r>
          </a:p>
          <a:p>
            <a:pPr algn="just">
              <a:lnSpc>
                <a:spcPct val="100000"/>
              </a:lnSpc>
              <a:spcBef>
                <a:spcPts val="0"/>
              </a:spcBef>
              <a:buSzPts val="2400"/>
            </a:pPr>
            <a:r>
              <a:rPr lang="en-US" sz="2400" dirty="0" err="1">
                <a:latin typeface="Times New Roman" panose="02020603050405020304" pitchFamily="18" charset="0"/>
                <a:cs typeface="Times New Roman" panose="02020603050405020304" pitchFamily="18" charset="0"/>
              </a:rPr>
              <a:t>train_model</a:t>
            </a:r>
            <a:r>
              <a:rPr lang="en-US" sz="2400" dirty="0">
                <a:latin typeface="Times New Roman" panose="02020603050405020304" pitchFamily="18" charset="0"/>
                <a:cs typeface="Times New Roman" panose="02020603050405020304" pitchFamily="18" charset="0"/>
              </a:rPr>
              <a:t>(self):</a:t>
            </a:r>
          </a:p>
          <a:p>
            <a:pPr marL="0" indent="0" algn="just">
              <a:lnSpc>
                <a:spcPct val="100000"/>
              </a:lnSpc>
              <a:spcBef>
                <a:spcPts val="0"/>
              </a:spcBef>
              <a:buSzPts val="2400"/>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0"/>
              </a:spcBef>
              <a:buSzPts val="2400"/>
              <a:buNone/>
            </a:pPr>
            <a:r>
              <a:rPr lang="en-US" sz="2400" b="1" dirty="0">
                <a:latin typeface="Times New Roman" panose="02020603050405020304" pitchFamily="18" charset="0"/>
                <a:cs typeface="Times New Roman" panose="02020603050405020304" pitchFamily="18" charset="0"/>
              </a:rPr>
              <a:t>Function Purpose</a:t>
            </a:r>
          </a:p>
          <a:p>
            <a:pPr marL="0" indent="0" algn="just">
              <a:lnSpc>
                <a:spcPct val="100000"/>
              </a:lnSpc>
              <a:spcBef>
                <a:spcPts val="0"/>
              </a:spcBef>
              <a:buSzPts val="2400"/>
              <a:buNone/>
            </a:pPr>
            <a:r>
              <a:rPr lang="en-US" sz="2400" dirty="0">
                <a:latin typeface="Times New Roman" panose="02020603050405020304" pitchFamily="18" charset="0"/>
                <a:cs typeface="Times New Roman" panose="02020603050405020304" pitchFamily="18" charset="0"/>
              </a:rPr>
              <a:t>This function trains the model using the Digits dataset, which is a set of 8x8 pixel images of handwritten digits. </a:t>
            </a:r>
          </a:p>
          <a:p>
            <a:pPr marL="0" indent="0" algn="just">
              <a:lnSpc>
                <a:spcPct val="100000"/>
              </a:lnSpc>
              <a:spcBef>
                <a:spcPts val="0"/>
              </a:spcBef>
              <a:buSzPts val="2400"/>
              <a:buNone/>
            </a:pPr>
            <a:endParaRPr lang="en-US" sz="2400" b="1" dirty="0">
              <a:latin typeface="Times New Roman" panose="02020603050405020304" pitchFamily="18" charset="0"/>
              <a:cs typeface="Times New Roman" panose="02020603050405020304" pitchFamily="18" charset="0"/>
            </a:endParaRPr>
          </a:p>
          <a:p>
            <a:pPr marL="0" lvl="0" indent="0" algn="just">
              <a:spcBef>
                <a:spcPts val="0"/>
              </a:spcBef>
              <a:buSzPts val="2400"/>
              <a:buNone/>
            </a:pPr>
            <a:endParaRPr lang="en-US" sz="2400" dirty="0">
              <a:latin typeface="Times New Roman" panose="02020603050405020304" pitchFamily="18" charset="0"/>
              <a:cs typeface="Times New Roman" panose="02020603050405020304" pitchFamily="18" charset="0"/>
            </a:endParaRPr>
          </a:p>
          <a:p>
            <a:pPr marL="0" lvl="0" indent="0" algn="just">
              <a:lnSpc>
                <a:spcPct val="100000"/>
              </a:lnSpc>
              <a:spcBef>
                <a:spcPts val="0"/>
              </a:spcBef>
              <a:buSzPts val="2400"/>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A79570-7483-8A97-CF3E-71F76F39713B}"/>
              </a:ext>
            </a:extLst>
          </p:cNvPr>
          <p:cNvSpPr>
            <a:spLocks noGrp="1"/>
          </p:cNvSpPr>
          <p:nvPr>
            <p:ph type="sldNum" sz="quarter" idx="12"/>
          </p:nvPr>
        </p:nvSpPr>
        <p:spPr/>
        <p:txBody>
          <a:bodyPr/>
          <a:lstStyle/>
          <a:p>
            <a:fld id="{F464A4F4-9EE9-45BB-928D-3A76CDE65F5D}" type="slidenum">
              <a:rPr lang="en-US" smtClean="0"/>
              <a:t>16</a:t>
            </a:fld>
            <a:endParaRPr lang="en-US" dirty="0"/>
          </a:p>
        </p:txBody>
      </p:sp>
    </p:spTree>
    <p:extLst>
      <p:ext uri="{BB962C8B-B14F-4D97-AF65-F5344CB8AC3E}">
        <p14:creationId xmlns:p14="http://schemas.microsoft.com/office/powerpoint/2010/main" val="2058331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FFE5F-2E63-807D-DE50-04260EF649DF}"/>
              </a:ext>
            </a:extLst>
          </p:cNvPr>
          <p:cNvSpPr>
            <a:spLocks noGrp="1"/>
          </p:cNvSpPr>
          <p:nvPr>
            <p:ph idx="1"/>
          </p:nvPr>
        </p:nvSpPr>
        <p:spPr>
          <a:xfrm>
            <a:off x="838200" y="457200"/>
            <a:ext cx="10515600" cy="5899149"/>
          </a:xfrm>
        </p:spPr>
        <p:txBody>
          <a:bodyPr>
            <a:normAutofit/>
          </a:bodyPr>
          <a:lstStyle/>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Steps in Training</a:t>
            </a:r>
          </a:p>
          <a:p>
            <a:pPr algn="just"/>
            <a:r>
              <a:rPr lang="en-IN" sz="2400" dirty="0">
                <a:latin typeface="Times New Roman" panose="02020603050405020304" pitchFamily="18" charset="0"/>
                <a:cs typeface="Times New Roman" panose="02020603050405020304" pitchFamily="18" charset="0"/>
              </a:rPr>
              <a:t>Forward pass: Compute predictions.</a:t>
            </a:r>
          </a:p>
          <a:p>
            <a:pPr algn="just"/>
            <a:r>
              <a:rPr lang="en-IN" sz="2400" dirty="0">
                <a:latin typeface="Times New Roman" panose="02020603050405020304" pitchFamily="18" charset="0"/>
                <a:cs typeface="Times New Roman" panose="02020603050405020304" pitchFamily="18" charset="0"/>
              </a:rPr>
              <a:t>Loss calculation: Use categorical cross-entropy.</a:t>
            </a:r>
          </a:p>
          <a:p>
            <a:pPr algn="just"/>
            <a:r>
              <a:rPr lang="en-IN" sz="2400" dirty="0">
                <a:latin typeface="Times New Roman" panose="02020603050405020304" pitchFamily="18" charset="0"/>
                <a:cs typeface="Times New Roman" panose="02020603050405020304" pitchFamily="18" charset="0"/>
              </a:rPr>
              <a:t>Backpropagation: Update weights via gradient descent.</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399D435-C41D-9CB2-DD65-65D1DFBD7E6E}"/>
              </a:ext>
            </a:extLst>
          </p:cNvPr>
          <p:cNvSpPr>
            <a:spLocks noGrp="1"/>
          </p:cNvSpPr>
          <p:nvPr>
            <p:ph type="sldNum" sz="quarter" idx="12"/>
          </p:nvPr>
        </p:nvSpPr>
        <p:spPr/>
        <p:txBody>
          <a:bodyPr/>
          <a:lstStyle/>
          <a:p>
            <a:fld id="{F464A4F4-9EE9-45BB-928D-3A76CDE65F5D}" type="slidenum">
              <a:rPr lang="en-US" smtClean="0"/>
              <a:t>17</a:t>
            </a:fld>
            <a:endParaRPr lang="en-US" dirty="0"/>
          </a:p>
        </p:txBody>
      </p:sp>
    </p:spTree>
    <p:extLst>
      <p:ext uri="{BB962C8B-B14F-4D97-AF65-F5344CB8AC3E}">
        <p14:creationId xmlns:p14="http://schemas.microsoft.com/office/powerpoint/2010/main" val="50209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2BF6-679F-6DB0-7760-2F8664624988}"/>
              </a:ext>
            </a:extLst>
          </p:cNvPr>
          <p:cNvSpPr>
            <a:spLocks noGrp="1"/>
          </p:cNvSpPr>
          <p:nvPr>
            <p:ph type="title"/>
          </p:nvPr>
        </p:nvSpPr>
        <p:spPr>
          <a:xfrm>
            <a:off x="838200" y="136525"/>
            <a:ext cx="10515600" cy="1325563"/>
          </a:xfrm>
        </p:spPr>
        <p:txBody>
          <a:bodyPr>
            <a:normAutofit/>
          </a:bodyPr>
          <a:lstStyle/>
          <a:p>
            <a:r>
              <a:rPr lang="en-US" sz="3000" b="1" dirty="0">
                <a:latin typeface="Times New Roman" panose="02020603050405020304" pitchFamily="18" charset="0"/>
                <a:cs typeface="Times New Roman" panose="02020603050405020304" pitchFamily="18" charset="0"/>
              </a:rPr>
              <a:t>E</a:t>
            </a:r>
            <a:r>
              <a:rPr lang="en-IN" sz="3000" b="1" dirty="0">
                <a:latin typeface="Times New Roman" panose="02020603050405020304" pitchFamily="18" charset="0"/>
                <a:cs typeface="Times New Roman" panose="02020603050405020304" pitchFamily="18" charset="0"/>
              </a:rPr>
              <a:t>VALUATE MODULE</a:t>
            </a:r>
          </a:p>
        </p:txBody>
      </p:sp>
      <p:sp>
        <p:nvSpPr>
          <p:cNvPr id="3" name="Content Placeholder 2">
            <a:extLst>
              <a:ext uri="{FF2B5EF4-FFF2-40B4-BE49-F238E27FC236}">
                <a16:creationId xmlns:a16="http://schemas.microsoft.com/office/drawing/2014/main" id="{E4718A79-B207-9AC6-C195-94B17FB61EFE}"/>
              </a:ext>
            </a:extLst>
          </p:cNvPr>
          <p:cNvSpPr>
            <a:spLocks noGrp="1"/>
          </p:cNvSpPr>
          <p:nvPr>
            <p:ph idx="1"/>
          </p:nvPr>
        </p:nvSpPr>
        <p:spPr>
          <a:xfrm>
            <a:off x="838200" y="1253331"/>
            <a:ext cx="10515600" cy="5023644"/>
          </a:xfrm>
        </p:spPr>
        <p:txBody>
          <a:bodyPr>
            <a:normAutofit lnSpcReduction="10000"/>
          </a:bodyPr>
          <a:lstStyle/>
          <a:p>
            <a:pPr marL="0" lvl="0" indent="0" algn="just">
              <a:lnSpc>
                <a:spcPct val="120000"/>
              </a:lnSpc>
              <a:spcBef>
                <a:spcPts val="0"/>
              </a:spcBef>
              <a:buSzPts val="2400"/>
              <a:buNone/>
            </a:pPr>
            <a:r>
              <a:rPr lang="en-US" sz="2400" b="1" dirty="0">
                <a:latin typeface="Times New Roman" panose="02020603050405020304" pitchFamily="18" charset="0"/>
                <a:cs typeface="Times New Roman" panose="02020603050405020304" pitchFamily="18" charset="0"/>
              </a:rPr>
              <a:t>Purpose</a:t>
            </a:r>
            <a:endParaRPr lang="en-US" sz="2400" dirty="0">
              <a:latin typeface="Times New Roman" panose="02020603050405020304" pitchFamily="18" charset="0"/>
              <a:cs typeface="Times New Roman" panose="02020603050405020304" pitchFamily="18" charset="0"/>
            </a:endParaRPr>
          </a:p>
          <a:p>
            <a:pPr marL="0" lvl="0" indent="0" algn="just">
              <a:lnSpc>
                <a:spcPct val="120000"/>
              </a:lnSpc>
              <a:spcBef>
                <a:spcPts val="0"/>
              </a:spcBef>
              <a:buSzPts val="2400"/>
              <a:buNone/>
            </a:pPr>
            <a:r>
              <a:rPr lang="en-US" sz="2400" dirty="0">
                <a:latin typeface="Times New Roman" panose="02020603050405020304" pitchFamily="18" charset="0"/>
                <a:cs typeface="Times New Roman" panose="02020603050405020304" pitchFamily="18" charset="0"/>
              </a:rPr>
              <a:t>The Evaluation module is responsible for testing the trained model to see how well it performs on unseen data (i.e., test data). It calculates performance metrics such as accuracy.</a:t>
            </a:r>
          </a:p>
          <a:p>
            <a:pPr marL="0" lvl="0" indent="0" algn="just">
              <a:lnSpc>
                <a:spcPct val="120000"/>
              </a:lnSpc>
              <a:spcBef>
                <a:spcPts val="0"/>
              </a:spcBef>
              <a:buSzPts val="2400"/>
              <a:buNone/>
            </a:pPr>
            <a:endParaRPr lang="en-US" sz="2400" dirty="0">
              <a:latin typeface="Times New Roman" panose="02020603050405020304" pitchFamily="18" charset="0"/>
              <a:cs typeface="Times New Roman" panose="02020603050405020304" pitchFamily="18" charset="0"/>
            </a:endParaRPr>
          </a:p>
          <a:p>
            <a:pPr marL="0" lvl="0" indent="0" algn="just">
              <a:lnSpc>
                <a:spcPct val="120000"/>
              </a:lnSpc>
              <a:spcBef>
                <a:spcPts val="0"/>
              </a:spcBef>
              <a:buSzPts val="2400"/>
              <a:buNone/>
            </a:pPr>
            <a:r>
              <a:rPr lang="en-IN" sz="2400" b="1" dirty="0">
                <a:latin typeface="Times New Roman" panose="02020603050405020304" pitchFamily="18" charset="0"/>
                <a:cs typeface="Times New Roman" panose="02020603050405020304" pitchFamily="18" charset="0"/>
              </a:rPr>
              <a:t>Function Used</a:t>
            </a:r>
          </a:p>
          <a:p>
            <a:pPr algn="just">
              <a:lnSpc>
                <a:spcPct val="120000"/>
              </a:lnSpc>
              <a:spcBef>
                <a:spcPts val="0"/>
              </a:spcBef>
              <a:buSzPts val="2400"/>
            </a:pPr>
            <a:r>
              <a:rPr lang="en-US" sz="2400" dirty="0" err="1">
                <a:latin typeface="Times New Roman" panose="02020603050405020304" pitchFamily="18" charset="0"/>
                <a:cs typeface="Times New Roman" panose="02020603050405020304" pitchFamily="18" charset="0"/>
              </a:rPr>
              <a:t>evaluate_model</a:t>
            </a:r>
            <a:r>
              <a:rPr lang="en-US" sz="2400" dirty="0">
                <a:latin typeface="Times New Roman" panose="02020603050405020304" pitchFamily="18" charset="0"/>
                <a:cs typeface="Times New Roman" panose="02020603050405020304" pitchFamily="18" charset="0"/>
              </a:rPr>
              <a:t>(self):</a:t>
            </a:r>
          </a:p>
          <a:p>
            <a:pPr algn="just">
              <a:lnSpc>
                <a:spcPct val="120000"/>
              </a:lnSpc>
              <a:spcBef>
                <a:spcPts val="0"/>
              </a:spcBef>
              <a:buSzPts val="2400"/>
            </a:pPr>
            <a:endParaRPr lang="en-US" sz="2400" dirty="0">
              <a:latin typeface="Times New Roman" panose="02020603050405020304" pitchFamily="18" charset="0"/>
              <a:cs typeface="Times New Roman" panose="02020603050405020304" pitchFamily="18" charset="0"/>
            </a:endParaRPr>
          </a:p>
          <a:p>
            <a:pPr marL="0" indent="0" algn="just">
              <a:lnSpc>
                <a:spcPct val="120000"/>
              </a:lnSpc>
              <a:spcBef>
                <a:spcPts val="0"/>
              </a:spcBef>
              <a:buSzPts val="2400"/>
              <a:buNone/>
            </a:pPr>
            <a:r>
              <a:rPr lang="en-US" sz="2400" b="1" dirty="0">
                <a:latin typeface="Times New Roman" panose="02020603050405020304" pitchFamily="18" charset="0"/>
                <a:cs typeface="Times New Roman" panose="02020603050405020304" pitchFamily="18" charset="0"/>
              </a:rPr>
              <a:t>Function Purpose</a:t>
            </a:r>
          </a:p>
          <a:p>
            <a:pPr marL="0" indent="0" algn="just">
              <a:lnSpc>
                <a:spcPct val="120000"/>
              </a:lnSpc>
              <a:spcBef>
                <a:spcPts val="0"/>
              </a:spcBef>
              <a:buSzPts val="2400"/>
              <a:buNone/>
            </a:pPr>
            <a:r>
              <a:rPr lang="en-US" sz="2400" dirty="0">
                <a:latin typeface="Times New Roman" panose="02020603050405020304" pitchFamily="18" charset="0"/>
                <a:cs typeface="Times New Roman" panose="02020603050405020304" pitchFamily="18" charset="0"/>
              </a:rPr>
              <a:t>This function evaluates the trained model's performance on the test set. It first scales the data, splits it into training and test sets, and then makes predictions using the trained model.</a:t>
            </a:r>
          </a:p>
          <a:p>
            <a:pPr marL="0" indent="0" algn="just">
              <a:lnSpc>
                <a:spcPct val="120000"/>
              </a:lnSpc>
              <a:spcBef>
                <a:spcPts val="0"/>
              </a:spcBef>
              <a:buSzPts val="2400"/>
              <a:buNone/>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SzPts val="2400"/>
              <a:buNone/>
            </a:pPr>
            <a:endParaRPr lang="en-US" sz="2400" dirty="0">
              <a:latin typeface="Times New Roman" panose="02020603050405020304" pitchFamily="18" charset="0"/>
              <a:cs typeface="Times New Roman" panose="02020603050405020304" pitchFamily="18" charset="0"/>
            </a:endParaRPr>
          </a:p>
          <a:p>
            <a:pPr marL="0" lvl="0" indent="0" algn="just">
              <a:lnSpc>
                <a:spcPct val="120000"/>
              </a:lnSpc>
              <a:spcBef>
                <a:spcPts val="0"/>
              </a:spcBef>
              <a:buSzPts val="240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0A77E2-3500-530F-3927-631BD8973B65}"/>
              </a:ext>
            </a:extLst>
          </p:cNvPr>
          <p:cNvSpPr>
            <a:spLocks noGrp="1"/>
          </p:cNvSpPr>
          <p:nvPr>
            <p:ph type="sldNum" sz="quarter" idx="12"/>
          </p:nvPr>
        </p:nvSpPr>
        <p:spPr/>
        <p:txBody>
          <a:bodyPr/>
          <a:lstStyle/>
          <a:p>
            <a:fld id="{F464A4F4-9EE9-45BB-928D-3A76CDE65F5D}" type="slidenum">
              <a:rPr lang="en-US" smtClean="0"/>
              <a:t>18</a:t>
            </a:fld>
            <a:endParaRPr lang="en-US" dirty="0"/>
          </a:p>
        </p:txBody>
      </p:sp>
    </p:spTree>
    <p:extLst>
      <p:ext uri="{BB962C8B-B14F-4D97-AF65-F5344CB8AC3E}">
        <p14:creationId xmlns:p14="http://schemas.microsoft.com/office/powerpoint/2010/main" val="369427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D84D9-82D2-B188-E82F-C95B1A7D8D15}"/>
              </a:ext>
            </a:extLst>
          </p:cNvPr>
          <p:cNvSpPr>
            <a:spLocks noGrp="1"/>
          </p:cNvSpPr>
          <p:nvPr>
            <p:ph idx="1"/>
          </p:nvPr>
        </p:nvSpPr>
        <p:spPr>
          <a:xfrm>
            <a:off x="904875" y="419100"/>
            <a:ext cx="10515600" cy="5734050"/>
          </a:xfrm>
        </p:spPr>
        <p:txBody>
          <a:bodyPr>
            <a:normAutofit/>
          </a:bodyPr>
          <a:lstStyle/>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Evaluation Metrics</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Accuracy: Proportion of correct predictions.</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Confusion Matrix: Class-wise performance analysis.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Importance of testing on unseen data to avoid overfitting.</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50A611-4BF4-56CB-0992-2803F5CC5171}"/>
              </a:ext>
            </a:extLst>
          </p:cNvPr>
          <p:cNvSpPr>
            <a:spLocks noGrp="1"/>
          </p:cNvSpPr>
          <p:nvPr>
            <p:ph type="sldNum" sz="quarter" idx="12"/>
          </p:nvPr>
        </p:nvSpPr>
        <p:spPr/>
        <p:txBody>
          <a:bodyPr/>
          <a:lstStyle/>
          <a:p>
            <a:fld id="{F464A4F4-9EE9-45BB-928D-3A76CDE65F5D}" type="slidenum">
              <a:rPr lang="en-US" smtClean="0"/>
              <a:t>19</a:t>
            </a:fld>
            <a:endParaRPr lang="en-US" dirty="0"/>
          </a:p>
        </p:txBody>
      </p:sp>
    </p:spTree>
    <p:extLst>
      <p:ext uri="{BB962C8B-B14F-4D97-AF65-F5344CB8AC3E}">
        <p14:creationId xmlns:p14="http://schemas.microsoft.com/office/powerpoint/2010/main" val="3539071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85FD0-934E-82C3-5352-94F6F780F7F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778562C-485D-4811-AF6E-75AFBDC4E2C6}"/>
              </a:ext>
            </a:extLst>
          </p:cNvPr>
          <p:cNvSpPr txBox="1">
            <a:spLocks/>
          </p:cNvSpPr>
          <p:nvPr/>
        </p:nvSpPr>
        <p:spPr>
          <a:xfrm>
            <a:off x="919119" y="1857168"/>
            <a:ext cx="10353762" cy="1939580"/>
          </a:xfrm>
          <a:prstGeom prst="rect">
            <a:avLst/>
          </a:prstGeom>
          <a:effectLst>
            <a:outerShdw blurRad="25400" dir="17880000">
              <a:srgbClr val="000000">
                <a:alpha val="46000"/>
              </a:srgbClr>
            </a:outerShdw>
          </a:effectLst>
        </p:spPr>
        <p:txBody>
          <a:bodyPr vert="horz" lIns="91440" tIns="45720" rIns="91440" bIns="45720" rtlCol="0" anchor="ctr">
            <a:normAutofit fontScale="25000" lnSpcReduction="2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0" b="1" dirty="0">
                <a:solidFill>
                  <a:schemeClr val="tx1"/>
                </a:solidFill>
                <a:latin typeface="Times New Roman" panose="02020603050405020304" pitchFamily="18" charset="0"/>
                <a:cs typeface="Times New Roman" panose="02020603050405020304" pitchFamily="18" charset="0"/>
              </a:rPr>
              <a:t>PROJECT TOPIC </a:t>
            </a:r>
          </a:p>
          <a:p>
            <a:endParaRPr lang="en-US" sz="4800" b="1" dirty="0">
              <a:solidFill>
                <a:schemeClr val="tx1"/>
              </a:solidFill>
              <a:latin typeface="Times New Roman" panose="02020603050405020304" pitchFamily="18" charset="0"/>
              <a:cs typeface="Times New Roman" panose="02020603050405020304" pitchFamily="18" charset="0"/>
            </a:endParaRPr>
          </a:p>
          <a:p>
            <a:endParaRPr lang="en-US" sz="4800" b="1" dirty="0">
              <a:solidFill>
                <a:schemeClr val="tx1"/>
              </a:solidFill>
              <a:latin typeface="Times New Roman" panose="02020603050405020304" pitchFamily="18" charset="0"/>
              <a:cs typeface="Times New Roman" panose="02020603050405020304" pitchFamily="18" charset="0"/>
            </a:endParaRPr>
          </a:p>
          <a:p>
            <a:endParaRPr lang="en-US" sz="4800" b="1" dirty="0">
              <a:solidFill>
                <a:schemeClr val="tx1"/>
              </a:solidFill>
              <a:latin typeface="Times New Roman" panose="02020603050405020304" pitchFamily="18" charset="0"/>
              <a:cs typeface="Times New Roman" panose="02020603050405020304" pitchFamily="18" charset="0"/>
            </a:endParaRPr>
          </a:p>
          <a:p>
            <a:endParaRPr lang="en-US" sz="4800" b="1" dirty="0">
              <a:solidFill>
                <a:schemeClr val="tx1"/>
              </a:solidFill>
              <a:latin typeface="Times New Roman" panose="02020603050405020304" pitchFamily="18" charset="0"/>
              <a:cs typeface="Times New Roman" panose="02020603050405020304" pitchFamily="18" charset="0"/>
            </a:endParaRPr>
          </a:p>
          <a:p>
            <a:endParaRPr lang="en-US" sz="4800" b="1" dirty="0">
              <a:solidFill>
                <a:schemeClr val="tx1"/>
              </a:solidFill>
              <a:latin typeface="Times New Roman" panose="02020603050405020304" pitchFamily="18" charset="0"/>
              <a:cs typeface="Times New Roman" panose="02020603050405020304" pitchFamily="18" charset="0"/>
            </a:endParaRPr>
          </a:p>
          <a:p>
            <a:endParaRPr lang="en-US" sz="4800" b="1" dirty="0">
              <a:solidFill>
                <a:schemeClr val="tx1"/>
              </a:solidFill>
              <a:latin typeface="Times New Roman" panose="02020603050405020304" pitchFamily="18" charset="0"/>
              <a:cs typeface="Times New Roman" panose="02020603050405020304" pitchFamily="18" charset="0"/>
            </a:endParaRPr>
          </a:p>
          <a:p>
            <a:endParaRPr lang="en-US" sz="4800" b="1" dirty="0">
              <a:solidFill>
                <a:schemeClr val="tx1"/>
              </a:solidFill>
              <a:latin typeface="Times New Roman" panose="02020603050405020304" pitchFamily="18" charset="0"/>
              <a:cs typeface="Times New Roman" panose="02020603050405020304" pitchFamily="18" charset="0"/>
            </a:endParaRPr>
          </a:p>
          <a:p>
            <a:endParaRPr lang="en-US" sz="4800" b="1" dirty="0">
              <a:solidFill>
                <a:schemeClr val="tx1"/>
              </a:solidFill>
              <a:latin typeface="Times New Roman" panose="02020603050405020304" pitchFamily="18" charset="0"/>
              <a:cs typeface="Times New Roman" panose="02020603050405020304" pitchFamily="18" charset="0"/>
            </a:endParaRPr>
          </a:p>
          <a:p>
            <a:r>
              <a:rPr lang="en-US" sz="10400" b="1" dirty="0">
                <a:solidFill>
                  <a:schemeClr val="tx1"/>
                </a:solidFill>
                <a:latin typeface="Times New Roman" panose="02020603050405020304" pitchFamily="18" charset="0"/>
                <a:cs typeface="Times New Roman" panose="02020603050405020304" pitchFamily="18" charset="0"/>
              </a:rPr>
              <a:t>HANDWRITTEN DIGIT RECOGNITION USING WEBCAM</a:t>
            </a:r>
          </a:p>
        </p:txBody>
      </p:sp>
      <p:sp>
        <p:nvSpPr>
          <p:cNvPr id="5" name="Content Placeholder 2">
            <a:extLst>
              <a:ext uri="{FF2B5EF4-FFF2-40B4-BE49-F238E27FC236}">
                <a16:creationId xmlns:a16="http://schemas.microsoft.com/office/drawing/2014/main" id="{948167AD-2136-4D75-AAF2-36A9E5A9ECD7}"/>
              </a:ext>
            </a:extLst>
          </p:cNvPr>
          <p:cNvSpPr txBox="1">
            <a:spLocks/>
          </p:cNvSpPr>
          <p:nvPr/>
        </p:nvSpPr>
        <p:spPr>
          <a:xfrm>
            <a:off x="829667" y="3175489"/>
            <a:ext cx="10353762" cy="50702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endParaRPr lang="en-US" sz="3200" dirty="0">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92670CA-6301-4633-E66B-D47C77589CE2}"/>
              </a:ext>
            </a:extLst>
          </p:cNvPr>
          <p:cNvSpPr>
            <a:spLocks noGrp="1"/>
          </p:cNvSpPr>
          <p:nvPr>
            <p:ph type="sldNum" sz="quarter" idx="12"/>
          </p:nvPr>
        </p:nvSpPr>
        <p:spPr/>
        <p:txBody>
          <a:bodyPr/>
          <a:lstStyle/>
          <a:p>
            <a:fld id="{F464A4F4-9EE9-45BB-928D-3A76CDE65F5D}" type="slidenum">
              <a:rPr lang="en-US" smtClean="0"/>
              <a:t>2</a:t>
            </a:fld>
            <a:endParaRPr lang="en-US" dirty="0"/>
          </a:p>
        </p:txBody>
      </p:sp>
    </p:spTree>
    <p:extLst>
      <p:ext uri="{BB962C8B-B14F-4D97-AF65-F5344CB8AC3E}">
        <p14:creationId xmlns:p14="http://schemas.microsoft.com/office/powerpoint/2010/main" val="654217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424E-701B-FEF6-851E-B2FE01BC96EC}"/>
              </a:ext>
            </a:extLst>
          </p:cNvPr>
          <p:cNvSpPr>
            <a:spLocks noGrp="1"/>
          </p:cNvSpPr>
          <p:nvPr>
            <p:ph type="title"/>
          </p:nvPr>
        </p:nvSpPr>
        <p:spPr>
          <a:xfrm>
            <a:off x="838200" y="365126"/>
            <a:ext cx="10515600" cy="1110384"/>
          </a:xfrm>
        </p:spPr>
        <p:txBody>
          <a:bodyPr>
            <a:normAutofit/>
          </a:bodyPr>
          <a:lstStyle/>
          <a:p>
            <a:r>
              <a:rPr lang="en-US" sz="3000" b="1" dirty="0">
                <a:latin typeface="Times New Roman" panose="02020603050405020304" pitchFamily="18" charset="0"/>
                <a:cs typeface="Times New Roman" panose="02020603050405020304" pitchFamily="18" charset="0"/>
              </a:rPr>
              <a:t>PREDICTION MODULE</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6206C8-5BDA-2A52-36F7-400A47E34DEE}"/>
              </a:ext>
            </a:extLst>
          </p:cNvPr>
          <p:cNvSpPr>
            <a:spLocks noGrp="1"/>
          </p:cNvSpPr>
          <p:nvPr>
            <p:ph idx="1"/>
          </p:nvPr>
        </p:nvSpPr>
        <p:spPr>
          <a:xfrm>
            <a:off x="838200" y="1361210"/>
            <a:ext cx="10515600" cy="4815754"/>
          </a:xfrm>
        </p:spPr>
        <p:txBody>
          <a:bodyPr>
            <a:normAutofit lnSpcReduction="10000"/>
          </a:bodyPr>
          <a:lstStyle/>
          <a:p>
            <a:pPr marL="0" lvl="0" indent="0" algn="just">
              <a:lnSpc>
                <a:spcPct val="110000"/>
              </a:lnSpc>
              <a:spcBef>
                <a:spcPts val="0"/>
              </a:spcBef>
              <a:buSzPts val="2400"/>
              <a:buNone/>
            </a:pPr>
            <a:r>
              <a:rPr lang="en-US" sz="2400" b="1" dirty="0">
                <a:latin typeface="Times New Roman" panose="02020603050405020304" pitchFamily="18" charset="0"/>
                <a:cs typeface="Times New Roman" panose="02020603050405020304" pitchFamily="18" charset="0"/>
              </a:rPr>
              <a:t>Purpose</a:t>
            </a:r>
            <a:endParaRPr lang="en-US" sz="2400" dirty="0">
              <a:latin typeface="Times New Roman" panose="02020603050405020304" pitchFamily="18" charset="0"/>
              <a:cs typeface="Times New Roman" panose="02020603050405020304" pitchFamily="18" charset="0"/>
            </a:endParaRPr>
          </a:p>
          <a:p>
            <a:pPr marL="0" lvl="0" indent="0" algn="just">
              <a:lnSpc>
                <a:spcPct val="110000"/>
              </a:lnSpc>
              <a:spcBef>
                <a:spcPts val="0"/>
              </a:spcBef>
              <a:buSzPts val="2400"/>
              <a:buNone/>
            </a:pPr>
            <a:r>
              <a:rPr lang="en-US" sz="2400" dirty="0">
                <a:latin typeface="Times New Roman" panose="02020603050405020304" pitchFamily="18" charset="0"/>
                <a:cs typeface="Times New Roman" panose="02020603050405020304" pitchFamily="18" charset="0"/>
              </a:rPr>
              <a:t>The Prediction module makes predictions using the trained model. It takes an image as input, processes it, and uses the model to predict the digit represented by the image.</a:t>
            </a:r>
          </a:p>
          <a:p>
            <a:pPr marL="0" lvl="0" indent="0" algn="just">
              <a:lnSpc>
                <a:spcPct val="110000"/>
              </a:lnSpc>
              <a:spcBef>
                <a:spcPts val="0"/>
              </a:spcBef>
              <a:buSzPts val="2400"/>
              <a:buNone/>
            </a:pPr>
            <a:endParaRPr lang="en-IN" sz="2400" b="1" dirty="0">
              <a:latin typeface="Times New Roman" panose="02020603050405020304" pitchFamily="18" charset="0"/>
              <a:cs typeface="Times New Roman" panose="02020603050405020304" pitchFamily="18" charset="0"/>
            </a:endParaRPr>
          </a:p>
          <a:p>
            <a:pPr marL="0" lvl="0" indent="0" algn="just">
              <a:lnSpc>
                <a:spcPct val="110000"/>
              </a:lnSpc>
              <a:spcBef>
                <a:spcPts val="0"/>
              </a:spcBef>
              <a:buSzPts val="2400"/>
              <a:buNone/>
            </a:pPr>
            <a:r>
              <a:rPr lang="en-IN" sz="2400" b="1" dirty="0">
                <a:latin typeface="Times New Roman" panose="02020603050405020304" pitchFamily="18" charset="0"/>
                <a:cs typeface="Times New Roman" panose="02020603050405020304" pitchFamily="18" charset="0"/>
              </a:rPr>
              <a:t>Function Used</a:t>
            </a:r>
          </a:p>
          <a:p>
            <a:pPr algn="just">
              <a:lnSpc>
                <a:spcPct val="110000"/>
              </a:lnSpc>
              <a:spcBef>
                <a:spcPts val="0"/>
              </a:spcBef>
              <a:buSzPts val="2400"/>
            </a:pPr>
            <a:r>
              <a:rPr lang="en-US" sz="2400" dirty="0" err="1">
                <a:latin typeface="Times New Roman" panose="02020603050405020304" pitchFamily="18" charset="0"/>
                <a:cs typeface="Times New Roman" panose="02020603050405020304" pitchFamily="18" charset="0"/>
              </a:rPr>
              <a:t>make_prediction</a:t>
            </a:r>
            <a:r>
              <a:rPr lang="en-US" sz="2400" dirty="0">
                <a:latin typeface="Times New Roman" panose="02020603050405020304" pitchFamily="18" charset="0"/>
                <a:cs typeface="Times New Roman" panose="02020603050405020304" pitchFamily="18" charset="0"/>
              </a:rPr>
              <a:t>(self, frame):</a:t>
            </a:r>
          </a:p>
          <a:p>
            <a:pPr marL="0" indent="0" algn="just">
              <a:lnSpc>
                <a:spcPct val="110000"/>
              </a:lnSpc>
              <a:spcBef>
                <a:spcPts val="0"/>
              </a:spcBef>
              <a:buSzPts val="2400"/>
              <a:buNone/>
            </a:pPr>
            <a:endParaRPr lang="en-US" sz="2400" dirty="0">
              <a:latin typeface="Times New Roman" panose="02020603050405020304" pitchFamily="18" charset="0"/>
              <a:cs typeface="Times New Roman" panose="02020603050405020304" pitchFamily="18" charset="0"/>
            </a:endParaRPr>
          </a:p>
          <a:p>
            <a:pPr marL="0" indent="0" algn="just">
              <a:lnSpc>
                <a:spcPct val="110000"/>
              </a:lnSpc>
              <a:spcBef>
                <a:spcPts val="0"/>
              </a:spcBef>
              <a:buSzPts val="2400"/>
              <a:buNone/>
            </a:pPr>
            <a:r>
              <a:rPr lang="en-US" sz="2400" b="1" dirty="0">
                <a:latin typeface="Times New Roman" panose="02020603050405020304" pitchFamily="18" charset="0"/>
                <a:cs typeface="Times New Roman" panose="02020603050405020304" pitchFamily="18" charset="0"/>
              </a:rPr>
              <a:t>Function Purpose</a:t>
            </a:r>
          </a:p>
          <a:p>
            <a:pPr marL="0" indent="0" algn="just">
              <a:lnSpc>
                <a:spcPct val="110000"/>
              </a:lnSpc>
              <a:spcBef>
                <a:spcPts val="0"/>
              </a:spcBef>
              <a:buSzPts val="2400"/>
              <a:buNone/>
            </a:pPr>
            <a:r>
              <a:rPr lang="en-US" sz="2400" dirty="0">
                <a:latin typeface="Times New Roman" panose="02020603050405020304" pitchFamily="18" charset="0"/>
                <a:cs typeface="Times New Roman" panose="02020603050405020304" pitchFamily="18" charset="0"/>
              </a:rPr>
              <a:t>This function processes the input image (frame), which could be captured by the webcam or loaded from a file, and makes a prediction using the trained model. It also calculates the confidence level of the prediction.</a:t>
            </a:r>
          </a:p>
          <a:p>
            <a:pPr marL="0" lvl="0" indent="0" algn="just">
              <a:lnSpc>
                <a:spcPct val="110000"/>
              </a:lnSpc>
              <a:spcBef>
                <a:spcPts val="0"/>
              </a:spcBef>
              <a:buSzPts val="2400"/>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0F69C48-6568-2C93-0C40-48A1E2C3BA27}"/>
              </a:ext>
            </a:extLst>
          </p:cNvPr>
          <p:cNvSpPr>
            <a:spLocks noGrp="1"/>
          </p:cNvSpPr>
          <p:nvPr>
            <p:ph type="sldNum" sz="quarter" idx="12"/>
          </p:nvPr>
        </p:nvSpPr>
        <p:spPr/>
        <p:txBody>
          <a:bodyPr/>
          <a:lstStyle/>
          <a:p>
            <a:fld id="{F464A4F4-9EE9-45BB-928D-3A76CDE65F5D}" type="slidenum">
              <a:rPr lang="en-US" smtClean="0"/>
              <a:t>20</a:t>
            </a:fld>
            <a:endParaRPr lang="en-US" dirty="0"/>
          </a:p>
        </p:txBody>
      </p:sp>
    </p:spTree>
    <p:extLst>
      <p:ext uri="{BB962C8B-B14F-4D97-AF65-F5344CB8AC3E}">
        <p14:creationId xmlns:p14="http://schemas.microsoft.com/office/powerpoint/2010/main" val="263475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CB4E-DD39-1C38-6656-9B3F3E18388B}"/>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ADVANTAGES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766FB3-DD52-A00D-FC91-7FF7A2BB810D}"/>
              </a:ext>
            </a:extLst>
          </p:cNvPr>
          <p:cNvSpPr>
            <a:spLocks noGrp="1"/>
          </p:cNvSpPr>
          <p:nvPr>
            <p:ph idx="1"/>
          </p:nvPr>
        </p:nvSpPr>
        <p:spPr>
          <a:xfrm>
            <a:off x="1704975" y="1700213"/>
            <a:ext cx="9534525" cy="4351338"/>
          </a:xfrm>
        </p:spPr>
        <p:txBody>
          <a:bodyPr>
            <a:normAutofit/>
          </a:bodyPr>
          <a:lstStyle/>
          <a:p>
            <a:endParaRPr lang="en-US"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Instant Feedback</a:t>
            </a:r>
          </a:p>
          <a:p>
            <a:r>
              <a:rPr lang="en-US" i="0" dirty="0">
                <a:effectLst/>
                <a:latin typeface="Times New Roman" panose="02020603050405020304" pitchFamily="18" charset="0"/>
                <a:cs typeface="Times New Roman" panose="02020603050405020304" pitchFamily="18" charset="0"/>
              </a:rPr>
              <a:t>Responsiveness</a:t>
            </a:r>
          </a:p>
          <a:p>
            <a:r>
              <a:rPr lang="en-US" dirty="0">
                <a:latin typeface="Times New Roman" panose="02020603050405020304" pitchFamily="18" charset="0"/>
                <a:cs typeface="Times New Roman" panose="02020603050405020304" pitchFamily="18" charset="0"/>
              </a:rPr>
              <a:t>Integration</a:t>
            </a:r>
          </a:p>
          <a:p>
            <a:r>
              <a:rPr lang="en-US" i="0" dirty="0">
                <a:effectLst/>
                <a:latin typeface="Times New Roman" panose="02020603050405020304" pitchFamily="18" charset="0"/>
                <a:cs typeface="Times New Roman" panose="02020603050405020304" pitchFamily="18" charset="0"/>
              </a:rPr>
              <a:t>Error-Correction</a:t>
            </a:r>
          </a:p>
          <a:p>
            <a:r>
              <a:rPr lang="en-US" dirty="0">
                <a:latin typeface="Times New Roman" panose="02020603050405020304" pitchFamily="18" charset="0"/>
                <a:cs typeface="Times New Roman" panose="02020603050405020304" pitchFamily="18" charset="0"/>
              </a:rPr>
              <a:t>Accessibility</a:t>
            </a:r>
          </a:p>
          <a:p>
            <a:r>
              <a:rPr lang="en-US" i="0" dirty="0">
                <a:effectLst/>
                <a:latin typeface="Times New Roman" panose="02020603050405020304" pitchFamily="18" charset="0"/>
                <a:cs typeface="Times New Roman" panose="02020603050405020304" pitchFamily="18" charset="0"/>
              </a:rPr>
              <a:t>Efficiency</a:t>
            </a:r>
          </a:p>
        </p:txBody>
      </p:sp>
      <p:sp>
        <p:nvSpPr>
          <p:cNvPr id="4" name="Slide Number Placeholder 3">
            <a:extLst>
              <a:ext uri="{FF2B5EF4-FFF2-40B4-BE49-F238E27FC236}">
                <a16:creationId xmlns:a16="http://schemas.microsoft.com/office/drawing/2014/main" id="{73859E84-4464-9BF4-FE77-2E66761B7A8A}"/>
              </a:ext>
            </a:extLst>
          </p:cNvPr>
          <p:cNvSpPr>
            <a:spLocks noGrp="1"/>
          </p:cNvSpPr>
          <p:nvPr>
            <p:ph type="sldNum" sz="quarter" idx="12"/>
          </p:nvPr>
        </p:nvSpPr>
        <p:spPr/>
        <p:txBody>
          <a:bodyPr/>
          <a:lstStyle/>
          <a:p>
            <a:fld id="{F464A4F4-9EE9-45BB-928D-3A76CDE65F5D}" type="slidenum">
              <a:rPr lang="en-US" smtClean="0"/>
              <a:t>21</a:t>
            </a:fld>
            <a:endParaRPr lang="en-US" dirty="0"/>
          </a:p>
        </p:txBody>
      </p:sp>
    </p:spTree>
    <p:extLst>
      <p:ext uri="{BB962C8B-B14F-4D97-AF65-F5344CB8AC3E}">
        <p14:creationId xmlns:p14="http://schemas.microsoft.com/office/powerpoint/2010/main" val="423410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3EFE-2AB6-4A48-FB0A-F850E741ECD6}"/>
              </a:ext>
            </a:extLst>
          </p:cNvPr>
          <p:cNvSpPr>
            <a:spLocks noGrp="1"/>
          </p:cNvSpPr>
          <p:nvPr>
            <p:ph type="title"/>
          </p:nvPr>
        </p:nvSpPr>
        <p:spPr>
          <a:xfrm>
            <a:off x="838200" y="136525"/>
            <a:ext cx="10515600" cy="1325563"/>
          </a:xfrm>
        </p:spPr>
        <p:txBody>
          <a:bodyPr>
            <a:normAutofit/>
          </a:bodyPr>
          <a:lstStyle/>
          <a:p>
            <a:r>
              <a:rPr lang="en-US" sz="3000" b="1" dirty="0">
                <a:latin typeface="Times New Roman" panose="02020603050405020304" pitchFamily="18" charset="0"/>
                <a:cs typeface="Times New Roman" panose="02020603050405020304" pitchFamily="18" charset="0"/>
              </a:rPr>
              <a:t>CONCLUSION</a:t>
            </a:r>
            <a:endParaRPr lang="en-IN" sz="3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CDB6A2-1365-EBD9-23F7-975931432451}"/>
              </a:ext>
            </a:extLst>
          </p:cNvPr>
          <p:cNvSpPr>
            <a:spLocks noGrp="1"/>
          </p:cNvSpPr>
          <p:nvPr>
            <p:ph type="sldNum" sz="quarter" idx="12"/>
          </p:nvPr>
        </p:nvSpPr>
        <p:spPr/>
        <p:txBody>
          <a:bodyPr/>
          <a:lstStyle/>
          <a:p>
            <a:fld id="{F464A4F4-9EE9-45BB-928D-3A76CDE65F5D}" type="slidenum">
              <a:rPr lang="en-US" smtClean="0"/>
              <a:t>22</a:t>
            </a:fld>
            <a:endParaRPr lang="en-US" dirty="0"/>
          </a:p>
        </p:txBody>
      </p:sp>
      <p:sp>
        <p:nvSpPr>
          <p:cNvPr id="5" name="Content Placeholder 4">
            <a:extLst>
              <a:ext uri="{FF2B5EF4-FFF2-40B4-BE49-F238E27FC236}">
                <a16:creationId xmlns:a16="http://schemas.microsoft.com/office/drawing/2014/main" id="{FB627164-F629-149F-BAF4-86AE773F29E2}"/>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These improvements enhance accuracy, adaptability, and responsiveness, making the system suitable for various practical applications across different environments and handwriting styles.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64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0E0A-4335-1CBF-C93A-66C042EB3091}"/>
              </a:ext>
            </a:extLst>
          </p:cNvPr>
          <p:cNvSpPr>
            <a:spLocks noGrp="1"/>
          </p:cNvSpPr>
          <p:nvPr>
            <p:ph type="title"/>
          </p:nvPr>
        </p:nvSpPr>
        <p:spPr>
          <a:xfrm>
            <a:off x="838200" y="136525"/>
            <a:ext cx="10515600" cy="1325563"/>
          </a:xfrm>
        </p:spPr>
        <p:txBody>
          <a:bodyPr>
            <a:normAutofit/>
          </a:bodyPr>
          <a:lstStyle/>
          <a:p>
            <a:r>
              <a:rPr lang="en-US" sz="3000" b="1" dirty="0">
                <a:latin typeface="Times New Roman" panose="02020603050405020304" pitchFamily="18" charset="0"/>
                <a:cs typeface="Times New Roman" panose="02020603050405020304" pitchFamily="18" charset="0"/>
              </a:rPr>
              <a:t>REFERENCES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11E1E7-0F0D-1F28-675A-B10CEA1D037E}"/>
              </a:ext>
            </a:extLst>
          </p:cNvPr>
          <p:cNvSpPr>
            <a:spLocks noGrp="1"/>
          </p:cNvSpPr>
          <p:nvPr>
            <p:ph idx="1"/>
          </p:nvPr>
        </p:nvSpPr>
        <p:spPr>
          <a:xfrm>
            <a:off x="981075" y="2005012"/>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LeCun, Y., Bengio, Y., &amp; Hinton, G. (2015). Deep learning. Nature, 521(7553), 436-444. </a:t>
            </a:r>
          </a:p>
          <a:p>
            <a:pPr algn="just"/>
            <a:r>
              <a:rPr lang="en-US" sz="2400" dirty="0" err="1">
                <a:latin typeface="Times New Roman" panose="02020603050405020304" pitchFamily="18" charset="0"/>
                <a:cs typeface="Times New Roman" panose="02020603050405020304" pitchFamily="18" charset="0"/>
              </a:rPr>
              <a:t>Krizhevsky</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Sutskever</a:t>
            </a:r>
            <a:r>
              <a:rPr lang="en-US" sz="2400" dirty="0">
                <a:latin typeface="Times New Roman" panose="02020603050405020304" pitchFamily="18" charset="0"/>
                <a:cs typeface="Times New Roman" panose="02020603050405020304" pitchFamily="18" charset="0"/>
              </a:rPr>
              <a:t>, I., &amp; Hinton, G. E. (2016). ImageNet classification with deep convolutional neural networks, 236-241. </a:t>
            </a:r>
          </a:p>
          <a:p>
            <a:pPr algn="just"/>
            <a:r>
              <a:rPr lang="en-US" sz="2400" dirty="0">
                <a:latin typeface="Times New Roman" panose="02020603050405020304" pitchFamily="18" charset="0"/>
                <a:cs typeface="Times New Roman" panose="02020603050405020304" pitchFamily="18" charset="0"/>
              </a:rPr>
              <a:t>M. Abadi, A. Agarwal, P. Barham, et al. (2018). TensorFlow: Large-scale machine learning on heterogeneous systems, 661-669.</a:t>
            </a:r>
            <a:endParaRPr lang="en-US" sz="2400" b="0" i="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6263EE9-B199-2E93-4E43-F53E006BFC9E}"/>
              </a:ext>
            </a:extLst>
          </p:cNvPr>
          <p:cNvSpPr>
            <a:spLocks noGrp="1"/>
          </p:cNvSpPr>
          <p:nvPr>
            <p:ph type="sldNum" sz="quarter" idx="12"/>
          </p:nvPr>
        </p:nvSpPr>
        <p:spPr/>
        <p:txBody>
          <a:bodyPr/>
          <a:lstStyle/>
          <a:p>
            <a:fld id="{F464A4F4-9EE9-45BB-928D-3A76CDE65F5D}" type="slidenum">
              <a:rPr lang="en-US" smtClean="0"/>
              <a:t>23</a:t>
            </a:fld>
            <a:endParaRPr lang="en-US" dirty="0"/>
          </a:p>
        </p:txBody>
      </p:sp>
    </p:spTree>
    <p:extLst>
      <p:ext uri="{BB962C8B-B14F-4D97-AF65-F5344CB8AC3E}">
        <p14:creationId xmlns:p14="http://schemas.microsoft.com/office/powerpoint/2010/main" val="2463303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3F95-8DAA-ED03-AA93-F63CBEB6EA8A}"/>
              </a:ext>
            </a:extLst>
          </p:cNvPr>
          <p:cNvSpPr>
            <a:spLocks noGrp="1"/>
          </p:cNvSpPr>
          <p:nvPr>
            <p:ph type="title"/>
          </p:nvPr>
        </p:nvSpPr>
        <p:spPr>
          <a:xfrm>
            <a:off x="838200" y="365125"/>
            <a:ext cx="10515600" cy="549275"/>
          </a:xfrm>
        </p:spPr>
        <p:txBody>
          <a:bodyPr>
            <a:noAutofit/>
          </a:bodyPr>
          <a:lstStyle/>
          <a:p>
            <a:r>
              <a:rPr lang="en-US" sz="3600" b="1" dirty="0">
                <a:latin typeface="Times New Roman" panose="02020603050405020304" pitchFamily="18" charset="0"/>
                <a:cs typeface="Times New Roman" panose="02020603050405020304" pitchFamily="18" charset="0"/>
              </a:rPr>
              <a:t>Output Screenshot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1F67B8-2DE4-8B43-24BE-3B484DAADB1E}"/>
              </a:ext>
            </a:extLst>
          </p:cNvPr>
          <p:cNvSpPr>
            <a:spLocks noGrp="1"/>
          </p:cNvSpPr>
          <p:nvPr>
            <p:ph type="sldNum" sz="quarter" idx="12"/>
          </p:nvPr>
        </p:nvSpPr>
        <p:spPr/>
        <p:txBody>
          <a:bodyPr/>
          <a:lstStyle/>
          <a:p>
            <a:fld id="{F464A4F4-9EE9-45BB-928D-3A76CDE65F5D}" type="slidenum">
              <a:rPr lang="en-US" smtClean="0"/>
              <a:t>24</a:t>
            </a:fld>
            <a:endParaRPr lang="en-US" dirty="0"/>
          </a:p>
        </p:txBody>
      </p:sp>
      <p:sp>
        <p:nvSpPr>
          <p:cNvPr id="7" name="TextBox 6">
            <a:extLst>
              <a:ext uri="{FF2B5EF4-FFF2-40B4-BE49-F238E27FC236}">
                <a16:creationId xmlns:a16="http://schemas.microsoft.com/office/drawing/2014/main" id="{11FCAACC-F110-D279-79F5-6F1676DD10B2}"/>
              </a:ext>
            </a:extLst>
          </p:cNvPr>
          <p:cNvSpPr txBox="1"/>
          <p:nvPr/>
        </p:nvSpPr>
        <p:spPr>
          <a:xfrm>
            <a:off x="2121476" y="5528354"/>
            <a:ext cx="794904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Loading Images</a:t>
            </a:r>
            <a:endParaRPr lang="en-IN"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5BFB5F4D-C3A1-6CCE-20C9-D4660C0A7F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3598430"/>
          </a:xfrm>
        </p:spPr>
      </p:pic>
    </p:spTree>
    <p:extLst>
      <p:ext uri="{BB962C8B-B14F-4D97-AF65-F5344CB8AC3E}">
        <p14:creationId xmlns:p14="http://schemas.microsoft.com/office/powerpoint/2010/main" val="274322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236A-0CA3-80E8-116D-C96A0B9CD48C}"/>
              </a:ext>
            </a:extLst>
          </p:cNvPr>
          <p:cNvSpPr>
            <a:spLocks noGrp="1"/>
          </p:cNvSpPr>
          <p:nvPr>
            <p:ph type="title"/>
          </p:nvPr>
        </p:nvSpPr>
        <p:spPr>
          <a:xfrm>
            <a:off x="838200" y="365125"/>
            <a:ext cx="10515600" cy="684357"/>
          </a:xfrm>
        </p:spPr>
        <p:txBody>
          <a:bodyPr>
            <a:normAutofit/>
          </a:bodyPr>
          <a:lstStyle/>
          <a:p>
            <a:r>
              <a:rPr lang="en-US" sz="3600" b="1" dirty="0">
                <a:latin typeface="Times New Roman" panose="02020603050405020304" pitchFamily="18" charset="0"/>
                <a:cs typeface="Times New Roman" panose="02020603050405020304" pitchFamily="18" charset="0"/>
              </a:rPr>
              <a:t>Output Screenshot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C9078D-2FD3-F655-B995-91F1D94D1C8C}"/>
              </a:ext>
            </a:extLst>
          </p:cNvPr>
          <p:cNvSpPr>
            <a:spLocks noGrp="1"/>
          </p:cNvSpPr>
          <p:nvPr>
            <p:ph type="sldNum" sz="quarter" idx="12"/>
          </p:nvPr>
        </p:nvSpPr>
        <p:spPr/>
        <p:txBody>
          <a:bodyPr/>
          <a:lstStyle/>
          <a:p>
            <a:fld id="{F464A4F4-9EE9-45BB-928D-3A76CDE65F5D}" type="slidenum">
              <a:rPr lang="en-US" smtClean="0"/>
              <a:t>25</a:t>
            </a:fld>
            <a:endParaRPr lang="en-US" dirty="0"/>
          </a:p>
        </p:txBody>
      </p:sp>
      <p:sp>
        <p:nvSpPr>
          <p:cNvPr id="7" name="TextBox 6">
            <a:extLst>
              <a:ext uri="{FF2B5EF4-FFF2-40B4-BE49-F238E27FC236}">
                <a16:creationId xmlns:a16="http://schemas.microsoft.com/office/drawing/2014/main" id="{C69E0F7D-0F82-6351-B16E-7ABCEF360A57}"/>
              </a:ext>
            </a:extLst>
          </p:cNvPr>
          <p:cNvSpPr txBox="1"/>
          <p:nvPr/>
        </p:nvSpPr>
        <p:spPr>
          <a:xfrm>
            <a:off x="2032646" y="5440826"/>
            <a:ext cx="8464597"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Training Data</a:t>
            </a:r>
            <a:endParaRPr lang="en-IN"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BC07C707-2A0B-D8F0-9B49-040D09555F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3615201"/>
          </a:xfrm>
        </p:spPr>
      </p:pic>
    </p:spTree>
    <p:extLst>
      <p:ext uri="{BB962C8B-B14F-4D97-AF65-F5344CB8AC3E}">
        <p14:creationId xmlns:p14="http://schemas.microsoft.com/office/powerpoint/2010/main" val="29647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05EC-9BC1-1605-5BDB-479E5B2F6BA7}"/>
              </a:ext>
            </a:extLst>
          </p:cNvPr>
          <p:cNvSpPr>
            <a:spLocks noGrp="1"/>
          </p:cNvSpPr>
          <p:nvPr>
            <p:ph type="title"/>
          </p:nvPr>
        </p:nvSpPr>
        <p:spPr>
          <a:xfrm>
            <a:off x="838200" y="365125"/>
            <a:ext cx="10515600" cy="622011"/>
          </a:xfrm>
        </p:spPr>
        <p:txBody>
          <a:bodyPr>
            <a:normAutofit/>
          </a:bodyPr>
          <a:lstStyle/>
          <a:p>
            <a:r>
              <a:rPr lang="en-US" sz="3600" b="1" dirty="0">
                <a:latin typeface="Times New Roman" panose="02020603050405020304" pitchFamily="18" charset="0"/>
                <a:cs typeface="Times New Roman" panose="02020603050405020304" pitchFamily="18" charset="0"/>
              </a:rPr>
              <a:t>Output Screenshot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933D95-BC04-D971-4FDC-87C014EB7467}"/>
              </a:ext>
            </a:extLst>
          </p:cNvPr>
          <p:cNvSpPr>
            <a:spLocks noGrp="1"/>
          </p:cNvSpPr>
          <p:nvPr>
            <p:ph type="sldNum" sz="quarter" idx="12"/>
          </p:nvPr>
        </p:nvSpPr>
        <p:spPr/>
        <p:txBody>
          <a:bodyPr/>
          <a:lstStyle/>
          <a:p>
            <a:fld id="{F464A4F4-9EE9-45BB-928D-3A76CDE65F5D}" type="slidenum">
              <a:rPr lang="en-US" smtClean="0"/>
              <a:t>26</a:t>
            </a:fld>
            <a:endParaRPr lang="en-US" dirty="0"/>
          </a:p>
        </p:txBody>
      </p:sp>
      <p:sp>
        <p:nvSpPr>
          <p:cNvPr id="17" name="TextBox 16">
            <a:extLst>
              <a:ext uri="{FF2B5EF4-FFF2-40B4-BE49-F238E27FC236}">
                <a16:creationId xmlns:a16="http://schemas.microsoft.com/office/drawing/2014/main" id="{C21A3E8A-4E3C-283B-BCFC-5C3F5DE6D6A2}"/>
              </a:ext>
            </a:extLst>
          </p:cNvPr>
          <p:cNvSpPr txBox="1"/>
          <p:nvPr/>
        </p:nvSpPr>
        <p:spPr>
          <a:xfrm>
            <a:off x="2203272" y="5554424"/>
            <a:ext cx="7778928"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Predicted Output</a:t>
            </a:r>
          </a:p>
        </p:txBody>
      </p:sp>
      <p:pic>
        <p:nvPicPr>
          <p:cNvPr id="7" name="Content Placeholder 6">
            <a:extLst>
              <a:ext uri="{FF2B5EF4-FFF2-40B4-BE49-F238E27FC236}">
                <a16:creationId xmlns:a16="http://schemas.microsoft.com/office/drawing/2014/main" id="{B1D4875C-9E9A-42C9-81BE-4C0D61BF8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683327"/>
            <a:ext cx="7735712" cy="3751119"/>
          </a:xfrm>
        </p:spPr>
      </p:pic>
    </p:spTree>
    <p:extLst>
      <p:ext uri="{BB962C8B-B14F-4D97-AF65-F5344CB8AC3E}">
        <p14:creationId xmlns:p14="http://schemas.microsoft.com/office/powerpoint/2010/main" val="25046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95A8-FAA1-72ED-8535-871FC7C1ED28}"/>
              </a:ext>
            </a:extLst>
          </p:cNvPr>
          <p:cNvSpPr>
            <a:spLocks noGrp="1"/>
          </p:cNvSpPr>
          <p:nvPr>
            <p:ph type="title"/>
          </p:nvPr>
        </p:nvSpPr>
        <p:spPr>
          <a:xfrm>
            <a:off x="838200" y="971412"/>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OBJECTIVE</a:t>
            </a:r>
          </a:p>
        </p:txBody>
      </p:sp>
      <p:sp>
        <p:nvSpPr>
          <p:cNvPr id="3" name="Slide Number Placeholder 2">
            <a:extLst>
              <a:ext uri="{FF2B5EF4-FFF2-40B4-BE49-F238E27FC236}">
                <a16:creationId xmlns:a16="http://schemas.microsoft.com/office/drawing/2014/main" id="{D8ED83B7-88CE-99D5-8FA6-DB6C4F6EC59B}"/>
              </a:ext>
            </a:extLst>
          </p:cNvPr>
          <p:cNvSpPr>
            <a:spLocks noGrp="1"/>
          </p:cNvSpPr>
          <p:nvPr>
            <p:ph type="sldNum" sz="quarter" idx="12"/>
          </p:nvPr>
        </p:nvSpPr>
        <p:spPr/>
        <p:txBody>
          <a:bodyPr/>
          <a:lstStyle/>
          <a:p>
            <a:fld id="{F464A4F4-9EE9-45BB-928D-3A76CDE65F5D}" type="slidenum">
              <a:rPr lang="en-US" smtClean="0"/>
              <a:t>3</a:t>
            </a:fld>
            <a:endParaRPr lang="en-US" dirty="0"/>
          </a:p>
        </p:txBody>
      </p:sp>
      <p:sp>
        <p:nvSpPr>
          <p:cNvPr id="5" name="Content Placeholder 2">
            <a:extLst>
              <a:ext uri="{FF2B5EF4-FFF2-40B4-BE49-F238E27FC236}">
                <a16:creationId xmlns:a16="http://schemas.microsoft.com/office/drawing/2014/main" id="{1F762C98-CF59-56F2-E5BB-DAEECABD010D}"/>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BCD1766-6671-70E6-C296-FE3B9C23F150}"/>
              </a:ext>
            </a:extLst>
          </p:cNvPr>
          <p:cNvSpPr txBox="1">
            <a:spLocks/>
          </p:cNvSpPr>
          <p:nvPr/>
        </p:nvSpPr>
        <p:spPr>
          <a:xfrm>
            <a:off x="838200" y="1915319"/>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lgn="just" rtl="0" eaLnBrk="1" latinLnBrk="0" hangingPunct="1">
              <a:spcBef>
                <a:spcPts val="0"/>
              </a:spcBef>
              <a:spcAft>
                <a:spcPts val="0"/>
              </a:spcAft>
              <a:buNone/>
            </a:pPr>
            <a:endParaRPr lang="en-US" sz="1800" kern="1200" dirty="0">
              <a:solidFill>
                <a:srgbClr val="000000"/>
              </a:solidFill>
              <a:effectLst/>
              <a:latin typeface="Times New Roman" panose="02020603050405020304" pitchFamily="18" charset="0"/>
              <a:ea typeface="+mn-ea"/>
              <a:cs typeface="Times New Roman" panose="02020603050405020304" pitchFamily="18" charset="0"/>
            </a:endParaRPr>
          </a:p>
          <a:p>
            <a:pPr marL="36576" indent="0" algn="just">
              <a:lnSpc>
                <a:spcPct val="100000"/>
              </a:lnSpc>
              <a:spcBef>
                <a:spcPts val="0"/>
              </a:spcBef>
              <a:buNone/>
            </a:pPr>
            <a:endParaRPr lang="en-US" sz="2400" i="0" dirty="0">
              <a:effectLst/>
              <a:latin typeface="Times New Roman" panose="02020603050405020304" pitchFamily="18" charset="0"/>
              <a:cs typeface="Times New Roman" panose="02020603050405020304" pitchFamily="18" charset="0"/>
            </a:endParaRPr>
          </a:p>
          <a:p>
            <a:pPr marL="379476" indent="-342900" algn="just">
              <a:lnSpc>
                <a:spcPct val="100000"/>
              </a:lnSpc>
              <a:spcBef>
                <a:spcPts val="0"/>
              </a:spcBef>
            </a:pPr>
            <a:r>
              <a:rPr lang="en-US" sz="2400" i="0" dirty="0">
                <a:effectLst/>
                <a:latin typeface="Times New Roman" panose="02020603050405020304" pitchFamily="18" charset="0"/>
                <a:cs typeface="Times New Roman" panose="02020603050405020304" pitchFamily="18" charset="0"/>
              </a:rPr>
              <a:t>The primary objective of this project is to create a model capable of accurately identifying handwritten digits. By leveraging machine learning techniques and image processing.</a:t>
            </a:r>
            <a:endParaRPr lang="en-IN" sz="2400" dirty="0">
              <a:latin typeface="Times New Roman" panose="02020603050405020304" pitchFamily="18" charset="0"/>
              <a:cs typeface="Times New Roman" panose="02020603050405020304" pitchFamily="18" charset="0"/>
            </a:endParaRPr>
          </a:p>
          <a:p>
            <a:pPr marL="36576" indent="0" algn="just" rtl="0" eaLnBrk="1" latinLnBrk="0" hangingPunct="1">
              <a:lnSpc>
                <a:spcPct val="100000"/>
              </a:lnSpc>
              <a:spcBef>
                <a:spcPts val="0"/>
              </a:spcBef>
              <a:spcAft>
                <a:spcPts val="0"/>
              </a:spcAft>
              <a:buNone/>
            </a:pPr>
            <a:endParaRPr lang="en-IN" sz="2400" dirty="0">
              <a:effectLst/>
            </a:endParaRPr>
          </a:p>
        </p:txBody>
      </p:sp>
    </p:spTree>
    <p:extLst>
      <p:ext uri="{BB962C8B-B14F-4D97-AF65-F5344CB8AC3E}">
        <p14:creationId xmlns:p14="http://schemas.microsoft.com/office/powerpoint/2010/main" val="394073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A35F-548D-1988-844D-3F314667908E}"/>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FE6477D-FAE7-7C62-28DC-7A6B08CA9317}"/>
              </a:ext>
            </a:extLst>
          </p:cNvPr>
          <p:cNvSpPr>
            <a:spLocks noGrp="1"/>
          </p:cNvSpPr>
          <p:nvPr>
            <p:ph idx="1"/>
          </p:nvPr>
        </p:nvSpPr>
        <p:spPr>
          <a:xfrm>
            <a:off x="838199" y="1849582"/>
            <a:ext cx="10622973" cy="4013056"/>
          </a:xfrm>
        </p:spPr>
        <p:txBody>
          <a:bodyPr>
            <a:noAutofit/>
          </a:bodyPr>
          <a:lstStyle/>
          <a:p>
            <a:pPr algn="just"/>
            <a:r>
              <a:rPr lang="en-US" sz="2400" dirty="0">
                <a:latin typeface="Times New Roman" panose="02020603050405020304" pitchFamily="18" charset="0"/>
                <a:cs typeface="Times New Roman" panose="02020603050405020304" pitchFamily="18" charset="0"/>
              </a:rPr>
              <a:t>The existing system for handwritten digit recognition relies on capturing images using a webcam in real-time. </a:t>
            </a:r>
          </a:p>
          <a:p>
            <a:pPr algn="just"/>
            <a:r>
              <a:rPr lang="en-US" sz="2400" dirty="0">
                <a:latin typeface="Times New Roman" panose="02020603050405020304" pitchFamily="18" charset="0"/>
                <a:cs typeface="Times New Roman" panose="02020603050405020304" pitchFamily="18" charset="0"/>
              </a:rPr>
              <a:t>The image undergoes basic preprocessing steps such as resizing, grayscale conversion, binarization, and noise reduction to enhance clarity and improve recognition accuracy. </a:t>
            </a:r>
          </a:p>
        </p:txBody>
      </p:sp>
      <p:sp>
        <p:nvSpPr>
          <p:cNvPr id="4" name="Slide Number Placeholder 3">
            <a:extLst>
              <a:ext uri="{FF2B5EF4-FFF2-40B4-BE49-F238E27FC236}">
                <a16:creationId xmlns:a16="http://schemas.microsoft.com/office/drawing/2014/main" id="{8367C1C1-1F9C-D8F2-4A32-5DA3DD09110F}"/>
              </a:ext>
            </a:extLst>
          </p:cNvPr>
          <p:cNvSpPr>
            <a:spLocks noGrp="1"/>
          </p:cNvSpPr>
          <p:nvPr>
            <p:ph type="sldNum" sz="quarter" idx="12"/>
          </p:nvPr>
        </p:nvSpPr>
        <p:spPr/>
        <p:txBody>
          <a:bodyPr/>
          <a:lstStyle/>
          <a:p>
            <a:fld id="{F464A4F4-9EE9-45BB-928D-3A76CDE65F5D}" type="slidenum">
              <a:rPr lang="en-US" smtClean="0"/>
              <a:t>4</a:t>
            </a:fld>
            <a:endParaRPr lang="en-US" dirty="0"/>
          </a:p>
        </p:txBody>
      </p:sp>
    </p:spTree>
    <p:extLst>
      <p:ext uri="{BB962C8B-B14F-4D97-AF65-F5344CB8AC3E}">
        <p14:creationId xmlns:p14="http://schemas.microsoft.com/office/powerpoint/2010/main" val="189958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8208-B974-6C2C-1686-176A9C04EBA8}"/>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A160EBA3-82F5-3A5F-AF09-E023287615BB}"/>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proposed system addresses the shortcomings of the existing approach by incorporating advanced image preprocessing techniques, such as adaptive thresholding, contrast enhancement, and background subtraction.</a:t>
            </a:r>
          </a:p>
          <a:p>
            <a:pPr algn="just"/>
            <a:r>
              <a:rPr lang="en-US" sz="2400" dirty="0">
                <a:latin typeface="Times New Roman" panose="02020603050405020304" pitchFamily="18" charset="0"/>
                <a:cs typeface="Times New Roman" panose="02020603050405020304" pitchFamily="18" charset="0"/>
              </a:rPr>
              <a:t>These improvements result in higher recognition accuracy, even in challenging environments, and greater adaptability to various handwriting styles.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F64588-EE58-D935-622E-7BE89032DBD4}"/>
              </a:ext>
            </a:extLst>
          </p:cNvPr>
          <p:cNvSpPr>
            <a:spLocks noGrp="1"/>
          </p:cNvSpPr>
          <p:nvPr>
            <p:ph type="sldNum" sz="quarter" idx="12"/>
          </p:nvPr>
        </p:nvSpPr>
        <p:spPr/>
        <p:txBody>
          <a:bodyPr/>
          <a:lstStyle/>
          <a:p>
            <a:fld id="{F464A4F4-9EE9-45BB-928D-3A76CDE65F5D}" type="slidenum">
              <a:rPr lang="en-US" smtClean="0"/>
              <a:t>5</a:t>
            </a:fld>
            <a:endParaRPr lang="en-US" dirty="0"/>
          </a:p>
        </p:txBody>
      </p:sp>
    </p:spTree>
    <p:extLst>
      <p:ext uri="{BB962C8B-B14F-4D97-AF65-F5344CB8AC3E}">
        <p14:creationId xmlns:p14="http://schemas.microsoft.com/office/powerpoint/2010/main" val="3773849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6923295-9E06-478D-BE3C-405B5140E564}"/>
              </a:ext>
            </a:extLst>
          </p:cNvPr>
          <p:cNvSpPr txBox="1"/>
          <p:nvPr/>
        </p:nvSpPr>
        <p:spPr>
          <a:xfrm>
            <a:off x="2936240" y="0"/>
            <a:ext cx="6319520" cy="553998"/>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LITERATURE SURVEY</a:t>
            </a:r>
            <a:endParaRPr lang="en-IN" sz="30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E49DBD9-7B67-3E82-070A-E02155D59B67}"/>
              </a:ext>
            </a:extLst>
          </p:cNvPr>
          <p:cNvSpPr>
            <a:spLocks noGrp="1"/>
          </p:cNvSpPr>
          <p:nvPr>
            <p:ph type="sldNum" sz="quarter" idx="12"/>
          </p:nvPr>
        </p:nvSpPr>
        <p:spPr/>
        <p:txBody>
          <a:bodyPr/>
          <a:lstStyle/>
          <a:p>
            <a:fld id="{F464A4F4-9EE9-45BB-928D-3A76CDE65F5D}" type="slidenum">
              <a:rPr lang="en-US" smtClean="0"/>
              <a:t>6</a:t>
            </a:fld>
            <a:endParaRPr lang="en-US" dirty="0"/>
          </a:p>
        </p:txBody>
      </p:sp>
      <p:graphicFrame>
        <p:nvGraphicFramePr>
          <p:cNvPr id="5" name="Table 4">
            <a:extLst>
              <a:ext uri="{FF2B5EF4-FFF2-40B4-BE49-F238E27FC236}">
                <a16:creationId xmlns:a16="http://schemas.microsoft.com/office/drawing/2014/main" id="{537BA92B-8784-54FC-471A-1ADD274E0643}"/>
              </a:ext>
            </a:extLst>
          </p:cNvPr>
          <p:cNvGraphicFramePr>
            <a:graphicFrameLocks noGrp="1"/>
          </p:cNvGraphicFramePr>
          <p:nvPr>
            <p:extLst>
              <p:ext uri="{D42A27DB-BD31-4B8C-83A1-F6EECF244321}">
                <p14:modId xmlns:p14="http://schemas.microsoft.com/office/powerpoint/2010/main" val="2333214014"/>
              </p:ext>
            </p:extLst>
          </p:nvPr>
        </p:nvGraphicFramePr>
        <p:xfrm>
          <a:off x="0" y="695061"/>
          <a:ext cx="12192000" cy="5586958"/>
        </p:xfrm>
        <a:graphic>
          <a:graphicData uri="http://schemas.openxmlformats.org/drawingml/2006/table">
            <a:tbl>
              <a:tblPr firstRow="1" bandRow="1">
                <a:tableStyleId>{5C22544A-7EE6-4342-B048-85BDC9FD1C3A}</a:tableStyleId>
              </a:tblPr>
              <a:tblGrid>
                <a:gridCol w="1215736">
                  <a:extLst>
                    <a:ext uri="{9D8B030D-6E8A-4147-A177-3AD203B41FA5}">
                      <a16:colId xmlns:a16="http://schemas.microsoft.com/office/drawing/2014/main" val="4153251349"/>
                    </a:ext>
                  </a:extLst>
                </a:gridCol>
                <a:gridCol w="2639291">
                  <a:extLst>
                    <a:ext uri="{9D8B030D-6E8A-4147-A177-3AD203B41FA5}">
                      <a16:colId xmlns:a16="http://schemas.microsoft.com/office/drawing/2014/main" val="1538754690"/>
                    </a:ext>
                  </a:extLst>
                </a:gridCol>
                <a:gridCol w="2130137">
                  <a:extLst>
                    <a:ext uri="{9D8B030D-6E8A-4147-A177-3AD203B41FA5}">
                      <a16:colId xmlns:a16="http://schemas.microsoft.com/office/drawing/2014/main" val="3279368925"/>
                    </a:ext>
                  </a:extLst>
                </a:gridCol>
                <a:gridCol w="1735281">
                  <a:extLst>
                    <a:ext uri="{9D8B030D-6E8A-4147-A177-3AD203B41FA5}">
                      <a16:colId xmlns:a16="http://schemas.microsoft.com/office/drawing/2014/main" val="3819279903"/>
                    </a:ext>
                  </a:extLst>
                </a:gridCol>
                <a:gridCol w="2366530">
                  <a:extLst>
                    <a:ext uri="{9D8B030D-6E8A-4147-A177-3AD203B41FA5}">
                      <a16:colId xmlns:a16="http://schemas.microsoft.com/office/drawing/2014/main" val="395612557"/>
                    </a:ext>
                  </a:extLst>
                </a:gridCol>
                <a:gridCol w="2105025">
                  <a:extLst>
                    <a:ext uri="{9D8B030D-6E8A-4147-A177-3AD203B41FA5}">
                      <a16:colId xmlns:a16="http://schemas.microsoft.com/office/drawing/2014/main" val="1333043437"/>
                    </a:ext>
                  </a:extLst>
                </a:gridCol>
              </a:tblGrid>
              <a:tr h="811621">
                <a:tc>
                  <a:txBody>
                    <a:bodyPr/>
                    <a:lstStyle/>
                    <a:p>
                      <a:pPr algn="ctr">
                        <a:lnSpc>
                          <a:spcPct val="107000"/>
                        </a:lnSpc>
                        <a:spcAft>
                          <a:spcPts val="800"/>
                        </a:spcAft>
                      </a:pPr>
                      <a:r>
                        <a:rPr lang="en-IN" sz="1600" b="1" kern="100" dirty="0" err="1">
                          <a:effectLst/>
                          <a:latin typeface="Times New Roman" panose="02020603050405020304" pitchFamily="18" charset="0"/>
                          <a:ea typeface="Calibri" panose="020F0502020204030204" pitchFamily="34" charset="0"/>
                          <a:cs typeface="Times New Roman" panose="02020603050405020304" pitchFamily="18" charset="0"/>
                        </a:rPr>
                        <a:t>S.No</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AUTHOR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YEAR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600" dirty="0">
                          <a:latin typeface="Times New Roman" panose="02020603050405020304" pitchFamily="18" charset="0"/>
                          <a:cs typeface="Times New Roman" panose="02020603050405020304" pitchFamily="18" charset="0"/>
                        </a:rPr>
                        <a:t>TECHNIQUES  USED</a:t>
                      </a:r>
                      <a:endParaRPr lang="en-IN" sz="1600"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DEMERITS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2438897842"/>
                  </a:ext>
                </a:extLst>
              </a:tr>
              <a:tr h="2297036">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0" dirty="0">
                          <a:latin typeface="Times New Roman" panose="02020603050405020304" pitchFamily="18" charset="0"/>
                          <a:cs typeface="Times New Roman" panose="02020603050405020304" pitchFamily="18" charset="0"/>
                        </a:rPr>
                        <a:t>A Financial Handwritten Digit Recognition Model Based on Artificial Intelligence</a:t>
                      </a: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600" b="0" dirty="0" err="1">
                          <a:latin typeface="Times New Roman" panose="02020603050405020304" pitchFamily="18" charset="0"/>
                          <a:cs typeface="Times New Roman" panose="02020603050405020304" pitchFamily="18" charset="0"/>
                        </a:rPr>
                        <a:t>Qisheng</a:t>
                      </a:r>
                      <a:r>
                        <a:rPr lang="en-IN" sz="1600" b="0" dirty="0">
                          <a:latin typeface="Times New Roman" panose="02020603050405020304" pitchFamily="18" charset="0"/>
                          <a:cs typeface="Times New Roman" panose="02020603050405020304" pitchFamily="18" charset="0"/>
                        </a:rPr>
                        <a:t> Jiang</a:t>
                      </a: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algn="ctr">
                        <a:lnSpc>
                          <a:spcPct val="107000"/>
                        </a:lnSpc>
                        <a:spcAft>
                          <a:spcPts val="800"/>
                        </a:spcAft>
                      </a:pPr>
                      <a:r>
                        <a:rPr lang="en-IN" sz="1600" dirty="0">
                          <a:latin typeface="Times New Roman" panose="02020603050405020304" pitchFamily="18" charset="0"/>
                          <a:cs typeface="Times New Roman" panose="02020603050405020304" pitchFamily="18" charset="0"/>
                        </a:rPr>
                        <a:t>2022</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600" b="0" dirty="0">
                          <a:latin typeface="Times New Roman" panose="02020603050405020304" pitchFamily="18" charset="0"/>
                          <a:cs typeface="Times New Roman" panose="02020603050405020304" pitchFamily="18" charset="0"/>
                        </a:rPr>
                        <a:t>Artificial intelligence; Machine learning; Deep learning; Financial applications. </a:t>
                      </a:r>
                      <a:endParaRPr lang="en-IN" sz="1600" b="0"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600" b="0" dirty="0">
                          <a:latin typeface="Times New Roman" panose="02020603050405020304" pitchFamily="18" charset="0"/>
                          <a:cs typeface="Times New Roman" panose="02020603050405020304" pitchFamily="18" charset="0"/>
                        </a:rPr>
                        <a:t>Data security and privacy. </a:t>
                      </a:r>
                      <a:endParaRPr lang="en-IN" sz="1600" b="0"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2538455590"/>
                  </a:ext>
                </a:extLst>
              </a:tr>
              <a:tr h="2478301">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0" dirty="0">
                          <a:latin typeface="Times New Roman" panose="02020603050405020304" pitchFamily="18" charset="0"/>
                          <a:cs typeface="Times New Roman" panose="02020603050405020304" pitchFamily="18" charset="0"/>
                        </a:rPr>
                        <a:t>Handwritten Digit Recognition for Banking System</a:t>
                      </a:r>
                    </a:p>
                    <a:p>
                      <a:pPr algn="l">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algn="ctr"/>
                      <a:r>
                        <a:rPr lang="en-IN" sz="1600" b="0" dirty="0">
                          <a:latin typeface="Times New Roman" panose="02020603050405020304" pitchFamily="18" charset="0"/>
                          <a:cs typeface="Times New Roman" panose="02020603050405020304" pitchFamily="18" charset="0"/>
                        </a:rPr>
                        <a:t>V. </a:t>
                      </a:r>
                      <a:r>
                        <a:rPr lang="en-IN" sz="1600" b="0" dirty="0" err="1">
                          <a:latin typeface="Times New Roman" panose="02020603050405020304" pitchFamily="18" charset="0"/>
                          <a:cs typeface="Times New Roman" panose="02020603050405020304" pitchFamily="18" charset="0"/>
                        </a:rPr>
                        <a:t>Gopalakrishan</a:t>
                      </a:r>
                      <a:r>
                        <a:rPr lang="en-IN" sz="1600" b="0" dirty="0">
                          <a:latin typeface="Times New Roman" panose="02020603050405020304" pitchFamily="18" charset="0"/>
                          <a:cs typeface="Times New Roman" panose="02020603050405020304" pitchFamily="18" charset="0"/>
                        </a:rPr>
                        <a:t>, </a:t>
                      </a:r>
                    </a:p>
                    <a:p>
                      <a:pPr algn="ctr"/>
                      <a:r>
                        <a:rPr lang="en-IN" sz="1600" b="0" dirty="0">
                          <a:latin typeface="Times New Roman" panose="02020603050405020304" pitchFamily="18" charset="0"/>
                          <a:cs typeface="Times New Roman" panose="02020603050405020304" pitchFamily="18" charset="0"/>
                        </a:rPr>
                        <a:t>R. Arun</a:t>
                      </a: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600" b="0" dirty="0">
                          <a:latin typeface="Times New Roman" panose="02020603050405020304" pitchFamily="18" charset="0"/>
                          <a:cs typeface="Times New Roman" panose="02020603050405020304" pitchFamily="18" charset="0"/>
                        </a:rPr>
                        <a:t>Convolutional neural networks, MNIST database</a:t>
                      </a: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600" b="0" dirty="0">
                          <a:latin typeface="Times New Roman" panose="02020603050405020304" pitchFamily="18" charset="0"/>
                          <a:cs typeface="Times New Roman" panose="02020603050405020304" pitchFamily="18" charset="0"/>
                        </a:rPr>
                        <a:t>Leading to errors in recognition. </a:t>
                      </a:r>
                      <a:endParaRPr lang="en-IN" sz="1600" b="0"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a16="http://schemas.microsoft.com/office/drawing/2014/main" val="2055531959"/>
                  </a:ext>
                </a:extLst>
              </a:tr>
            </a:tbl>
          </a:graphicData>
        </a:graphic>
      </p:graphicFrame>
    </p:spTree>
    <p:extLst>
      <p:ext uri="{BB962C8B-B14F-4D97-AF65-F5344CB8AC3E}">
        <p14:creationId xmlns:p14="http://schemas.microsoft.com/office/powerpoint/2010/main" val="3644457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F3B48-A24D-47D2-A401-FCFF73D55991}"/>
              </a:ext>
            </a:extLst>
          </p:cNvPr>
          <p:cNvSpPr txBox="1"/>
          <p:nvPr/>
        </p:nvSpPr>
        <p:spPr>
          <a:xfrm>
            <a:off x="3709555" y="0"/>
            <a:ext cx="4901045" cy="830997"/>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LITERATURE SURVEY</a:t>
            </a:r>
            <a:endParaRPr lang="en-IN" sz="3000" b="1"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6BCD130A-FA97-269C-8F71-18BB6E69121D}"/>
              </a:ext>
            </a:extLst>
          </p:cNvPr>
          <p:cNvSpPr>
            <a:spLocks noGrp="1"/>
          </p:cNvSpPr>
          <p:nvPr>
            <p:ph type="sldNum" sz="quarter" idx="12"/>
          </p:nvPr>
        </p:nvSpPr>
        <p:spPr/>
        <p:txBody>
          <a:bodyPr/>
          <a:lstStyle/>
          <a:p>
            <a:fld id="{F464A4F4-9EE9-45BB-928D-3A76CDE65F5D}" type="slidenum">
              <a:rPr lang="en-US" smtClean="0"/>
              <a:t>7</a:t>
            </a:fld>
            <a:endParaRPr lang="en-US" dirty="0"/>
          </a:p>
        </p:txBody>
      </p:sp>
      <p:graphicFrame>
        <p:nvGraphicFramePr>
          <p:cNvPr id="4" name="Table 3">
            <a:extLst>
              <a:ext uri="{FF2B5EF4-FFF2-40B4-BE49-F238E27FC236}">
                <a16:creationId xmlns:a16="http://schemas.microsoft.com/office/drawing/2014/main" id="{E9AF34C6-5F0F-A218-D25F-02B9F6042E93}"/>
              </a:ext>
            </a:extLst>
          </p:cNvPr>
          <p:cNvGraphicFramePr>
            <a:graphicFrameLocks noGrp="1"/>
          </p:cNvGraphicFramePr>
          <p:nvPr>
            <p:extLst>
              <p:ext uri="{D42A27DB-BD31-4B8C-83A1-F6EECF244321}">
                <p14:modId xmlns:p14="http://schemas.microsoft.com/office/powerpoint/2010/main" val="1648924641"/>
              </p:ext>
            </p:extLst>
          </p:nvPr>
        </p:nvGraphicFramePr>
        <p:xfrm>
          <a:off x="0" y="654626"/>
          <a:ext cx="12192000" cy="5701723"/>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756210071"/>
                    </a:ext>
                  </a:extLst>
                </a:gridCol>
                <a:gridCol w="2601191">
                  <a:extLst>
                    <a:ext uri="{9D8B030D-6E8A-4147-A177-3AD203B41FA5}">
                      <a16:colId xmlns:a16="http://schemas.microsoft.com/office/drawing/2014/main" val="2020362650"/>
                    </a:ext>
                  </a:extLst>
                </a:gridCol>
                <a:gridCol w="2130136">
                  <a:extLst>
                    <a:ext uri="{9D8B030D-6E8A-4147-A177-3AD203B41FA5}">
                      <a16:colId xmlns:a16="http://schemas.microsoft.com/office/drawing/2014/main" val="2909133590"/>
                    </a:ext>
                  </a:extLst>
                </a:gridCol>
                <a:gridCol w="1641764">
                  <a:extLst>
                    <a:ext uri="{9D8B030D-6E8A-4147-A177-3AD203B41FA5}">
                      <a16:colId xmlns:a16="http://schemas.microsoft.com/office/drawing/2014/main" val="1945988481"/>
                    </a:ext>
                  </a:extLst>
                </a:gridCol>
                <a:gridCol w="2605809">
                  <a:extLst>
                    <a:ext uri="{9D8B030D-6E8A-4147-A177-3AD203B41FA5}">
                      <a16:colId xmlns:a16="http://schemas.microsoft.com/office/drawing/2014/main" val="3761231601"/>
                    </a:ext>
                  </a:extLst>
                </a:gridCol>
                <a:gridCol w="2032000">
                  <a:extLst>
                    <a:ext uri="{9D8B030D-6E8A-4147-A177-3AD203B41FA5}">
                      <a16:colId xmlns:a16="http://schemas.microsoft.com/office/drawing/2014/main" val="3457262492"/>
                    </a:ext>
                  </a:extLst>
                </a:gridCol>
              </a:tblGrid>
              <a:tr h="794537">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S.No</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AUTHOR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YEAR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600" dirty="0">
                          <a:latin typeface="Times New Roman" panose="02020603050405020304" pitchFamily="18" charset="0"/>
                          <a:cs typeface="Times New Roman" panose="02020603050405020304" pitchFamily="18" charset="0"/>
                        </a:rPr>
                        <a:t>TECHNIQUES USED</a:t>
                      </a:r>
                      <a:endParaRPr lang="en-IN" sz="1600" dirty="0">
                        <a:latin typeface="Times New Roman" panose="02020603050405020304" pitchFamily="18" charset="0"/>
                        <a:cs typeface="Times New Roman" panose="02020603050405020304" pitchFamily="18" charset="0"/>
                      </a:endParaRPr>
                    </a:p>
                  </a:txBody>
                  <a:tcPr marL="68580" marR="68580" marT="0" marB="0">
                    <a:solidFill>
                      <a:schemeClr val="bg2">
                        <a:lumMod val="50000"/>
                      </a:schemeClr>
                    </a:solidFill>
                  </a:tcPr>
                </a:tc>
                <a:tc>
                  <a:txBody>
                    <a:bodyPr/>
                    <a:lstStyle/>
                    <a:p>
                      <a:pPr algn="ct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DEMERITS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1973019253"/>
                  </a:ext>
                </a:extLst>
              </a:tr>
              <a:tr h="2632036">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A survey on Recognition of Handwritten ZIP Codes in a Postal Sorting System</a:t>
                      </a:r>
                      <a:endParaRPr lang="en-IN" sz="1600" b="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K S Naga Sai </a:t>
                      </a:r>
                      <a:r>
                        <a:rPr lang="en-IN" sz="1600" b="0" dirty="0" err="1">
                          <a:latin typeface="Times New Roman" panose="02020603050405020304" pitchFamily="18" charset="0"/>
                          <a:cs typeface="Times New Roman" panose="02020603050405020304" pitchFamily="18" charset="0"/>
                        </a:rPr>
                        <a:t>Nischal</a:t>
                      </a:r>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Guvvala</a:t>
                      </a:r>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Nithin</a:t>
                      </a:r>
                      <a:r>
                        <a:rPr lang="en-IN" sz="1600" b="0" dirty="0">
                          <a:latin typeface="Times New Roman" panose="02020603050405020304" pitchFamily="18" charset="0"/>
                          <a:cs typeface="Times New Roman" panose="02020603050405020304" pitchFamily="18" charset="0"/>
                        </a:rPr>
                        <a:t> Sai</a:t>
                      </a: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IN" sz="1600" dirty="0">
                          <a:latin typeface="Times New Roman" panose="02020603050405020304" pitchFamily="18" charset="0"/>
                          <a:cs typeface="Times New Roman" panose="02020603050405020304" pitchFamily="18" charset="0"/>
                        </a:rPr>
                        <a:t>2023</a:t>
                      </a: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Handwritten recognition, ZIP codes, API, Convolution neural network, MNIST database.</a:t>
                      </a: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Leading to incorrect ZIP codes. </a:t>
                      </a:r>
                      <a:endParaRPr lang="en-IN" sz="1600" b="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extLst>
                  <a:ext uri="{0D108BD9-81ED-4DB2-BD59-A6C34878D82A}">
                    <a16:rowId xmlns:a16="http://schemas.microsoft.com/office/drawing/2014/main" val="1614299797"/>
                  </a:ext>
                </a:extLst>
              </a:tr>
              <a:tr h="2275150">
                <a:tc>
                  <a:txBody>
                    <a:bodyPr/>
                    <a:lstStyle/>
                    <a:p>
                      <a:pPr algn="ct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Automatic Number Plate Recognition System (ANPR)</a:t>
                      </a:r>
                      <a:endParaRPr lang="en-IN" sz="1600" b="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Chirag Patel, Dipti Shah</a:t>
                      </a: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Automatic Number Plate Recognition (ANPR), Artificial Neural Network (ANN), Number Plate, Optical Character Recognition</a:t>
                      </a: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Leading to false positives.</a:t>
                      </a:r>
                      <a:endParaRPr lang="en-IN" sz="1600" b="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90000"/>
                      </a:schemeClr>
                    </a:solidFill>
                  </a:tcPr>
                </a:tc>
                <a:extLst>
                  <a:ext uri="{0D108BD9-81ED-4DB2-BD59-A6C34878D82A}">
                    <a16:rowId xmlns:a16="http://schemas.microsoft.com/office/drawing/2014/main" val="887794198"/>
                  </a:ext>
                </a:extLst>
              </a:tr>
            </a:tbl>
          </a:graphicData>
        </a:graphic>
      </p:graphicFrame>
    </p:spTree>
    <p:extLst>
      <p:ext uri="{BB962C8B-B14F-4D97-AF65-F5344CB8AC3E}">
        <p14:creationId xmlns:p14="http://schemas.microsoft.com/office/powerpoint/2010/main" val="4191454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23B1-C305-DE92-4FFB-3C2A152AB22B}"/>
              </a:ext>
            </a:extLst>
          </p:cNvPr>
          <p:cNvSpPr>
            <a:spLocks noGrp="1"/>
          </p:cNvSpPr>
          <p:nvPr>
            <p:ph type="title"/>
          </p:nvPr>
        </p:nvSpPr>
        <p:spPr>
          <a:xfrm>
            <a:off x="838200" y="-83126"/>
            <a:ext cx="10515600" cy="758536"/>
          </a:xfrm>
        </p:spPr>
        <p:txBody>
          <a:bodyPr>
            <a:normAutofit/>
          </a:bodyPr>
          <a:lstStyle/>
          <a:p>
            <a:pPr algn="ctr"/>
            <a:r>
              <a:rPr lang="en-US" sz="3000" b="1" dirty="0">
                <a:latin typeface="Times New Roman" panose="02020603050405020304" pitchFamily="18" charset="0"/>
                <a:cs typeface="Times New Roman" panose="02020603050405020304" pitchFamily="18" charset="0"/>
              </a:rPr>
              <a:t>LITERATURE SURVEY</a:t>
            </a:r>
            <a:endParaRPr lang="en-IN" sz="3000" b="1"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D67800DA-C7D1-9819-2EAC-0C395D36FC74}"/>
              </a:ext>
            </a:extLst>
          </p:cNvPr>
          <p:cNvGraphicFramePr>
            <a:graphicFrameLocks noGrp="1"/>
          </p:cNvGraphicFramePr>
          <p:nvPr>
            <p:ph idx="1"/>
            <p:extLst>
              <p:ext uri="{D42A27DB-BD31-4B8C-83A1-F6EECF244321}">
                <p14:modId xmlns:p14="http://schemas.microsoft.com/office/powerpoint/2010/main" val="4249350641"/>
              </p:ext>
            </p:extLst>
          </p:nvPr>
        </p:nvGraphicFramePr>
        <p:xfrm>
          <a:off x="0" y="696191"/>
          <a:ext cx="12192000" cy="2545773"/>
        </p:xfrm>
        <a:graphic>
          <a:graphicData uri="http://schemas.openxmlformats.org/drawingml/2006/table">
            <a:tbl>
              <a:tblPr firstRow="1" bandRow="1">
                <a:tableStyleId>{073A0DAA-6AF3-43AB-8588-CEC1D06C72B9}</a:tableStyleId>
              </a:tblPr>
              <a:tblGrid>
                <a:gridCol w="1340427">
                  <a:extLst>
                    <a:ext uri="{9D8B030D-6E8A-4147-A177-3AD203B41FA5}">
                      <a16:colId xmlns:a16="http://schemas.microsoft.com/office/drawing/2014/main" val="1701450328"/>
                    </a:ext>
                  </a:extLst>
                </a:gridCol>
                <a:gridCol w="2566555">
                  <a:extLst>
                    <a:ext uri="{9D8B030D-6E8A-4147-A177-3AD203B41FA5}">
                      <a16:colId xmlns:a16="http://schemas.microsoft.com/office/drawing/2014/main" val="3628220329"/>
                    </a:ext>
                  </a:extLst>
                </a:gridCol>
                <a:gridCol w="2015836">
                  <a:extLst>
                    <a:ext uri="{9D8B030D-6E8A-4147-A177-3AD203B41FA5}">
                      <a16:colId xmlns:a16="http://schemas.microsoft.com/office/drawing/2014/main" val="3362037859"/>
                    </a:ext>
                  </a:extLst>
                </a:gridCol>
                <a:gridCol w="2005446">
                  <a:extLst>
                    <a:ext uri="{9D8B030D-6E8A-4147-A177-3AD203B41FA5}">
                      <a16:colId xmlns:a16="http://schemas.microsoft.com/office/drawing/2014/main" val="4125566867"/>
                    </a:ext>
                  </a:extLst>
                </a:gridCol>
                <a:gridCol w="2231736">
                  <a:extLst>
                    <a:ext uri="{9D8B030D-6E8A-4147-A177-3AD203B41FA5}">
                      <a16:colId xmlns:a16="http://schemas.microsoft.com/office/drawing/2014/main" val="68784586"/>
                    </a:ext>
                  </a:extLst>
                </a:gridCol>
                <a:gridCol w="2032000">
                  <a:extLst>
                    <a:ext uri="{9D8B030D-6E8A-4147-A177-3AD203B41FA5}">
                      <a16:colId xmlns:a16="http://schemas.microsoft.com/office/drawing/2014/main" val="4059515931"/>
                    </a:ext>
                  </a:extLst>
                </a:gridCol>
              </a:tblGrid>
              <a:tr h="8208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1" kern="100" dirty="0" err="1">
                          <a:effectLst/>
                          <a:latin typeface="Times New Roman" panose="02020603050405020304" pitchFamily="18" charset="0"/>
                          <a:ea typeface="Calibri" panose="020F0502020204030204" pitchFamily="34" charset="0"/>
                          <a:cs typeface="Times New Roman" panose="02020603050405020304" pitchFamily="18" charset="0"/>
                        </a:rPr>
                        <a:t>S.No</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TECHNIQUES USED</a:t>
                      </a:r>
                      <a:endParaRPr lang="en-IN" sz="1600" dirty="0">
                        <a:latin typeface="Times New Roman" panose="02020603050405020304" pitchFamily="18" charset="0"/>
                        <a:cs typeface="Times New Roman" panose="02020603050405020304" pitchFamily="18" charset="0"/>
                      </a:endParaRPr>
                    </a:p>
                  </a:txBody>
                  <a:tcPr>
                    <a:solidFill>
                      <a:schemeClr val="bg2">
                        <a:lumMod val="50000"/>
                      </a:schemeClr>
                    </a:solidFill>
                  </a:tcPr>
                </a:tc>
                <a:tc>
                  <a:txBody>
                    <a:bodyPr/>
                    <a:lstStyle/>
                    <a:p>
                      <a:pPr algn="ctr"/>
                      <a:r>
                        <a:rPr lang="en-US" sz="1600" dirty="0">
                          <a:latin typeface="Times New Roman" panose="02020603050405020304" pitchFamily="18" charset="0"/>
                          <a:cs typeface="Times New Roman" panose="02020603050405020304" pitchFamily="18" charset="0"/>
                        </a:rPr>
                        <a:t>DEMERITS</a:t>
                      </a:r>
                      <a:endParaRPr lang="en-IN" sz="1600" dirty="0">
                        <a:latin typeface="Times New Roman" panose="02020603050405020304" pitchFamily="18" charset="0"/>
                        <a:cs typeface="Times New Roman" panose="02020603050405020304" pitchFamily="18" charset="0"/>
                      </a:endParaRPr>
                    </a:p>
                  </a:txBody>
                  <a:tcPr>
                    <a:solidFill>
                      <a:schemeClr val="bg2">
                        <a:lumMod val="50000"/>
                      </a:schemeClr>
                    </a:solidFill>
                  </a:tcPr>
                </a:tc>
                <a:extLst>
                  <a:ext uri="{0D108BD9-81ED-4DB2-BD59-A6C34878D82A}">
                    <a16:rowId xmlns:a16="http://schemas.microsoft.com/office/drawing/2014/main" val="4115601175"/>
                  </a:ext>
                </a:extLst>
              </a:tr>
              <a:tr h="1724891">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A deep learning approach for forensic handwriting analysis </a:t>
                      </a:r>
                      <a:endParaRPr lang="en-IN" sz="1600" b="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Adeyinka </a:t>
                      </a:r>
                      <a:r>
                        <a:rPr lang="en-IN" sz="1600" b="0" dirty="0" err="1">
                          <a:latin typeface="Times New Roman" panose="02020603050405020304" pitchFamily="18" charset="0"/>
                          <a:cs typeface="Times New Roman" panose="02020603050405020304" pitchFamily="18" charset="0"/>
                        </a:rPr>
                        <a:t>Oluwabusayo</a:t>
                      </a:r>
                      <a:r>
                        <a:rPr lang="en-IN" sz="1600" b="0" dirty="0">
                          <a:latin typeface="Times New Roman" panose="02020603050405020304" pitchFamily="18" charset="0"/>
                          <a:cs typeface="Times New Roman" panose="02020603050405020304" pitchFamily="18" charset="0"/>
                        </a:rPr>
                        <a:t> Abiodun</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latin typeface="Times New Roman" panose="02020603050405020304" pitchFamily="18" charset="0"/>
                          <a:cs typeface="Times New Roman" panose="02020603050405020304" pitchFamily="18" charset="0"/>
                        </a:rPr>
                        <a:t>CNN; SVM; DNN; Bayesian inference; forensic handwriting analysis</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Ethical questions regarding its admissibility in court.</a:t>
                      </a:r>
                      <a:endParaRPr lang="en-IN" sz="1600" b="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597975"/>
                  </a:ext>
                </a:extLst>
              </a:tr>
            </a:tbl>
          </a:graphicData>
        </a:graphic>
      </p:graphicFrame>
      <p:sp>
        <p:nvSpPr>
          <p:cNvPr id="4" name="Slide Number Placeholder 3">
            <a:extLst>
              <a:ext uri="{FF2B5EF4-FFF2-40B4-BE49-F238E27FC236}">
                <a16:creationId xmlns:a16="http://schemas.microsoft.com/office/drawing/2014/main" id="{C66CE414-F9D9-210D-974F-1DD13556E43A}"/>
              </a:ext>
            </a:extLst>
          </p:cNvPr>
          <p:cNvSpPr>
            <a:spLocks noGrp="1"/>
          </p:cNvSpPr>
          <p:nvPr>
            <p:ph type="sldNum" sz="quarter" idx="12"/>
          </p:nvPr>
        </p:nvSpPr>
        <p:spPr/>
        <p:txBody>
          <a:bodyPr/>
          <a:lstStyle/>
          <a:p>
            <a:fld id="{F464A4F4-9EE9-45BB-928D-3A76CDE65F5D}" type="slidenum">
              <a:rPr lang="en-US" smtClean="0"/>
              <a:t>8</a:t>
            </a:fld>
            <a:endParaRPr lang="en-US" dirty="0"/>
          </a:p>
        </p:txBody>
      </p:sp>
    </p:spTree>
    <p:extLst>
      <p:ext uri="{BB962C8B-B14F-4D97-AF65-F5344CB8AC3E}">
        <p14:creationId xmlns:p14="http://schemas.microsoft.com/office/powerpoint/2010/main" val="307241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F5A2-00EB-4C95-8F78-C800E2D341B4}"/>
              </a:ext>
            </a:extLst>
          </p:cNvPr>
          <p:cNvSpPr>
            <a:spLocks noGrp="1"/>
          </p:cNvSpPr>
          <p:nvPr>
            <p:ph type="title"/>
          </p:nvPr>
        </p:nvSpPr>
        <p:spPr>
          <a:xfrm>
            <a:off x="838200" y="365126"/>
            <a:ext cx="10515600" cy="1094220"/>
          </a:xfrm>
        </p:spPr>
        <p:txBody>
          <a:bodyPr>
            <a:normAutofit/>
          </a:bodyPr>
          <a:lstStyle/>
          <a:p>
            <a:r>
              <a:rPr lang="en-US" sz="3600" b="1" dirty="0">
                <a:latin typeface="Times New Roman" panose="02020603050405020304" pitchFamily="18" charset="0"/>
                <a:cs typeface="Times New Roman" panose="02020603050405020304" pitchFamily="18" charset="0"/>
              </a:rPr>
              <a:t>FLOW DIAGRAM</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14F75C-D2DC-A189-3EA5-E0A9ED49E75A}"/>
              </a:ext>
            </a:extLst>
          </p:cNvPr>
          <p:cNvSpPr>
            <a:spLocks noGrp="1"/>
          </p:cNvSpPr>
          <p:nvPr>
            <p:ph type="sldNum" sz="quarter" idx="12"/>
          </p:nvPr>
        </p:nvSpPr>
        <p:spPr/>
        <p:txBody>
          <a:bodyPr/>
          <a:lstStyle/>
          <a:p>
            <a:fld id="{F464A4F4-9EE9-45BB-928D-3A76CDE65F5D}"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2A96AF7D-F412-EDEE-5E69-23CE5EE94482}"/>
              </a:ext>
            </a:extLst>
          </p:cNvPr>
          <p:cNvSpPr/>
          <p:nvPr/>
        </p:nvSpPr>
        <p:spPr>
          <a:xfrm>
            <a:off x="796045" y="2663842"/>
            <a:ext cx="1690992" cy="787940"/>
          </a:xfrm>
          <a:prstGeom prst="round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User</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8648DDCA-BC3F-F5B7-DFA9-B61C8349BA28}"/>
              </a:ext>
            </a:extLst>
          </p:cNvPr>
          <p:cNvSpPr/>
          <p:nvPr/>
        </p:nvSpPr>
        <p:spPr>
          <a:xfrm>
            <a:off x="5839326" y="5268858"/>
            <a:ext cx="1793132" cy="968330"/>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Result and Accuracy</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819A3682-88CA-E559-9642-71C63179CCDC}"/>
              </a:ext>
            </a:extLst>
          </p:cNvPr>
          <p:cNvCxnSpPr>
            <a:stCxn id="23" idx="3"/>
          </p:cNvCxnSpPr>
          <p:nvPr/>
        </p:nvCxnSpPr>
        <p:spPr>
          <a:xfrm>
            <a:off x="2487037" y="3057812"/>
            <a:ext cx="5508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9C16C4-D77B-3D97-9C45-0C937638E58D}"/>
              </a:ext>
            </a:extLst>
          </p:cNvPr>
          <p:cNvCxnSpPr>
            <a:cxnSpLocks/>
          </p:cNvCxnSpPr>
          <p:nvPr/>
        </p:nvCxnSpPr>
        <p:spPr>
          <a:xfrm flipV="1">
            <a:off x="3037929" y="2136245"/>
            <a:ext cx="0" cy="16853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D8A04B3-E86D-1E97-1E7C-C0F0FB996D8B}"/>
              </a:ext>
            </a:extLst>
          </p:cNvPr>
          <p:cNvCxnSpPr/>
          <p:nvPr/>
        </p:nvCxnSpPr>
        <p:spPr>
          <a:xfrm>
            <a:off x="3037929" y="2136245"/>
            <a:ext cx="8662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F0DF734-2589-F2CF-21C4-C2D73FDFEFFD}"/>
              </a:ext>
            </a:extLst>
          </p:cNvPr>
          <p:cNvCxnSpPr/>
          <p:nvPr/>
        </p:nvCxnSpPr>
        <p:spPr>
          <a:xfrm>
            <a:off x="3037929" y="3821601"/>
            <a:ext cx="866274"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E5A65A3-91E8-CC6E-51A6-90CBE0EE8CD0}"/>
              </a:ext>
            </a:extLst>
          </p:cNvPr>
          <p:cNvSpPr/>
          <p:nvPr/>
        </p:nvSpPr>
        <p:spPr>
          <a:xfrm>
            <a:off x="3946358" y="1589142"/>
            <a:ext cx="1251278" cy="1094206"/>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00"/>
                </a:solidFill>
                <a:latin typeface="Times New Roman" panose="02020603050405020304" pitchFamily="18" charset="0"/>
                <a:cs typeface="Times New Roman" panose="02020603050405020304" pitchFamily="18" charset="0"/>
              </a:rPr>
              <a:t>Input Image </a:t>
            </a:r>
            <a:endParaRPr lang="en-IN" dirty="0">
              <a:solidFill>
                <a:srgbClr val="000000"/>
              </a:solidFill>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4CB22F10-3044-C1C2-9748-7233192D1773}"/>
              </a:ext>
            </a:extLst>
          </p:cNvPr>
          <p:cNvSpPr/>
          <p:nvPr/>
        </p:nvSpPr>
        <p:spPr>
          <a:xfrm>
            <a:off x="3962400" y="3274498"/>
            <a:ext cx="1251278" cy="10942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MNIST Data</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74D1DF6B-72B1-7507-7A5F-8955B8883074}"/>
              </a:ext>
            </a:extLst>
          </p:cNvPr>
          <p:cNvCxnSpPr>
            <a:cxnSpLocks/>
          </p:cNvCxnSpPr>
          <p:nvPr/>
        </p:nvCxnSpPr>
        <p:spPr>
          <a:xfrm>
            <a:off x="5229726" y="2130869"/>
            <a:ext cx="1219200" cy="532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8A01C3-910E-DC75-0803-FB4D4CB8EA37}"/>
              </a:ext>
            </a:extLst>
          </p:cNvPr>
          <p:cNvCxnSpPr>
            <a:cxnSpLocks/>
          </p:cNvCxnSpPr>
          <p:nvPr/>
        </p:nvCxnSpPr>
        <p:spPr>
          <a:xfrm flipV="1">
            <a:off x="5197636" y="3057812"/>
            <a:ext cx="1251290" cy="763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79296EAA-156F-D553-A3D6-EED8569CF571}"/>
              </a:ext>
            </a:extLst>
          </p:cNvPr>
          <p:cNvSpPr/>
          <p:nvPr/>
        </p:nvSpPr>
        <p:spPr>
          <a:xfrm>
            <a:off x="6481016" y="2486558"/>
            <a:ext cx="1690992" cy="787940"/>
          </a:xfrm>
          <a:prstGeom prst="round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Pre-Processing</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46B7BEA7-E010-6D73-4CD3-1713F5CDFB37}"/>
              </a:ext>
            </a:extLst>
          </p:cNvPr>
          <p:cNvCxnSpPr/>
          <p:nvPr/>
        </p:nvCxnSpPr>
        <p:spPr>
          <a:xfrm>
            <a:off x="8177463" y="2880528"/>
            <a:ext cx="8662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EB90936-4053-95B9-0EEB-653CE842C327}"/>
              </a:ext>
            </a:extLst>
          </p:cNvPr>
          <p:cNvSpPr/>
          <p:nvPr/>
        </p:nvSpPr>
        <p:spPr>
          <a:xfrm>
            <a:off x="9049752" y="1968512"/>
            <a:ext cx="2084970" cy="179745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00"/>
                </a:solidFill>
                <a:latin typeface="Times New Roman" panose="02020603050405020304" pitchFamily="18" charset="0"/>
                <a:cs typeface="Times New Roman" panose="02020603050405020304" pitchFamily="18" charset="0"/>
              </a:rPr>
              <a:t>Classification on Using KNN, SVM </a:t>
            </a:r>
            <a:endParaRPr lang="en-IN" dirty="0">
              <a:solidFill>
                <a:srgbClr val="000000"/>
              </a:solidFill>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09AD4117-8C2A-8CCB-6542-CAC696D62F1A}"/>
              </a:ext>
            </a:extLst>
          </p:cNvPr>
          <p:cNvCxnSpPr>
            <a:cxnSpLocks/>
          </p:cNvCxnSpPr>
          <p:nvPr/>
        </p:nvCxnSpPr>
        <p:spPr>
          <a:xfrm>
            <a:off x="9998241" y="3765969"/>
            <a:ext cx="0" cy="1464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Rounded Corners 46">
            <a:extLst>
              <a:ext uri="{FF2B5EF4-FFF2-40B4-BE49-F238E27FC236}">
                <a16:creationId xmlns:a16="http://schemas.microsoft.com/office/drawing/2014/main" id="{D636E5F0-5CDA-EF89-0E50-4CC04475BD9D}"/>
              </a:ext>
            </a:extLst>
          </p:cNvPr>
          <p:cNvSpPr/>
          <p:nvPr/>
        </p:nvSpPr>
        <p:spPr>
          <a:xfrm>
            <a:off x="9101675" y="5230681"/>
            <a:ext cx="1793132" cy="968330"/>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Train and Evaluate</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A9B0EEAD-CA4F-D954-AC5A-487A05D45AC1}"/>
              </a:ext>
            </a:extLst>
          </p:cNvPr>
          <p:cNvCxnSpPr>
            <a:cxnSpLocks/>
          </p:cNvCxnSpPr>
          <p:nvPr/>
        </p:nvCxnSpPr>
        <p:spPr>
          <a:xfrm flipH="1">
            <a:off x="7663898" y="5753023"/>
            <a:ext cx="14377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629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2913</TotalTime>
  <Words>1087</Words>
  <Application>Microsoft Office PowerPoint</Application>
  <PresentationFormat>Widescreen</PresentationFormat>
  <Paragraphs>223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 2</vt:lpstr>
      <vt:lpstr>Office Theme</vt:lpstr>
      <vt:lpstr>PowerPoint Presentation</vt:lpstr>
      <vt:lpstr>PowerPoint Presentation</vt:lpstr>
      <vt:lpstr>OBJECTIVE</vt:lpstr>
      <vt:lpstr>EXISTING SYSTEM</vt:lpstr>
      <vt:lpstr>PROPOSED SYSTEM</vt:lpstr>
      <vt:lpstr>PowerPoint Presentation</vt:lpstr>
      <vt:lpstr>PowerPoint Presentation</vt:lpstr>
      <vt:lpstr>LITERATURE SURVEY</vt:lpstr>
      <vt:lpstr>FLOW DIAGRAM</vt:lpstr>
      <vt:lpstr>SYSTEM &amp; SOFTWARE SPECIFICATION</vt:lpstr>
      <vt:lpstr>MODULES</vt:lpstr>
      <vt:lpstr> PRE-PROCESSING</vt:lpstr>
      <vt:lpstr>PowerPoint Presentation</vt:lpstr>
      <vt:lpstr>CREATE MODULE </vt:lpstr>
      <vt:lpstr>PowerPoint Presentation</vt:lpstr>
      <vt:lpstr>TRAINING MODULE </vt:lpstr>
      <vt:lpstr>PowerPoint Presentation</vt:lpstr>
      <vt:lpstr>EVALUATE MODULE</vt:lpstr>
      <vt:lpstr>PowerPoint Presentation</vt:lpstr>
      <vt:lpstr>PREDICTION MODULE</vt:lpstr>
      <vt:lpstr>ADVANTAGES</vt:lpstr>
      <vt:lpstr>CONCLUSION</vt:lpstr>
      <vt:lpstr>REFERENCES</vt:lpstr>
      <vt:lpstr>Output Screenshot</vt:lpstr>
      <vt:lpstr>Output Screenshot</vt:lpstr>
      <vt:lpstr>Output Screenshot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Derek Joel</dc:creator>
  <cp:lastModifiedBy>Jesintha Christy</cp:lastModifiedBy>
  <cp:revision>110</cp:revision>
  <dcterms:created xsi:type="dcterms:W3CDTF">2023-03-13T18:08:49Z</dcterms:created>
  <dcterms:modified xsi:type="dcterms:W3CDTF">2025-01-07T14:13:04Z</dcterms:modified>
</cp:coreProperties>
</file>