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22" r:id="rId6"/>
    <p:sldId id="319" r:id="rId7"/>
    <p:sldId id="325" r:id="rId8"/>
    <p:sldId id="323" r:id="rId9"/>
    <p:sldId id="324" r:id="rId10"/>
    <p:sldId id="327" r:id="rId11"/>
    <p:sldId id="328" r:id="rId12"/>
    <p:sldId id="332" r:id="rId13"/>
    <p:sldId id="329" r:id="rId14"/>
    <p:sldId id="330" r:id="rId15"/>
    <p:sldId id="331" r:id="rId16"/>
    <p:sldId id="333" r:id="rId17"/>
    <p:sldId id="334" r:id="rId18"/>
    <p:sldId id="326" r:id="rId19"/>
    <p:sldId id="335" r:id="rId20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77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52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3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397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770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46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1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76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18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0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98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6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68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QvhOoIXw1Q" TargetMode="External"/><Relationship Id="rId3" Type="http://schemas.openxmlformats.org/officeDocument/2006/relationships/hyperlink" Target="https://www.google.fr/search?q=angular+signals+pourquoi&amp;sca_esv=abf976e12d8dcb8e&amp;sxsrf=ADLYWII5JwObx7vxtuoOqKnFkuPWbVHyTw%3A1715258247036&amp;source=hp&amp;ei=h8M8ZpoZ0KOR1Q-U772IDA&amp;iflsig=AL9hbdgAAAAAZjzRl_5VAJwOTPXXAXsgSHPjWamXdluq&amp;oq=angular+signals+pour&amp;gs_lp=Egdnd3Mtd2l6IhRhbmd1bGFyIHNpZ25hbHMgcG91cioCCAAyBRAhGKABMgUQIRifBTIFECEYnwUyBRAhGJ8FMgUQIRifBUicS1DFBVj0PHABeACQAQCYAdwBoAGgD6oBBjE0LjQuMrgBA8gBAPgBAZgCFaACuBCoAgrCAgcQIxgnGOoCwgIKECMYgAQYJxiKBcICBBAjGCfCAhEQLhiABBixAxjRAxiDARjHAcICDhAAGIAEGLEDGIMBGIoFwgIIEAAYgAQYsQPCAgsQABiABBixAxiDAcICDhAuGIAEGLEDGNEDGMcBwgIIEC4YgAQYsQPCAhEQLhiABBixAxiDARjHARivAcICBRAuGIAEwgIOEC4YgAQYsQMYgwEYigXCAgsQLhiABBixAxiDAcICDhAAGIAEGJIDGLgEGIoFwgILEAAYgAQYkgMYigXCAgsQLhiABBjHARivAcICBRAAGIAEwgIMECMYgAQYExgnGIoFwgIHEAAYgAQYCsICCBAAGIAEGMsBwgIGEAAYFhgewgIIEAAYFhgKGB7CAggQABiABBiiBJgDE5IHBjE0LjUuMqAHqcsB&amp;sclient=gws-wiz#fpstate=ive&amp;vld=cid:172a8d76,vid:Nkx569aAQg0,st:0" TargetMode="External"/><Relationship Id="rId7" Type="http://schemas.openxmlformats.org/officeDocument/2006/relationships/hyperlink" Target="https://medium.com/ngconf/keeping-state-with-a-service-using-signals-bee652158ec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echiediaries.com/angular-signals-httpclient/" TargetMode="External"/><Relationship Id="rId5" Type="http://schemas.openxmlformats.org/officeDocument/2006/relationships/hyperlink" Target="https://www.angulararchitects.io/blog/angular-signals/#:~:text=Signals%20make%20Angular%20lighter%20and,behind%20proxies%20but%20made%20explicit" TargetMode="External"/><Relationship Id="rId4" Type="http://schemas.openxmlformats.org/officeDocument/2006/relationships/hyperlink" Target="https://kevin-tale.medium.com/tout-comprendre-sur-les-signals-dans-angular-7bbbbf00b97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signals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Mise à jour d’un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0141" y="1882850"/>
            <a:ext cx="9798902" cy="611239"/>
          </a:xfrm>
        </p:spPr>
        <p:txBody>
          <a:bodyPr/>
          <a:lstStyle/>
          <a:p>
            <a:r>
              <a:rPr lang="fr-FR" sz="2000" dirty="0"/>
              <a:t>Un signal ne peut être mis à jour que par l’intermédiaire de ses fonctions set() et update()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559535" y="3953580"/>
            <a:ext cx="9798902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Mais alors dans un formulaire, on fait comment ?</a:t>
            </a:r>
          </a:p>
          <a:p>
            <a:r>
              <a:rPr lang="fr-FR" sz="2000" dirty="0">
                <a:sym typeface="Wingdings" panose="05000000000000000000" pitchFamily="2" charset="2"/>
              </a:rPr>
              <a:t> On appelle une fonction de mise à jour sur l’évènement (change</a:t>
            </a:r>
            <a:r>
              <a:rPr lang="fr-FR" sz="2000" b="1" dirty="0">
                <a:sym typeface="Wingdings" panose="05000000000000000000" pitchFamily="2" charset="2"/>
              </a:rPr>
              <a:t>)</a:t>
            </a:r>
            <a:endParaRPr lang="fr-FR" sz="2000" b="1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E7E7D99D-5597-DE4D-5542-695C384EBEEC}"/>
              </a:ext>
            </a:extLst>
          </p:cNvPr>
          <p:cNvSpPr txBox="1">
            <a:spLocks/>
          </p:cNvSpPr>
          <p:nvPr/>
        </p:nvSpPr>
        <p:spPr>
          <a:xfrm>
            <a:off x="5770800" y="2895096"/>
            <a:ext cx="650400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920489-28EA-C49B-9ADD-D0B6F8BC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6" y="2696919"/>
            <a:ext cx="5182323" cy="876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5CBDA8-8FA3-A936-B0FE-A0AD33B6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803" y="2673103"/>
            <a:ext cx="5220429" cy="924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F164CA-AEBC-E584-8B16-4156171E0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289" y="5059346"/>
            <a:ext cx="9571759" cy="10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Computed</a:t>
            </a:r>
            <a:r>
              <a:rPr lang="fr-FR" dirty="0"/>
              <a:t>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0141" y="1882850"/>
            <a:ext cx="7983794" cy="611239"/>
          </a:xfrm>
        </p:spPr>
        <p:txBody>
          <a:bodyPr/>
          <a:lstStyle/>
          <a:p>
            <a:pPr algn="ctr"/>
            <a:r>
              <a:rPr lang="fr-FR" sz="2000" dirty="0"/>
              <a:t>Il est possible de créer des signaux qui dépendent d’autres signaux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193447" y="2533080"/>
            <a:ext cx="2254790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Signal « parent »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11EF60-022C-03B4-DA67-59C79595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21" y="2463509"/>
            <a:ext cx="8199836" cy="6112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0947E6-E8EA-8C0C-A375-8171506F1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21" y="3783252"/>
            <a:ext cx="9267539" cy="2617549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01AFF5E7-6CFA-6F7C-A123-248E1D860D89}"/>
              </a:ext>
            </a:extLst>
          </p:cNvPr>
          <p:cNvSpPr txBox="1">
            <a:spLocks/>
          </p:cNvSpPr>
          <p:nvPr/>
        </p:nvSpPr>
        <p:spPr>
          <a:xfrm>
            <a:off x="193447" y="4771193"/>
            <a:ext cx="2254790" cy="87642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Signal « enfant » 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(</a:t>
            </a:r>
            <a:r>
              <a:rPr lang="fr-FR" sz="2000" b="1" dirty="0" err="1">
                <a:solidFill>
                  <a:srgbClr val="C00000"/>
                </a:solidFill>
              </a:rPr>
              <a:t>computed</a:t>
            </a:r>
            <a:r>
              <a:rPr lang="fr-FR" sz="2000" b="1" dirty="0">
                <a:solidFill>
                  <a:srgbClr val="C0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2709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Computed</a:t>
            </a:r>
            <a:r>
              <a:rPr lang="fr-FR" dirty="0"/>
              <a:t> signal (</a:t>
            </a:r>
            <a:r>
              <a:rPr lang="fr-FR" dirty="0" err="1"/>
              <a:t>untracked</a:t>
            </a:r>
            <a:r>
              <a:rPr lang="fr-FR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computed</a:t>
            </a:r>
            <a:r>
              <a:rPr lang="fr-FR" sz="2000" dirty="0"/>
              <a:t> signal peut dépendre de plusieurs signaux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La propriété « </a:t>
            </a:r>
            <a:r>
              <a:rPr lang="fr-FR" sz="2000" dirty="0" err="1"/>
              <a:t>untracked</a:t>
            </a:r>
            <a:r>
              <a:rPr lang="fr-FR" sz="2000" dirty="0"/>
              <a:t> » permet de sélectionner les signaux qui mettront à jour le </a:t>
            </a:r>
            <a:r>
              <a:rPr lang="fr-FR" sz="2000" dirty="0" err="1"/>
              <a:t>computed</a:t>
            </a:r>
            <a:r>
              <a:rPr lang="fr-FR" sz="2000" dirty="0"/>
              <a:t> signal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60E7DA-CDA8-5B49-9E88-8927A559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6" y="3353838"/>
            <a:ext cx="12069195" cy="611239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E7A5E1-D648-1D04-E7B1-951E61C925FF}"/>
              </a:ext>
            </a:extLst>
          </p:cNvPr>
          <p:cNvCxnSpPr/>
          <p:nvPr/>
        </p:nvCxnSpPr>
        <p:spPr>
          <a:xfrm flipV="1">
            <a:off x="10068232" y="3915917"/>
            <a:ext cx="658761" cy="9412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841A281-A5A6-2A92-41F6-6ADCD2732F58}"/>
              </a:ext>
            </a:extLst>
          </p:cNvPr>
          <p:cNvSpPr txBox="1">
            <a:spLocks/>
          </p:cNvSpPr>
          <p:nvPr/>
        </p:nvSpPr>
        <p:spPr>
          <a:xfrm>
            <a:off x="7629096" y="4943560"/>
            <a:ext cx="2645614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Pas de parenthèses ()</a:t>
            </a:r>
          </a:p>
        </p:txBody>
      </p:sp>
    </p:spTree>
    <p:extLst>
      <p:ext uri="{BB962C8B-B14F-4D97-AF65-F5344CB8AC3E}">
        <p14:creationId xmlns:p14="http://schemas.microsoft.com/office/powerpoint/2010/main" val="372823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Les </a:t>
            </a:r>
            <a:r>
              <a:rPr lang="fr-FR" dirty="0" err="1"/>
              <a:t>effect</a:t>
            </a:r>
            <a:r>
              <a:rPr lang="fr-FR" dirty="0"/>
              <a:t>(s)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Les </a:t>
            </a:r>
            <a:r>
              <a:rPr lang="fr-FR" sz="2000" dirty="0" err="1"/>
              <a:t>effects</a:t>
            </a:r>
            <a:r>
              <a:rPr lang="fr-FR" sz="2000" dirty="0"/>
              <a:t> permettent de réagir aux changements des valeurs des signaux et prend en paramètre une fonction de callback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On les déclare en général dans le constructeur du composant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effect</a:t>
            </a:r>
            <a:r>
              <a:rPr lang="fr-FR" sz="2000" dirty="0"/>
              <a:t> se déclenche à chaque fois qu’un signal appelé en son sein est modifié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E94573-D13F-C90D-E78E-29A506DB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07" y="3680360"/>
            <a:ext cx="6763694" cy="1876687"/>
          </a:xfrm>
          <a:prstGeom prst="rect">
            <a:avLst/>
          </a:prstGeom>
        </p:spPr>
      </p:pic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1D518D28-4AF3-AEA8-D081-A242EC391523}"/>
              </a:ext>
            </a:extLst>
          </p:cNvPr>
          <p:cNvSpPr txBox="1">
            <a:spLocks/>
          </p:cNvSpPr>
          <p:nvPr/>
        </p:nvSpPr>
        <p:spPr>
          <a:xfrm>
            <a:off x="835738" y="5624156"/>
            <a:ext cx="10579509" cy="1174982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>
                <a:solidFill>
                  <a:srgbClr val="202C8F"/>
                </a:solidFill>
              </a:rPr>
              <a:t>Un signal est par défaut non modifiable dans un </a:t>
            </a:r>
            <a:r>
              <a:rPr lang="fr-FR" sz="2000" dirty="0" err="1">
                <a:solidFill>
                  <a:srgbClr val="202C8F"/>
                </a:solidFill>
              </a:rPr>
              <a:t>effect</a:t>
            </a:r>
            <a:r>
              <a:rPr lang="fr-FR" sz="2000" dirty="0">
                <a:solidFill>
                  <a:srgbClr val="202C8F"/>
                </a:solidFill>
              </a:rPr>
              <a:t> (pour éviter la génération de boucles infinies.</a:t>
            </a:r>
          </a:p>
          <a:p>
            <a:pPr algn="just"/>
            <a:r>
              <a:rPr lang="fr-FR" sz="2000" dirty="0">
                <a:solidFill>
                  <a:srgbClr val="202C8F"/>
                </a:solidFill>
              </a:rPr>
              <a:t>On peut contourner cette restriction en ajoutant {</a:t>
            </a:r>
            <a:r>
              <a:rPr lang="fr-FR" sz="2000" dirty="0" err="1">
                <a:solidFill>
                  <a:srgbClr val="202C8F"/>
                </a:solidFill>
              </a:rPr>
              <a:t>allowSignalWrites</a:t>
            </a:r>
            <a:r>
              <a:rPr lang="fr-FR" sz="2000" dirty="0">
                <a:solidFill>
                  <a:srgbClr val="202C8F"/>
                </a:solidFill>
              </a:rPr>
              <a:t>: </a:t>
            </a:r>
            <a:r>
              <a:rPr lang="fr-FR" sz="2000" dirty="0" err="1">
                <a:solidFill>
                  <a:srgbClr val="202C8F"/>
                </a:solidFill>
              </a:rPr>
              <a:t>true</a:t>
            </a:r>
            <a:r>
              <a:rPr lang="fr-FR" sz="2000" dirty="0">
                <a:solidFill>
                  <a:srgbClr val="202C8F"/>
                </a:solidFill>
              </a:rPr>
              <a:t>} en 2</a:t>
            </a:r>
            <a:r>
              <a:rPr lang="fr-FR" sz="2000" baseline="30000" dirty="0">
                <a:solidFill>
                  <a:srgbClr val="202C8F"/>
                </a:solidFill>
              </a:rPr>
              <a:t>ème</a:t>
            </a:r>
            <a:r>
              <a:rPr lang="fr-FR" sz="2000" dirty="0">
                <a:solidFill>
                  <a:srgbClr val="202C8F"/>
                </a:solidFill>
              </a:rPr>
              <a:t> paramètre</a:t>
            </a:r>
          </a:p>
        </p:txBody>
      </p:sp>
    </p:spTree>
    <p:extLst>
      <p:ext uri="{BB962C8B-B14F-4D97-AF65-F5344CB8AC3E}">
        <p14:creationId xmlns:p14="http://schemas.microsoft.com/office/powerpoint/2010/main" val="24299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Rxjs</a:t>
            </a:r>
            <a:r>
              <a:rPr lang="fr-FR" dirty="0"/>
              <a:t> / signal - </a:t>
            </a:r>
            <a:r>
              <a:rPr lang="fr-FR" dirty="0" err="1"/>
              <a:t>interop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1749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Un observable peut être converti en signal et vice versa à l’aide des opérateurs </a:t>
            </a:r>
            <a:r>
              <a:rPr lang="fr-FR" sz="2000" dirty="0" err="1"/>
              <a:t>toSignal</a:t>
            </a:r>
            <a:r>
              <a:rPr lang="fr-FR" sz="2000" dirty="0"/>
              <a:t>() et </a:t>
            </a:r>
            <a:r>
              <a:rPr lang="fr-FR" sz="2000" dirty="0" err="1"/>
              <a:t>toObservable</a:t>
            </a:r>
            <a:r>
              <a:rPr lang="fr-FR" sz="2000" dirty="0"/>
              <a:t>()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39A9C5-0F61-26BB-A1D4-64B87AD43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1" y="2833963"/>
            <a:ext cx="6419913" cy="5184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BEF0CE-2B02-3298-6DD5-8CC25BBD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25" y="2895144"/>
            <a:ext cx="3970545" cy="533855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222A69B-7535-A1CE-8F09-027A72035321}"/>
              </a:ext>
            </a:extLst>
          </p:cNvPr>
          <p:cNvSpPr txBox="1">
            <a:spLocks/>
          </p:cNvSpPr>
          <p:nvPr/>
        </p:nvSpPr>
        <p:spPr>
          <a:xfrm>
            <a:off x="7046244" y="2965087"/>
            <a:ext cx="730521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898BB286-99A3-6D14-16EC-6C1A3890F5EC}"/>
              </a:ext>
            </a:extLst>
          </p:cNvPr>
          <p:cNvSpPr txBox="1">
            <a:spLocks/>
          </p:cNvSpPr>
          <p:nvPr/>
        </p:nvSpPr>
        <p:spPr>
          <a:xfrm>
            <a:off x="1858297" y="3777212"/>
            <a:ext cx="8711381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ym typeface="Wingdings" panose="05000000000000000000" pitchFamily="2" charset="2"/>
              </a:rPr>
              <a:t> Cela permet d’utiliser à la fois les fonctionnalités des signaux (ex : </a:t>
            </a:r>
            <a:r>
              <a:rPr lang="fr-FR" sz="2000" dirty="0" err="1">
                <a:sym typeface="Wingdings" panose="05000000000000000000" pitchFamily="2" charset="2"/>
              </a:rPr>
              <a:t>computed</a:t>
            </a:r>
            <a:r>
              <a:rPr lang="fr-FR" sz="2000" dirty="0">
                <a:sym typeface="Wingdings" panose="05000000000000000000" pitchFamily="2" charset="2"/>
              </a:rPr>
              <a:t>) et des observables (ex : </a:t>
            </a:r>
            <a:r>
              <a:rPr lang="fr-FR" sz="2000" dirty="0" err="1">
                <a:sym typeface="Wingdings" panose="05000000000000000000" pitchFamily="2" charset="2"/>
              </a:rPr>
              <a:t>switchMap</a:t>
            </a:r>
            <a:r>
              <a:rPr lang="fr-FR" sz="2000" dirty="0">
                <a:sym typeface="Wingdings" panose="05000000000000000000" pitchFamily="2" charset="2"/>
              </a:rPr>
              <a:t>, </a:t>
            </a:r>
            <a:r>
              <a:rPr lang="fr-FR" sz="2000" dirty="0" err="1">
                <a:sym typeface="Wingdings" panose="05000000000000000000" pitchFamily="2" charset="2"/>
              </a:rPr>
              <a:t>debounceTime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  <a:endParaRPr lang="fr-FR" sz="2000" dirty="0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0A5F761-2891-F9E2-C232-EFC1D82027D8}"/>
              </a:ext>
            </a:extLst>
          </p:cNvPr>
          <p:cNvSpPr txBox="1">
            <a:spLocks/>
          </p:cNvSpPr>
          <p:nvPr/>
        </p:nvSpPr>
        <p:spPr>
          <a:xfrm>
            <a:off x="1101213" y="4582679"/>
            <a:ext cx="9468465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Limitation : </a:t>
            </a:r>
            <a:r>
              <a:rPr lang="fr-FR" sz="2000" dirty="0">
                <a:sym typeface="Wingdings" panose="05000000000000000000" pitchFamily="2" charset="2"/>
              </a:rPr>
              <a:t>un signal créé via </a:t>
            </a:r>
            <a:r>
              <a:rPr lang="fr-FR" sz="2000" dirty="0" err="1">
                <a:sym typeface="Wingdings" panose="05000000000000000000" pitchFamily="2" charset="2"/>
              </a:rPr>
              <a:t>toSignal</a:t>
            </a:r>
            <a:r>
              <a:rPr lang="fr-FR" sz="2000" dirty="0">
                <a:sym typeface="Wingdings" panose="05000000000000000000" pitchFamily="2" charset="2"/>
              </a:rPr>
              <a:t> est en </a:t>
            </a:r>
            <a:r>
              <a:rPr lang="fr-FR" sz="2000" dirty="0" err="1">
                <a:sym typeface="Wingdings" panose="05000000000000000000" pitchFamily="2" charset="2"/>
              </a:rPr>
              <a:t>readOnly</a:t>
            </a:r>
            <a:r>
              <a:rPr lang="fr-FR" sz="2000" dirty="0">
                <a:sym typeface="Wingdings" panose="05000000000000000000" pitchFamily="2" charset="2"/>
              </a:rPr>
              <a:t> (pas de méthode set et update)</a:t>
            </a:r>
            <a:endParaRPr lang="fr-FR" sz="2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FB30313-C76A-5A7E-51FE-A0EF57552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41" y="5581262"/>
            <a:ext cx="10183646" cy="1162212"/>
          </a:xfrm>
          <a:prstGeom prst="rect">
            <a:avLst/>
          </a:prstGeom>
        </p:spPr>
      </p:pic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47D8F8F-A9DF-2205-A355-67D9340F7FAE}"/>
              </a:ext>
            </a:extLst>
          </p:cNvPr>
          <p:cNvSpPr txBox="1">
            <a:spLocks/>
          </p:cNvSpPr>
          <p:nvPr/>
        </p:nvSpPr>
        <p:spPr>
          <a:xfrm>
            <a:off x="270386" y="5120470"/>
            <a:ext cx="11616813" cy="75018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ym typeface="Wingdings" panose="05000000000000000000" pitchFamily="2" charset="2"/>
              </a:rPr>
              <a:t> Donc pour pouvoir modifier des données en provenance d’une API, la meilleure méthode reste celle-ci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54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2585883"/>
            <a:ext cx="10933471" cy="3913239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Les signaux permettent de faciliter la mise à jour du DOM…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… et améliorent la réactivité des applications WEB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Plus facile à implémenter que les Observables, ils sont idéals pour gérer les états de l’application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dirty="0"/>
              <a:t>Volonté d’</a:t>
            </a:r>
            <a:r>
              <a:rPr lang="fr-FR" sz="2000" dirty="0" err="1"/>
              <a:t>Angular</a:t>
            </a:r>
            <a:r>
              <a:rPr lang="fr-FR" sz="2000" dirty="0"/>
              <a:t>, les signaux sont voués à remplacer l’utilisation de Zone.js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fr-FR" sz="2000" b="1" dirty="0" err="1">
                <a:solidFill>
                  <a:srgbClr val="C00000"/>
                </a:solidFill>
              </a:rPr>
              <a:t>Angular</a:t>
            </a:r>
            <a:r>
              <a:rPr lang="fr-FR" sz="2000" b="1" dirty="0">
                <a:solidFill>
                  <a:srgbClr val="C00000"/>
                </a:solidFill>
              </a:rPr>
              <a:t> 18 </a:t>
            </a:r>
            <a:r>
              <a:rPr lang="fr-FR" sz="2000" dirty="0"/>
              <a:t>permet déjà de se passer de Zone.js en ajoutant la propriété </a:t>
            </a:r>
            <a:r>
              <a:rPr lang="fr-FR" sz="2000" b="1" dirty="0">
                <a:solidFill>
                  <a:srgbClr val="C00000"/>
                </a:solidFill>
              </a:rPr>
              <a:t>Signal: </a:t>
            </a:r>
            <a:r>
              <a:rPr lang="fr-FR" sz="2000" b="1" dirty="0" err="1">
                <a:solidFill>
                  <a:srgbClr val="C00000"/>
                </a:solidFill>
              </a:rPr>
              <a:t>true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aux composants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fr-FR" sz="2000" dirty="0"/>
          </a:p>
          <a:p>
            <a:pPr algn="ctr" rtl="0"/>
            <a:r>
              <a:rPr lang="fr-FR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 Il est donc important de commencer dès à présent à apprendre à les utiliser.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18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Références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2517053"/>
            <a:ext cx="10933471" cy="3913239"/>
          </a:xfrm>
        </p:spPr>
        <p:txBody>
          <a:bodyPr rtlCol="0"/>
          <a:lstStyle>
            <a:defPPr>
              <a:defRPr lang="fr-FR"/>
            </a:defPPr>
          </a:lstStyle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3"/>
              </a:rPr>
              <a:t>Vidéo - pourquoi les </a:t>
            </a:r>
            <a:r>
              <a:rPr lang="fr-FR" sz="2000" dirty="0" err="1">
                <a:hlinkClick r:id="rId3"/>
              </a:rPr>
              <a:t>signals</a:t>
            </a:r>
            <a:r>
              <a:rPr lang="fr-FR" sz="2000" dirty="0">
                <a:hlinkClick r:id="rId3"/>
              </a:rPr>
              <a:t> ?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4"/>
              </a:rPr>
              <a:t>Tout comprendre sur les </a:t>
            </a:r>
            <a:r>
              <a:rPr lang="fr-FR" sz="2000" dirty="0" err="1">
                <a:hlinkClick r:id="rId4"/>
              </a:rPr>
              <a:t>Signals</a:t>
            </a:r>
            <a:r>
              <a:rPr lang="fr-FR" sz="2000" dirty="0">
                <a:hlinkClick r:id="rId4"/>
              </a:rPr>
              <a:t> dans </a:t>
            </a:r>
            <a:r>
              <a:rPr lang="fr-FR" sz="2000" dirty="0" err="1">
                <a:hlinkClick r:id="rId4"/>
              </a:rPr>
              <a:t>Angular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5"/>
              </a:rPr>
              <a:t>Signals in Angular: The Future of Change Detection</a:t>
            </a:r>
            <a:endParaRPr lang="en-US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6"/>
              </a:rPr>
              <a:t>Angular Signals and </a:t>
            </a:r>
            <a:r>
              <a:rPr lang="en-US" sz="2000" dirty="0" err="1">
                <a:hlinkClick r:id="rId6"/>
              </a:rPr>
              <a:t>HttpClient</a:t>
            </a:r>
            <a:endParaRPr lang="en-US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hlinkClick r:id="rId7"/>
              </a:rPr>
              <a:t>Keeping state with a Service using Signals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hlinkClick r:id="rId8"/>
              </a:rPr>
              <a:t>Vidéo - pour aller plus loin : </a:t>
            </a:r>
            <a:r>
              <a:rPr lang="fr-FR" sz="2000" dirty="0" err="1">
                <a:hlinkClick r:id="rId8"/>
              </a:rPr>
              <a:t>ngrx</a:t>
            </a:r>
            <a:r>
              <a:rPr lang="fr-FR" sz="2000" dirty="0">
                <a:hlinkClick r:id="rId8"/>
              </a:rPr>
              <a:t> signal store</a:t>
            </a:r>
            <a:endParaRPr lang="fr-FR" sz="200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7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les </a:t>
            </a:r>
            <a:r>
              <a:rPr lang="fr-FR" dirty="0" err="1"/>
              <a:t>signals</a:t>
            </a:r>
            <a:r>
              <a:rPr lang="fr-FR" dirty="0"/>
              <a:t> ?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3580658"/>
            <a:ext cx="10933471" cy="109704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000" dirty="0">
                <a:solidFill>
                  <a:srgbClr val="C00000"/>
                </a:solidFill>
              </a:rPr>
              <a:t>Améliorer la réactivité des sites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7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value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506654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par l’intermédiaire de </a:t>
            </a:r>
            <a:r>
              <a:rPr lang="fr-FR" sz="2000" b="1" dirty="0"/>
              <a:t>Zone.js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Tout le DOM est contrôlé et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En réaction à CHAQUE évènement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4DE770-0768-79B4-099A-5C0531D2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00" y="3529782"/>
            <a:ext cx="4994170" cy="30733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A0D6B3-502A-B1E0-B682-1201B228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529782"/>
            <a:ext cx="4021679" cy="3073336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874734" y="1850172"/>
            <a:ext cx="5066544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Implémentation facile </a:t>
            </a:r>
          </a:p>
          <a:p>
            <a:pPr algn="ctr"/>
            <a:r>
              <a:rPr lang="fr-FR" sz="2000" dirty="0"/>
              <a:t>(par défaut)</a:t>
            </a:r>
          </a:p>
          <a:p>
            <a:pPr algn="ctr"/>
            <a:r>
              <a:rPr lang="fr-FR" sz="2000" dirty="0"/>
              <a:t>Mais </a:t>
            </a:r>
            <a:r>
              <a:rPr lang="fr-FR" sz="2000" b="1" dirty="0">
                <a:solidFill>
                  <a:srgbClr val="C00000"/>
                </a:solidFill>
              </a:rPr>
              <a:t>MAUVAISES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8" y="607429"/>
            <a:ext cx="10631601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value </a:t>
            </a:r>
            <a:r>
              <a:rPr lang="fr-FR" dirty="0" err="1"/>
              <a:t>based</a:t>
            </a:r>
            <a:r>
              <a:rPr lang="fr-FR" dirty="0"/>
              <a:t> (</a:t>
            </a:r>
            <a:r>
              <a:rPr lang="fr-FR" dirty="0" err="1"/>
              <a:t>onpush</a:t>
            </a:r>
            <a:r>
              <a:rPr lang="fr-FR" dirty="0"/>
              <a:t>)»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897" y="1850173"/>
            <a:ext cx="5683045" cy="1679609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Composants mis à jour en fonction des évènements d’entrée (@Input)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Possibilité de choisir quels vont être les évènements qui vont déclencher des mises à jour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626942" y="1850172"/>
            <a:ext cx="5314336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Amélioration des performances </a:t>
            </a:r>
            <a:r>
              <a:rPr lang="fr-FR" sz="2000" dirty="0"/>
              <a:t>(mais)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endParaRPr lang="fr-FR" sz="2000" dirty="0"/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Nécessite une bonne maitrise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PERTE DE REACTIVITE si mal implémenté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B48EDC-C19F-D81F-33E6-E7F49414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64" y="3529782"/>
            <a:ext cx="4293794" cy="30733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3CA30E-9E1F-88F3-2998-7B378193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5" y="3490454"/>
            <a:ext cx="3916758" cy="3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Observable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128" y="1850173"/>
            <a:ext cx="1002200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Fonctionne à l’aide d’observables (</a:t>
            </a:r>
            <a:r>
              <a:rPr lang="fr-FR" sz="2000" dirty="0" err="1"/>
              <a:t>BehaviorSubject</a:t>
            </a:r>
            <a:r>
              <a:rPr lang="fr-FR" sz="2000" dirty="0"/>
              <a:t>)</a:t>
            </a:r>
            <a:endParaRPr lang="fr-FR" sz="2000" b="1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Seuls les composants abonnés sont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Nécessite de s’abonner ET de se désabonner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74BD21-A63F-8856-3D6B-0129569F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" y="3529782"/>
            <a:ext cx="4287594" cy="3073334"/>
          </a:xfrm>
          <a:prstGeom prst="rect">
            <a:avLst/>
          </a:prstGeom>
        </p:spPr>
      </p:pic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726EA00C-07AC-817A-1EEE-FD7D28BE2811}"/>
              </a:ext>
            </a:extLst>
          </p:cNvPr>
          <p:cNvSpPr txBox="1">
            <a:spLocks/>
          </p:cNvSpPr>
          <p:nvPr/>
        </p:nvSpPr>
        <p:spPr>
          <a:xfrm>
            <a:off x="6874734" y="1781348"/>
            <a:ext cx="5229936" cy="1679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Meilleures performances </a:t>
            </a:r>
            <a:r>
              <a:rPr lang="fr-FR" sz="2000" dirty="0"/>
              <a:t>(mais)</a:t>
            </a:r>
            <a:r>
              <a:rPr lang="fr-FR" sz="2000" b="1" dirty="0">
                <a:solidFill>
                  <a:srgbClr val="00B050"/>
                </a:solidFill>
              </a:rPr>
              <a:t> </a:t>
            </a:r>
            <a:endParaRPr lang="fr-FR" sz="2000" dirty="0"/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CODE COMPLEXE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ASYNCHRONE</a:t>
            </a:r>
          </a:p>
          <a:p>
            <a:pPr algn="ctr"/>
            <a:r>
              <a:rPr lang="fr-FR" sz="2000" b="1" dirty="0">
                <a:solidFill>
                  <a:srgbClr val="C00000"/>
                </a:solidFill>
              </a:rPr>
              <a:t>Pertes performances si oubli de désabonner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0141BE-0600-B7D7-9373-945199A0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99" y="3529781"/>
            <a:ext cx="4536241" cy="3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9" y="607429"/>
            <a:ext cx="10277642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Réactivité « Signal </a:t>
            </a:r>
            <a:r>
              <a:rPr lang="fr-FR" dirty="0" err="1"/>
              <a:t>based</a:t>
            </a:r>
            <a:r>
              <a:rPr lang="fr-FR" dirty="0"/>
              <a:t>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398" y="1850173"/>
            <a:ext cx="5066544" cy="1345307"/>
          </a:xfrm>
        </p:spPr>
        <p:txBody>
          <a:bodyPr rtlCol="0"/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Seuls les composants abonnés au signal sont contrôlés et mis à jour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fr-FR" sz="2000" dirty="0"/>
              <a:t>Pas besoin de se désabonner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85F1667-2EFC-72B2-9ED9-E41E793E5068}"/>
              </a:ext>
            </a:extLst>
          </p:cNvPr>
          <p:cNvSpPr/>
          <p:nvPr/>
        </p:nvSpPr>
        <p:spPr>
          <a:xfrm>
            <a:off x="4519605" y="4835390"/>
            <a:ext cx="2212258" cy="462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2BFAA253-EABA-5B49-593A-C0C6FDAF7C87}"/>
              </a:ext>
            </a:extLst>
          </p:cNvPr>
          <p:cNvSpPr txBox="1">
            <a:spLocks/>
          </p:cNvSpPr>
          <p:nvPr/>
        </p:nvSpPr>
        <p:spPr>
          <a:xfrm>
            <a:off x="6874734" y="1850172"/>
            <a:ext cx="5066544" cy="1345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00B050"/>
                </a:solidFill>
              </a:rPr>
              <a:t>Meilleures performances </a:t>
            </a:r>
          </a:p>
          <a:p>
            <a:pPr algn="ctr"/>
            <a:r>
              <a:rPr lang="fr-FR" sz="2000" b="1" dirty="0">
                <a:solidFill>
                  <a:srgbClr val="00B050"/>
                </a:solidFill>
              </a:rPr>
              <a:t>Implémentation facile </a:t>
            </a:r>
          </a:p>
          <a:p>
            <a:pPr algn="ctr"/>
            <a:r>
              <a:rPr lang="fr-FR" sz="2000" b="1" dirty="0">
                <a:solidFill>
                  <a:srgbClr val="00B050"/>
                </a:solidFill>
              </a:rPr>
              <a:t>Synchrone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7DD6C3-657D-C2C0-4702-9B0A9ED74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4" y="3561705"/>
            <a:ext cx="3839995" cy="3041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54C619-02C0-C99B-C1EA-18C11C385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15" y="3529781"/>
            <a:ext cx="4536241" cy="3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89213"/>
            <a:ext cx="1029730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Et ça se code comment ?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97" y="3580658"/>
            <a:ext cx="10933471" cy="109704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000" dirty="0">
                <a:solidFill>
                  <a:srgbClr val="C00000"/>
                </a:solidFill>
              </a:rPr>
              <a:t>… avec un clavier et des doigts…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8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4" y="607429"/>
            <a:ext cx="11100619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Déclaration / Utilisation d’un signal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875490"/>
            <a:ext cx="3808017" cy="480068"/>
          </a:xfrm>
        </p:spPr>
        <p:txBody>
          <a:bodyPr/>
          <a:lstStyle/>
          <a:p>
            <a:r>
              <a:rPr lang="fr-FR" sz="2000" b="1" dirty="0"/>
              <a:t>Déclaration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D929A3-F873-D3C6-94F2-C49D2879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5" y="2575991"/>
            <a:ext cx="6216920" cy="696502"/>
          </a:xfrm>
          <a:prstGeom prst="rect">
            <a:avLst/>
          </a:prstGeom>
        </p:spPr>
      </p:pic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7990204-D35E-431E-0B62-7A794EAC7E0A}"/>
              </a:ext>
            </a:extLst>
          </p:cNvPr>
          <p:cNvSpPr txBox="1">
            <a:spLocks/>
          </p:cNvSpPr>
          <p:nvPr/>
        </p:nvSpPr>
        <p:spPr>
          <a:xfrm>
            <a:off x="4628060" y="2690047"/>
            <a:ext cx="730521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rgbClr val="C00000"/>
                </a:solidFill>
              </a:rPr>
              <a:t>ou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184B2D0-8157-E2D1-045C-90D3DD55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5" y="2514636"/>
            <a:ext cx="3835524" cy="670286"/>
          </a:xfrm>
          <a:prstGeom prst="rect">
            <a:avLst/>
          </a:prstGeom>
        </p:spPr>
      </p:pic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8A227A2C-B883-A063-D992-75D8B9A79154}"/>
              </a:ext>
            </a:extLst>
          </p:cNvPr>
          <p:cNvSpPr txBox="1">
            <a:spLocks/>
          </p:cNvSpPr>
          <p:nvPr/>
        </p:nvSpPr>
        <p:spPr>
          <a:xfrm>
            <a:off x="1550564" y="3940103"/>
            <a:ext cx="3808017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/>
              <a:t>Utilisation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4F66166-699F-F4BD-BBDF-C19E1DE6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4" y="5221754"/>
            <a:ext cx="3638405" cy="48006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CE8DF7-CC75-C4CC-98BB-3EDF21977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903" y="5221754"/>
            <a:ext cx="5371563" cy="480067"/>
          </a:xfrm>
          <a:prstGeom prst="rect">
            <a:avLst/>
          </a:prstGeom>
        </p:spPr>
      </p:pic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E7E7D99D-5597-DE4D-5542-695C384EBEEC}"/>
              </a:ext>
            </a:extLst>
          </p:cNvPr>
          <p:cNvSpPr txBox="1">
            <a:spLocks/>
          </p:cNvSpPr>
          <p:nvPr/>
        </p:nvSpPr>
        <p:spPr>
          <a:xfrm>
            <a:off x="1542194" y="4623489"/>
            <a:ext cx="1590843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rgbClr val="C00000"/>
                </a:solidFill>
              </a:rPr>
              <a:t>Composant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17BD8B02-6C23-8CBA-B933-A65C1D84FB3F}"/>
              </a:ext>
            </a:extLst>
          </p:cNvPr>
          <p:cNvSpPr txBox="1">
            <a:spLocks/>
          </p:cNvSpPr>
          <p:nvPr/>
        </p:nvSpPr>
        <p:spPr>
          <a:xfrm>
            <a:off x="7868262" y="4623489"/>
            <a:ext cx="1590843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>
                <a:solidFill>
                  <a:srgbClr val="C0000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2824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607429"/>
            <a:ext cx="9599325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signal dans un service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836654E-34BC-0D87-64C4-E6BD9E762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52" y="1882850"/>
            <a:ext cx="10717161" cy="15461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Les signaux sont utiles pour stocker les états de l’application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Il est souvent utile de les stocker dans des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Il est très simple de les appeler dans un composant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262B59-5DBF-E797-9F9C-C17219AE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" y="3315121"/>
            <a:ext cx="12005188" cy="64042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32B8695-8FBA-0146-839A-3158A27124F4}"/>
              </a:ext>
            </a:extLst>
          </p:cNvPr>
          <p:cNvCxnSpPr/>
          <p:nvPr/>
        </p:nvCxnSpPr>
        <p:spPr>
          <a:xfrm flipV="1">
            <a:off x="9488129" y="3915917"/>
            <a:ext cx="658761" cy="9412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1F5D4398-9313-089B-BF78-89B899E5BFEB}"/>
              </a:ext>
            </a:extLst>
          </p:cNvPr>
          <p:cNvSpPr txBox="1">
            <a:spLocks/>
          </p:cNvSpPr>
          <p:nvPr/>
        </p:nvSpPr>
        <p:spPr>
          <a:xfrm>
            <a:off x="1818968" y="4943560"/>
            <a:ext cx="7875639" cy="480068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>
                <a:solidFill>
                  <a:srgbClr val="C00000"/>
                </a:solidFill>
              </a:rPr>
              <a:t>Pas de parenthèses () pour bien récupérer le signal et non sa valeur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AF107785-164C-12E5-482E-01FDEE0CFD46}"/>
              </a:ext>
            </a:extLst>
          </p:cNvPr>
          <p:cNvSpPr txBox="1">
            <a:spLocks/>
          </p:cNvSpPr>
          <p:nvPr/>
        </p:nvSpPr>
        <p:spPr>
          <a:xfrm>
            <a:off x="835738" y="5624156"/>
            <a:ext cx="10579509" cy="941219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>
                <a:solidFill>
                  <a:srgbClr val="202C8F"/>
                </a:solidFill>
              </a:rPr>
              <a:t>Récupérer la valeur du signal plutôt que le signal lui-même est possible mais la valeur de « modifiableAppartment2 » ne sera pas automatiquement mise à jour lors des changement de valeur du signal.</a:t>
            </a:r>
          </a:p>
        </p:txBody>
      </p:sp>
    </p:spTree>
    <p:extLst>
      <p:ext uri="{BB962C8B-B14F-4D97-AF65-F5344CB8AC3E}">
        <p14:creationId xmlns:p14="http://schemas.microsoft.com/office/powerpoint/2010/main" val="8055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{8D44F034-3F6D-4CB4-9CEE-E50CD5F05A28}tf78438558_win32</Template>
  <TotalTime>1930</TotalTime>
  <Words>698</Words>
  <Application>Microsoft Office PowerPoint</Application>
  <PresentationFormat>Grand écran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Wingdings</vt:lpstr>
      <vt:lpstr>Personnalisé</vt:lpstr>
      <vt:lpstr>Angular signals</vt:lpstr>
      <vt:lpstr>Pourquoi les signals ? </vt:lpstr>
      <vt:lpstr>Réactivité « value based »</vt:lpstr>
      <vt:lpstr>Réactivité « value based (onpush)»</vt:lpstr>
      <vt:lpstr>Réactivité « Observable based »</vt:lpstr>
      <vt:lpstr>Réactivité « Signal based »</vt:lpstr>
      <vt:lpstr>Et ça se code comment ? </vt:lpstr>
      <vt:lpstr>Déclaration / Utilisation d’un signal</vt:lpstr>
      <vt:lpstr>signal dans un service</vt:lpstr>
      <vt:lpstr>Mise à jour d’un signal</vt:lpstr>
      <vt:lpstr>Computed signal</vt:lpstr>
      <vt:lpstr>Computed signal (untracked)</vt:lpstr>
      <vt:lpstr>Les effect(s)</vt:lpstr>
      <vt:lpstr>Rxjs / signal - interop</vt:lpstr>
      <vt:lpstr>Conclusion </vt:lpstr>
      <vt:lpstr>Références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signals</dc:title>
  <dc:subject/>
  <dc:creator>Jerome Desouches</dc:creator>
  <cp:lastModifiedBy>Jerome Desouches</cp:lastModifiedBy>
  <cp:revision>27</cp:revision>
  <dcterms:created xsi:type="dcterms:W3CDTF">2024-05-09T12:28:23Z</dcterms:created>
  <dcterms:modified xsi:type="dcterms:W3CDTF">2024-05-10T20:41:40Z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