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2" r:id="rId3"/>
    <p:sldMasterId id="214748370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88825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Avenir Next For Intui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nirNextForIntuit-bold.fntdata"/><Relationship Id="rId20" Type="http://schemas.openxmlformats.org/officeDocument/2006/relationships/slide" Target="slides/slide15.xml"/><Relationship Id="rId42" Type="http://schemas.openxmlformats.org/officeDocument/2006/relationships/font" Target="fonts/AvenirNextForIntuit-boldItalic.fntdata"/><Relationship Id="rId41" Type="http://schemas.openxmlformats.org/officeDocument/2006/relationships/font" Target="fonts/AvenirNextForIntui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39" Type="http://schemas.openxmlformats.org/officeDocument/2006/relationships/font" Target="fonts/AvenirNextForIntuit-regular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4254135" y="139571"/>
            <a:ext cx="2232757" cy="283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591" lvl="1" marL="45779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81" lvl="2" marL="9155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1" lvl="3" marL="137337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62" lvl="4" marL="183116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52" lvl="5" marL="22889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3" lvl="6" marL="274674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31" lvl="7" marL="320453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22" lvl="8" marL="36623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81818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363183" y="134155"/>
            <a:ext cx="2232757" cy="312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591" lvl="1" marL="45779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81" lvl="2" marL="9155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1" lvl="3" marL="137337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62" lvl="4" marL="183116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52" lvl="5" marL="22889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3" lvl="6" marL="274674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31" lvl="7" marL="320453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22" lvl="8" marL="36623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831851" y="8808390"/>
            <a:ext cx="2232757" cy="2132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591" lvl="1" marL="45779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81" lvl="2" marL="9155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1" lvl="3" marL="137337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62" lvl="4" marL="183116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52" lvl="5" marL="22889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3" lvl="6" marL="274674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31" lvl="7" marL="320453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22" lvl="8" marL="36623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2889" y="8808390"/>
            <a:ext cx="402274" cy="213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2b90863b3_0_2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2b90863b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62b90863b3_0_228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2b90863b3_0_23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2b90863b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62b90863b3_0_235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2b90863b3_0_24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2b90863b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62b90863b3_0_241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2b90863b3_0_24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2b90863b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62b90863b3_0_247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2b90863b3_0_25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2b90863b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62b90863b3_0_254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fb792eb14_0_32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fb792eb1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5fb792eb14_0_320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2b90863b3_0_28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2b90863b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62b90863b3_0_285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0cb3cd40d_0_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0cb3cd4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60cb3cd40d_0_5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2b90863b3_0_38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2b90863b3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62b90863b3_0_381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2b90863b3_0_35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2b90863b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62b90863b3_0_355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fb792eb14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fb792eb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fb792eb14_0_1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2b90863b3_0_39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2b90863b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62b90863b3_0_392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0cb3cd40d_0_2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0cb3cd4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60cb3cd40d_0_26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2b90863b3_0_39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2b90863b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62b90863b3_0_399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2b90863b3_0_40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2b90863b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62b90863b3_0_405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0cb3cd40d_0_3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0cb3cd40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60cb3cd40d_0_33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2b90863b3_0_3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2b90863b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62b90863b3_0_310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fb792eb14_0_33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fb792eb1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5fb792eb14_0_339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fb792eb14_0_34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fb792eb1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5fb792eb14_0_346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2b90863b3_0_27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62b90863b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62b90863b3_0_278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41142f70de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41142f70de_0_66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b90863b3_0_6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2b90863b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62b90863b3_0_61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fb792eb14_0_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fb792eb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5fb792eb14_0_17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fb792eb14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fb792eb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5fb792eb14_0_7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2b90863b3_0_14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2b90863b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62b90863b3_0_143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0cb3cd40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0cb3cd4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60cb3cd40d_0_0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0cb3cd40d_0_4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0cb3cd4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60cb3cd40d_0_48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2b90863b3_0_21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2b90863b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62b90863b3_0_214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15046" l="0" r="0" t="12235"/>
          <a:stretch/>
        </p:blipFill>
        <p:spPr>
          <a:xfrm>
            <a:off x="-18143" y="1003931"/>
            <a:ext cx="8521722" cy="58826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438548" y="5014009"/>
            <a:ext cx="7083174" cy="1176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2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438548" y="4430578"/>
            <a:ext cx="7083174" cy="335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591" lvl="1" marL="45779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181" lvl="2" marL="9155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771" lvl="3" marL="137337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362" lvl="4" marL="183116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52" lvl="5" marL="22889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543" lvl="6" marL="274674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131" lvl="7" marL="320453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722" lvl="8" marL="36623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1436972" y="1979093"/>
            <a:ext cx="7084753" cy="24372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1" i="0" sz="5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1" name="Google Shape;21;p2"/>
          <p:cNvGrpSpPr/>
          <p:nvPr/>
        </p:nvGrpSpPr>
        <p:grpSpPr>
          <a:xfrm>
            <a:off x="1535523" y="318425"/>
            <a:ext cx="10161935" cy="325070"/>
            <a:chOff x="1535523" y="318425"/>
            <a:chExt cx="10161935" cy="325070"/>
          </a:xfrm>
        </p:grpSpPr>
        <p:pic>
          <p:nvPicPr>
            <p:cNvPr id="22" name="Google Shape;2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5523" y="318425"/>
              <a:ext cx="1125127" cy="325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97" y="427459"/>
              <a:ext cx="4449261" cy="20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3-Column">
  <p:cSld name="Subtitle 3-Colum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227897" y="1810750"/>
            <a:ext cx="3253386" cy="427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4360368" y="1810750"/>
            <a:ext cx="3253386" cy="427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3" type="body"/>
          </p:nvPr>
        </p:nvSpPr>
        <p:spPr>
          <a:xfrm>
            <a:off x="517300" y="1810750"/>
            <a:ext cx="3253386" cy="427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4" type="body"/>
          </p:nvPr>
        </p:nvSpPr>
        <p:spPr>
          <a:xfrm>
            <a:off x="501173" y="787384"/>
            <a:ext cx="1110541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venir"/>
              <a:buNone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type="title"/>
          </p:nvPr>
        </p:nvSpPr>
        <p:spPr>
          <a:xfrm>
            <a:off x="501174" y="314477"/>
            <a:ext cx="11105418" cy="546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None/>
              <a:defRPr b="1" i="0" sz="3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Captioned Visual">
  <p:cSld name="Subtitle Captioned Visual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8227896" y="1810750"/>
            <a:ext cx="3378693" cy="427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597384" y="1905002"/>
            <a:ext cx="7240441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venir"/>
              <a:buNone/>
              <a:defRPr b="1" i="0" sz="2000" u="none" cap="none" strike="noStrike">
                <a:solidFill>
                  <a:srgbClr val="D8D8D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7185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925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–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body"/>
          </p:nvPr>
        </p:nvSpPr>
        <p:spPr>
          <a:xfrm>
            <a:off x="501173" y="787384"/>
            <a:ext cx="1110541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venir"/>
              <a:buNone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501174" y="314477"/>
            <a:ext cx="11105418" cy="546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None/>
              <a:defRPr b="1" i="0" sz="3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Visual">
  <p:cSld name="Subtitle Visual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97381" y="1905002"/>
            <a:ext cx="10972801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D1D3D5"/>
              </a:buClr>
              <a:buSzPts val="1400"/>
              <a:buFont typeface="Avenir"/>
              <a:buNone/>
              <a:defRPr b="1" i="0" sz="2000" u="none" cap="none" strike="noStrike">
                <a:solidFill>
                  <a:srgbClr val="D1D3D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7185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925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–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501173" y="787384"/>
            <a:ext cx="1110541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venir"/>
              <a:buNone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501174" y="314477"/>
            <a:ext cx="11105418" cy="546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None/>
              <a:defRPr b="1" i="0" sz="3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sual">
  <p:cSld name="Visual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597381" y="1905002"/>
            <a:ext cx="10972801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D1D3D5"/>
              </a:buClr>
              <a:buSzPts val="1400"/>
              <a:buFont typeface="Avenir"/>
              <a:buNone/>
              <a:defRPr b="1" i="0" sz="2000" u="none" cap="none" strike="noStrike">
                <a:solidFill>
                  <a:srgbClr val="D1D3D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7185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925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–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501174" y="314477"/>
            <a:ext cx="11105418" cy="546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None/>
              <a:defRPr b="1" i="0" sz="3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501174" y="314477"/>
            <a:ext cx="11105418" cy="546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None/>
              <a:defRPr b="1" i="0" sz="3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4" showMasterSp="0">
  <p:cSld name="Section Title 4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 rotWithShape="1">
          <a:blip r:embed="rId2">
            <a:alphaModFix/>
          </a:blip>
          <a:srcRect b="14995" l="18451" r="41693" t="14175"/>
          <a:stretch/>
        </p:blipFill>
        <p:spPr>
          <a:xfrm rot="5400000">
            <a:off x="2598385" y="-2699413"/>
            <a:ext cx="6945465" cy="123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554467" y="2301346"/>
            <a:ext cx="11107120" cy="183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1" i="0" sz="7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88619" lvl="2" marL="13716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Merriweather Sans"/>
              <a:buChar char="–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None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2" showMasterSp="0">
  <p:cSld name="Section Title 2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554467" y="2301346"/>
            <a:ext cx="11107120" cy="183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1" i="0" sz="7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88619" lvl="2" marL="13716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Merriweather Sans"/>
              <a:buChar char="–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None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6" showMasterSp="0">
  <p:cSld name="Section Title 6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 rotWithShape="1">
          <a:blip r:embed="rId2">
            <a:alphaModFix/>
          </a:blip>
          <a:srcRect b="0" l="1" r="37237" t="64621"/>
          <a:stretch/>
        </p:blipFill>
        <p:spPr>
          <a:xfrm>
            <a:off x="-27216" y="0"/>
            <a:ext cx="12279003" cy="6921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554467" y="2301346"/>
            <a:ext cx="11107120" cy="183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1" i="0" sz="7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88619" lvl="2" marL="13716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Merriweather Sans"/>
              <a:buChar char="–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None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3" showMasterSp="0">
  <p:cSld name="Section Title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711444" y="2360542"/>
            <a:ext cx="10849203" cy="1938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4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 b="1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Photo" showMasterSp="0">
  <p:cSld name="Section Title Photo">
    <p:bg>
      <p:bgPr>
        <a:solidFill>
          <a:srgbClr val="F2F2F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venir"/>
              <a:buNone/>
              <a:defRPr b="1" i="0" sz="2600" u="none" cap="none" strike="noStrike">
                <a:solidFill>
                  <a:srgbClr val="D8D8D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2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433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0" y="2680679"/>
            <a:ext cx="12188825" cy="1190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4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Merriweather Sans"/>
              <a:buNone/>
              <a:defRPr b="1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 showMasterSp="0">
  <p:cSld name="Title Slide 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-1" r="-216" t="30615"/>
          <a:stretch/>
        </p:blipFill>
        <p:spPr>
          <a:xfrm>
            <a:off x="2" y="996913"/>
            <a:ext cx="8521723" cy="589991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438548" y="5014009"/>
            <a:ext cx="7083174" cy="1176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2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1438548" y="4430578"/>
            <a:ext cx="7083174" cy="335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591" lvl="1" marL="45779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181" lvl="2" marL="9155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771" lvl="3" marL="137337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362" lvl="4" marL="183116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52" lvl="5" marL="22889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543" lvl="6" marL="274674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131" lvl="7" marL="320453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722" lvl="8" marL="36623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1436972" y="1979093"/>
            <a:ext cx="7084753" cy="24372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1" i="0" sz="5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1535523" y="318425"/>
            <a:ext cx="10161935" cy="325070"/>
            <a:chOff x="1535523" y="318425"/>
            <a:chExt cx="10161935" cy="325070"/>
          </a:xfrm>
        </p:grpSpPr>
        <p:pic>
          <p:nvPicPr>
            <p:cNvPr id="30" name="Google Shape;3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5523" y="318425"/>
              <a:ext cx="1125127" cy="325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97" y="427459"/>
              <a:ext cx="4449261" cy="20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Blank">
  <p:cSld name="Subtitle 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501173" y="787384"/>
            <a:ext cx="1110541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venir"/>
              <a:buNone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501174" y="314477"/>
            <a:ext cx="11105418" cy="546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None/>
              <a:defRPr b="1" i="0" sz="3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-Column">
  <p:cSld name="Subtitle 1-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501174" y="1757680"/>
            <a:ext cx="11105416" cy="43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1148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–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body"/>
          </p:nvPr>
        </p:nvSpPr>
        <p:spPr>
          <a:xfrm>
            <a:off x="501173" y="787384"/>
            <a:ext cx="1110541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venir"/>
              <a:buNone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501174" y="314477"/>
            <a:ext cx="11105418" cy="546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None/>
              <a:defRPr b="1" i="0" sz="3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2-Column">
  <p:cSld name="Subtitle 2-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6484459" y="1810750"/>
            <a:ext cx="5190052" cy="427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2" type="body"/>
          </p:nvPr>
        </p:nvSpPr>
        <p:spPr>
          <a:xfrm>
            <a:off x="502921" y="1810750"/>
            <a:ext cx="5190052" cy="427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3" type="body"/>
          </p:nvPr>
        </p:nvSpPr>
        <p:spPr>
          <a:xfrm>
            <a:off x="501173" y="787384"/>
            <a:ext cx="1110541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venir"/>
              <a:buNone/>
              <a:defRPr b="0" i="0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501174" y="314477"/>
            <a:ext cx="11105418" cy="546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None/>
              <a:defRPr b="1" i="0" sz="3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-Column">
  <p:cSld name="3-Colum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8227897" y="1810750"/>
            <a:ext cx="3253386" cy="427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4360368" y="1810750"/>
            <a:ext cx="3253386" cy="427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3" type="body"/>
          </p:nvPr>
        </p:nvSpPr>
        <p:spPr>
          <a:xfrm>
            <a:off x="517300" y="1810750"/>
            <a:ext cx="3253386" cy="427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type="title"/>
          </p:nvPr>
        </p:nvSpPr>
        <p:spPr>
          <a:xfrm>
            <a:off x="501174" y="314477"/>
            <a:ext cx="11105418" cy="546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None/>
              <a:defRPr b="1" i="0" sz="3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ed Visual">
  <p:cSld name="Captioned Visual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8227897" y="1810750"/>
            <a:ext cx="3378696" cy="427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2" type="body"/>
          </p:nvPr>
        </p:nvSpPr>
        <p:spPr>
          <a:xfrm>
            <a:off x="597384" y="1905002"/>
            <a:ext cx="7240441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venir"/>
              <a:buNone/>
              <a:defRPr b="1" i="0" sz="2000" u="none" cap="none" strike="noStrike">
                <a:solidFill>
                  <a:srgbClr val="D8D8D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7185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925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–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type="title"/>
          </p:nvPr>
        </p:nvSpPr>
        <p:spPr>
          <a:xfrm>
            <a:off x="501174" y="314477"/>
            <a:ext cx="11105418" cy="546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None/>
              <a:defRPr b="1" i="0" sz="3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1" showMasterSp="0">
  <p:cSld name="Section Title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554467" y="2301346"/>
            <a:ext cx="11107120" cy="183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7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88619" lvl="2" marL="13716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Merriweather Sans"/>
              <a:buChar char="–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5" showMasterSp="0">
  <p:cSld name="Section Title 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2">
            <a:alphaModFix/>
          </a:blip>
          <a:srcRect b="36408" l="530" r="19160" t="18593"/>
          <a:stretch/>
        </p:blipFill>
        <p:spPr>
          <a:xfrm>
            <a:off x="-50798" y="-2"/>
            <a:ext cx="12354557" cy="69223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554467" y="2301346"/>
            <a:ext cx="11107120" cy="183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1" i="0" sz="7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88619" lvl="2" marL="13716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Merriweather Sans"/>
              <a:buChar char="–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None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6" showMasterSp="0">
  <p:cSld name="Title Slide 6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 rotWithShape="1">
          <a:blip r:embed="rId2">
            <a:alphaModFix/>
          </a:blip>
          <a:srcRect b="0" l="0" r="-90" t="-180"/>
          <a:stretch/>
        </p:blipFill>
        <p:spPr>
          <a:xfrm>
            <a:off x="-9072" y="2508426"/>
            <a:ext cx="4392363" cy="439625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1438548" y="5014009"/>
            <a:ext cx="7083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 Next For Intuit"/>
              <a:buNone/>
              <a:defRPr b="0" i="0" sz="2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 Sans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10" type="dt"/>
          </p:nvPr>
        </p:nvSpPr>
        <p:spPr>
          <a:xfrm>
            <a:off x="1438548" y="4430578"/>
            <a:ext cx="7083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1436972" y="1979093"/>
            <a:ext cx="70848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venir Next For Intuit"/>
              <a:buNone/>
              <a:defRPr b="1" i="0" sz="5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46" name="Google Shape;146;p30"/>
          <p:cNvGrpSpPr/>
          <p:nvPr/>
        </p:nvGrpSpPr>
        <p:grpSpPr>
          <a:xfrm>
            <a:off x="1532348" y="330180"/>
            <a:ext cx="10165112" cy="353217"/>
            <a:chOff x="1532348" y="330180"/>
            <a:chExt cx="10165112" cy="353217"/>
          </a:xfrm>
        </p:grpSpPr>
        <p:pic>
          <p:nvPicPr>
            <p:cNvPr id="147" name="Google Shape;14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48197" y="427459"/>
              <a:ext cx="4449263" cy="20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2348" y="330180"/>
              <a:ext cx="1833152" cy="3532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Column">
  <p:cSld name="2-Colum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6484459" y="1810750"/>
            <a:ext cx="51900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 Next For Intuit"/>
              <a:buNone/>
              <a:defRPr b="1" i="0" sz="2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51" name="Google Shape;151;p31"/>
          <p:cNvSpPr txBox="1"/>
          <p:nvPr>
            <p:ph idx="2" type="body"/>
          </p:nvPr>
        </p:nvSpPr>
        <p:spPr>
          <a:xfrm>
            <a:off x="502921" y="1810750"/>
            <a:ext cx="51900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 Next For Intuit"/>
              <a:buNone/>
              <a:defRPr b="1" i="0" sz="2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52" name="Google Shape;152;p31"/>
          <p:cNvSpPr txBox="1"/>
          <p:nvPr>
            <p:ph type="title"/>
          </p:nvPr>
        </p:nvSpPr>
        <p:spPr>
          <a:xfrm>
            <a:off x="501174" y="314477"/>
            <a:ext cx="11105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venir Next For Intuit"/>
              <a:buNone/>
              <a:defRPr b="1" i="0" sz="3000" u="none" cap="none" strike="noStrike">
                <a:solidFill>
                  <a:schemeClr val="accen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3" showMasterSp="0">
  <p:cSld name="Title Slide 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33052" l="-121" r="-1024" t="0"/>
          <a:stretch/>
        </p:blipFill>
        <p:spPr>
          <a:xfrm>
            <a:off x="-43206" y="968375"/>
            <a:ext cx="8946287" cy="592143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438548" y="5014009"/>
            <a:ext cx="7083174" cy="1176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2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438548" y="4430578"/>
            <a:ext cx="7083174" cy="335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591" lvl="1" marL="45779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181" lvl="2" marL="9155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771" lvl="3" marL="137337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362" lvl="4" marL="183116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52" lvl="5" marL="22889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543" lvl="6" marL="274674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131" lvl="7" marL="320453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722" lvl="8" marL="36623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436972" y="1979093"/>
            <a:ext cx="7084753" cy="24372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1" i="0" sz="5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7" name="Google Shape;37;p4"/>
          <p:cNvGrpSpPr/>
          <p:nvPr/>
        </p:nvGrpSpPr>
        <p:grpSpPr>
          <a:xfrm>
            <a:off x="1535523" y="318425"/>
            <a:ext cx="10161935" cy="325070"/>
            <a:chOff x="1535523" y="318425"/>
            <a:chExt cx="10161935" cy="325070"/>
          </a:xfrm>
        </p:grpSpPr>
        <p:pic>
          <p:nvPicPr>
            <p:cNvPr id="38" name="Google Shape;3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5523" y="318425"/>
              <a:ext cx="1125127" cy="325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97" y="427459"/>
              <a:ext cx="4449261" cy="20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2" showMasterSp="0">
  <p:cSld name="Section Title 2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554467" y="2301346"/>
            <a:ext cx="111072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venir Next For Intuit"/>
              <a:buNone/>
              <a:defRPr b="1" i="0" sz="70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venir Next For Intuit"/>
              <a:buNone/>
              <a:defRPr b="0" i="0" sz="32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88619" lvl="2" marL="13716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Merriweather Sans"/>
              <a:buChar char="–"/>
              <a:defRPr b="0" i="0" sz="28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 Sans"/>
              <a:buNone/>
              <a:defRPr b="0" i="0" sz="28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 Next For Intuit"/>
              <a:buNone/>
              <a:defRPr b="0" i="0" sz="20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-Column">
  <p:cSld name="1-Colum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501174" y="1755648"/>
            <a:ext cx="11105400" cy="4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 Next For Intuit"/>
              <a:buNone/>
              <a:defRPr b="1" i="0" sz="3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41148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–"/>
              <a:defRPr b="0" i="0" sz="2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venir Next For Intuit"/>
              <a:buNone/>
              <a:defRPr b="0" i="0" sz="2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57" name="Google Shape;157;p33"/>
          <p:cNvSpPr txBox="1"/>
          <p:nvPr>
            <p:ph type="title"/>
          </p:nvPr>
        </p:nvSpPr>
        <p:spPr>
          <a:xfrm>
            <a:off x="501174" y="314477"/>
            <a:ext cx="11105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venir Next For Intuit"/>
              <a:buNone/>
              <a:defRPr b="1" i="0" sz="3000" u="none" cap="none" strike="noStrike">
                <a:solidFill>
                  <a:schemeClr val="accen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/>
          <p:cNvPicPr preferRelativeResize="0"/>
          <p:nvPr/>
        </p:nvPicPr>
        <p:blipFill rotWithShape="1">
          <a:blip r:embed="rId2">
            <a:alphaModFix/>
          </a:blip>
          <a:srcRect b="15045" l="0" r="0" t="12238"/>
          <a:stretch/>
        </p:blipFill>
        <p:spPr>
          <a:xfrm>
            <a:off x="-18143" y="1003931"/>
            <a:ext cx="8521719" cy="588260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1438548" y="5014009"/>
            <a:ext cx="7083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venir Next For Intuit"/>
              <a:buNone/>
              <a:defRPr b="0" i="0" sz="22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 Sans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61" name="Google Shape;161;p34"/>
          <p:cNvSpPr txBox="1"/>
          <p:nvPr>
            <p:ph idx="10" type="dt"/>
          </p:nvPr>
        </p:nvSpPr>
        <p:spPr>
          <a:xfrm>
            <a:off x="1438548" y="4430578"/>
            <a:ext cx="7083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62" name="Google Shape;162;p34"/>
          <p:cNvSpPr txBox="1"/>
          <p:nvPr>
            <p:ph type="title"/>
          </p:nvPr>
        </p:nvSpPr>
        <p:spPr>
          <a:xfrm>
            <a:off x="1436972" y="1979093"/>
            <a:ext cx="70848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venir Next For Intuit"/>
              <a:buNone/>
              <a:defRPr b="1" i="0" sz="50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63" name="Google Shape;163;p34"/>
          <p:cNvGrpSpPr/>
          <p:nvPr/>
        </p:nvGrpSpPr>
        <p:grpSpPr>
          <a:xfrm>
            <a:off x="1532348" y="330180"/>
            <a:ext cx="10165112" cy="353217"/>
            <a:chOff x="1532348" y="330180"/>
            <a:chExt cx="10165112" cy="353217"/>
          </a:xfrm>
        </p:grpSpPr>
        <p:pic>
          <p:nvPicPr>
            <p:cNvPr id="164" name="Google Shape;164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48197" y="427459"/>
              <a:ext cx="4449263" cy="20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2348" y="330180"/>
              <a:ext cx="1833152" cy="3532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  <p:extLst>
    <p:ext uri="{DCECCB84-F9BA-43D5-87BE-67443E8EF086}">
      <p15:sldGuideLst>
        <p15:guide id="1" orient="horz" pos="262">
          <p15:clr>
            <a:srgbClr val="FBAE40"/>
          </p15:clr>
        </p15:guide>
        <p15:guide id="2" pos="1659">
          <p15:clr>
            <a:srgbClr val="FBAE40"/>
          </p15:clr>
        </p15:guide>
        <p15:guide id="3" pos="9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 showMasterSp="0">
  <p:cSld name="Title Slide 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 rotWithShape="1">
          <a:blip r:embed="rId2">
            <a:alphaModFix/>
          </a:blip>
          <a:srcRect b="6" l="0" r="-220" t="30611"/>
          <a:stretch/>
        </p:blipFill>
        <p:spPr>
          <a:xfrm>
            <a:off x="2" y="996913"/>
            <a:ext cx="8521725" cy="589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1438548" y="5014009"/>
            <a:ext cx="7083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venir Next For Intuit"/>
              <a:buNone/>
              <a:defRPr b="0" i="0" sz="22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 Sans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69" name="Google Shape;169;p35"/>
          <p:cNvSpPr txBox="1"/>
          <p:nvPr>
            <p:ph idx="10" type="dt"/>
          </p:nvPr>
        </p:nvSpPr>
        <p:spPr>
          <a:xfrm>
            <a:off x="1438548" y="4430578"/>
            <a:ext cx="7083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type="title"/>
          </p:nvPr>
        </p:nvSpPr>
        <p:spPr>
          <a:xfrm>
            <a:off x="1436972" y="1979093"/>
            <a:ext cx="70848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venir Next For Intuit"/>
              <a:buNone/>
              <a:defRPr b="1" i="0" sz="50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71" name="Google Shape;171;p35"/>
          <p:cNvGrpSpPr/>
          <p:nvPr/>
        </p:nvGrpSpPr>
        <p:grpSpPr>
          <a:xfrm>
            <a:off x="1532348" y="330180"/>
            <a:ext cx="10165112" cy="353217"/>
            <a:chOff x="1532348" y="330180"/>
            <a:chExt cx="10165112" cy="353217"/>
          </a:xfrm>
        </p:grpSpPr>
        <p:pic>
          <p:nvPicPr>
            <p:cNvPr id="172" name="Google Shape;172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48197" y="427459"/>
              <a:ext cx="4449263" cy="20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2348" y="330180"/>
              <a:ext cx="1833152" cy="3532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3" showMasterSp="0">
  <p:cSld name="Title Slide 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6"/>
          <p:cNvPicPr preferRelativeResize="0"/>
          <p:nvPr/>
        </p:nvPicPr>
        <p:blipFill rotWithShape="1">
          <a:blip r:embed="rId2">
            <a:alphaModFix/>
          </a:blip>
          <a:srcRect b="33052" l="-121" r="-1021" t="0"/>
          <a:stretch/>
        </p:blipFill>
        <p:spPr>
          <a:xfrm>
            <a:off x="-43206" y="968375"/>
            <a:ext cx="8946288" cy="592143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1438548" y="5014009"/>
            <a:ext cx="7083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venir Next For Intuit"/>
              <a:buNone/>
              <a:defRPr b="0" i="0" sz="22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 Sans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77" name="Google Shape;177;p36"/>
          <p:cNvSpPr txBox="1"/>
          <p:nvPr>
            <p:ph idx="10" type="dt"/>
          </p:nvPr>
        </p:nvSpPr>
        <p:spPr>
          <a:xfrm>
            <a:off x="1438548" y="4430578"/>
            <a:ext cx="7083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78" name="Google Shape;178;p36"/>
          <p:cNvSpPr txBox="1"/>
          <p:nvPr>
            <p:ph type="title"/>
          </p:nvPr>
        </p:nvSpPr>
        <p:spPr>
          <a:xfrm>
            <a:off x="1436972" y="1979093"/>
            <a:ext cx="70848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venir Next For Intuit"/>
              <a:buNone/>
              <a:defRPr b="1" i="0" sz="50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79" name="Google Shape;179;p36"/>
          <p:cNvGrpSpPr/>
          <p:nvPr/>
        </p:nvGrpSpPr>
        <p:grpSpPr>
          <a:xfrm>
            <a:off x="1532348" y="330180"/>
            <a:ext cx="10165112" cy="353217"/>
            <a:chOff x="1532348" y="330180"/>
            <a:chExt cx="10165112" cy="353217"/>
          </a:xfrm>
        </p:grpSpPr>
        <p:pic>
          <p:nvPicPr>
            <p:cNvPr id="180" name="Google Shape;180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48197" y="427459"/>
              <a:ext cx="4449263" cy="20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2348" y="330180"/>
              <a:ext cx="1833152" cy="3532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4" showMasterSp="0">
  <p:cSld name="Title Slide 4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7"/>
          <p:cNvPicPr preferRelativeResize="0"/>
          <p:nvPr/>
        </p:nvPicPr>
        <p:blipFill rotWithShape="1">
          <a:blip r:embed="rId2">
            <a:alphaModFix/>
          </a:blip>
          <a:srcRect b="16666" l="0" r="13051" t="0"/>
          <a:stretch/>
        </p:blipFill>
        <p:spPr>
          <a:xfrm rot="5400000">
            <a:off x="-106163" y="2546953"/>
            <a:ext cx="4417181" cy="423345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1438548" y="5014009"/>
            <a:ext cx="7083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 Next For Intuit"/>
              <a:buNone/>
              <a:defRPr b="0" i="0" sz="2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 Sans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85" name="Google Shape;185;p37"/>
          <p:cNvSpPr txBox="1"/>
          <p:nvPr>
            <p:ph idx="10" type="dt"/>
          </p:nvPr>
        </p:nvSpPr>
        <p:spPr>
          <a:xfrm>
            <a:off x="1438548" y="4430578"/>
            <a:ext cx="7083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86" name="Google Shape;186;p37"/>
          <p:cNvSpPr txBox="1"/>
          <p:nvPr>
            <p:ph type="title"/>
          </p:nvPr>
        </p:nvSpPr>
        <p:spPr>
          <a:xfrm>
            <a:off x="1436972" y="1979093"/>
            <a:ext cx="70848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venir Next For Intuit"/>
              <a:buNone/>
              <a:defRPr b="1" i="0" sz="5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87" name="Google Shape;187;p37"/>
          <p:cNvGrpSpPr/>
          <p:nvPr/>
        </p:nvGrpSpPr>
        <p:grpSpPr>
          <a:xfrm>
            <a:off x="1532348" y="330180"/>
            <a:ext cx="10165112" cy="353217"/>
            <a:chOff x="1532348" y="330180"/>
            <a:chExt cx="10165112" cy="353217"/>
          </a:xfrm>
        </p:grpSpPr>
        <p:pic>
          <p:nvPicPr>
            <p:cNvPr id="188" name="Google Shape;188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48197" y="427459"/>
              <a:ext cx="4449263" cy="20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2348" y="330180"/>
              <a:ext cx="1833152" cy="3532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5" showMasterSp="0">
  <p:cSld name="Title Slide 5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8"/>
          <p:cNvPicPr preferRelativeResize="0"/>
          <p:nvPr/>
        </p:nvPicPr>
        <p:blipFill rotWithShape="1">
          <a:blip r:embed="rId2">
            <a:alphaModFix/>
          </a:blip>
          <a:srcRect b="0" l="26144" r="0" t="0"/>
          <a:stretch/>
        </p:blipFill>
        <p:spPr>
          <a:xfrm>
            <a:off x="-9070" y="1469707"/>
            <a:ext cx="4013956" cy="5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1438548" y="5014009"/>
            <a:ext cx="7083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 Next For Intuit"/>
              <a:buNone/>
              <a:defRPr b="0" i="0" sz="2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 Sans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93" name="Google Shape;193;p38"/>
          <p:cNvSpPr txBox="1"/>
          <p:nvPr>
            <p:ph idx="10" type="dt"/>
          </p:nvPr>
        </p:nvSpPr>
        <p:spPr>
          <a:xfrm>
            <a:off x="1438548" y="4430578"/>
            <a:ext cx="7083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94" name="Google Shape;194;p38"/>
          <p:cNvSpPr txBox="1"/>
          <p:nvPr>
            <p:ph type="title"/>
          </p:nvPr>
        </p:nvSpPr>
        <p:spPr>
          <a:xfrm>
            <a:off x="1436972" y="1979093"/>
            <a:ext cx="70848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venir Next For Intuit"/>
              <a:buNone/>
              <a:defRPr b="1" i="0" sz="5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95" name="Google Shape;195;p38"/>
          <p:cNvGrpSpPr/>
          <p:nvPr/>
        </p:nvGrpSpPr>
        <p:grpSpPr>
          <a:xfrm>
            <a:off x="1532348" y="330180"/>
            <a:ext cx="10165112" cy="353217"/>
            <a:chOff x="1532348" y="330180"/>
            <a:chExt cx="10165112" cy="353217"/>
          </a:xfrm>
        </p:grpSpPr>
        <p:pic>
          <p:nvPicPr>
            <p:cNvPr id="196" name="Google Shape;196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48197" y="427459"/>
              <a:ext cx="4449263" cy="20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2348" y="330180"/>
              <a:ext cx="1833152" cy="3532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501174" y="314477"/>
            <a:ext cx="11105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venir Next For Intuit"/>
              <a:buNone/>
              <a:defRPr b="1" i="0" sz="3000" u="none" cap="none" strike="noStrike">
                <a:solidFill>
                  <a:schemeClr val="accen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Blank">
  <p:cSld name="Subtitle Blank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501173" y="787384"/>
            <a:ext cx="11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venir Next For Intuit"/>
              <a:buNone/>
              <a:defRPr b="0" i="0" sz="2000" u="none" cap="none" strike="noStrike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03" name="Google Shape;203;p41"/>
          <p:cNvSpPr txBox="1"/>
          <p:nvPr>
            <p:ph type="title"/>
          </p:nvPr>
        </p:nvSpPr>
        <p:spPr>
          <a:xfrm>
            <a:off x="501174" y="314477"/>
            <a:ext cx="11105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venir Next For Intuit"/>
              <a:buNone/>
              <a:defRPr b="1" i="0" sz="3000" u="none" cap="none" strike="noStrike">
                <a:solidFill>
                  <a:schemeClr val="accen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4" showMasterSp="0">
  <p:cSld name="Title Slide 4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16666" l="0" r="13050" t="0"/>
          <a:stretch/>
        </p:blipFill>
        <p:spPr>
          <a:xfrm rot="5400000">
            <a:off x="-106163" y="2546952"/>
            <a:ext cx="4417181" cy="423345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438548" y="5014009"/>
            <a:ext cx="7083174" cy="1176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1438548" y="4430578"/>
            <a:ext cx="7083174" cy="335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591" lvl="1" marL="45779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181" lvl="2" marL="9155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771" lvl="3" marL="137337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362" lvl="4" marL="183116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52" lvl="5" marL="22889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543" lvl="6" marL="274674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131" lvl="7" marL="320453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722" lvl="8" marL="36623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1436972" y="1979093"/>
            <a:ext cx="7084753" cy="24372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5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45" name="Google Shape;45;p5"/>
          <p:cNvGrpSpPr/>
          <p:nvPr/>
        </p:nvGrpSpPr>
        <p:grpSpPr>
          <a:xfrm>
            <a:off x="1535523" y="318425"/>
            <a:ext cx="10161935" cy="325070"/>
            <a:chOff x="1535523" y="318425"/>
            <a:chExt cx="10161935" cy="325070"/>
          </a:xfrm>
        </p:grpSpPr>
        <p:pic>
          <p:nvPicPr>
            <p:cNvPr id="46" name="Google Shape;4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5523" y="318425"/>
              <a:ext cx="1125127" cy="325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97" y="427459"/>
              <a:ext cx="4449261" cy="20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-Column">
  <p:cSld name="Subtitle 1-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/>
          <p:nvPr>
            <p:ph idx="1" type="body"/>
          </p:nvPr>
        </p:nvSpPr>
        <p:spPr>
          <a:xfrm>
            <a:off x="501174" y="1757680"/>
            <a:ext cx="11105400" cy="4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 Next For Intuit"/>
              <a:buNone/>
              <a:defRPr b="1" i="0" sz="3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41148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–"/>
              <a:defRPr b="0" i="0" sz="2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venir Next For Intuit"/>
              <a:buNone/>
              <a:defRPr b="0" i="0" sz="2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06" name="Google Shape;206;p42"/>
          <p:cNvSpPr txBox="1"/>
          <p:nvPr>
            <p:ph idx="2" type="body"/>
          </p:nvPr>
        </p:nvSpPr>
        <p:spPr>
          <a:xfrm>
            <a:off x="501173" y="787384"/>
            <a:ext cx="11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venir Next For Intuit"/>
              <a:buNone/>
              <a:defRPr b="0" i="0" sz="2000" u="none" cap="none" strike="noStrike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07" name="Google Shape;207;p42"/>
          <p:cNvSpPr txBox="1"/>
          <p:nvPr>
            <p:ph type="title"/>
          </p:nvPr>
        </p:nvSpPr>
        <p:spPr>
          <a:xfrm>
            <a:off x="501174" y="314477"/>
            <a:ext cx="11105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venir Next For Intuit"/>
              <a:buNone/>
              <a:defRPr b="1" i="0" sz="3000" u="none" cap="none" strike="noStrike">
                <a:solidFill>
                  <a:schemeClr val="accen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2-Column">
  <p:cSld name="Subtitle 2-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/>
          <p:nvPr>
            <p:ph idx="1" type="body"/>
          </p:nvPr>
        </p:nvSpPr>
        <p:spPr>
          <a:xfrm>
            <a:off x="6484459" y="1810750"/>
            <a:ext cx="51900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 Next For Intuit"/>
              <a:buNone/>
              <a:defRPr b="1" i="0" sz="2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10" name="Google Shape;210;p43"/>
          <p:cNvSpPr txBox="1"/>
          <p:nvPr>
            <p:ph idx="2" type="body"/>
          </p:nvPr>
        </p:nvSpPr>
        <p:spPr>
          <a:xfrm>
            <a:off x="502921" y="1810750"/>
            <a:ext cx="51900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 Next For Intuit"/>
              <a:buNone/>
              <a:defRPr b="1" i="0" sz="2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11" name="Google Shape;211;p43"/>
          <p:cNvSpPr txBox="1"/>
          <p:nvPr>
            <p:ph idx="3" type="body"/>
          </p:nvPr>
        </p:nvSpPr>
        <p:spPr>
          <a:xfrm>
            <a:off x="501173" y="787384"/>
            <a:ext cx="11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venir Next For Intuit"/>
              <a:buNone/>
              <a:defRPr b="0" i="0" sz="2000" u="none" cap="none" strike="noStrike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12" name="Google Shape;212;p43"/>
          <p:cNvSpPr txBox="1"/>
          <p:nvPr>
            <p:ph type="title"/>
          </p:nvPr>
        </p:nvSpPr>
        <p:spPr>
          <a:xfrm>
            <a:off x="501174" y="314477"/>
            <a:ext cx="11105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venir Next For Intuit"/>
              <a:buNone/>
              <a:defRPr b="1" i="0" sz="3000" u="none" cap="none" strike="noStrike">
                <a:solidFill>
                  <a:schemeClr val="accen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-Column">
  <p:cSld name="3-Colum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/>
          <p:nvPr>
            <p:ph idx="1" type="body"/>
          </p:nvPr>
        </p:nvSpPr>
        <p:spPr>
          <a:xfrm>
            <a:off x="8227897" y="1810750"/>
            <a:ext cx="32535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 Next For Intuit"/>
              <a:buNone/>
              <a:defRPr b="1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venir Next For Intuit"/>
              <a:buNone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venir Next For Intuit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15" name="Google Shape;215;p44"/>
          <p:cNvSpPr txBox="1"/>
          <p:nvPr>
            <p:ph idx="2" type="body"/>
          </p:nvPr>
        </p:nvSpPr>
        <p:spPr>
          <a:xfrm>
            <a:off x="4360368" y="1810750"/>
            <a:ext cx="32535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 Next For Intuit"/>
              <a:buNone/>
              <a:defRPr b="1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venir Next For Intuit"/>
              <a:buNone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venir Next For Intuit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16" name="Google Shape;216;p44"/>
          <p:cNvSpPr txBox="1"/>
          <p:nvPr>
            <p:ph idx="3" type="body"/>
          </p:nvPr>
        </p:nvSpPr>
        <p:spPr>
          <a:xfrm>
            <a:off x="517300" y="1810750"/>
            <a:ext cx="32535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 Next For Intuit"/>
              <a:buNone/>
              <a:defRPr b="1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venir Next For Intuit"/>
              <a:buNone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venir Next For Intuit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17" name="Google Shape;217;p44"/>
          <p:cNvSpPr txBox="1"/>
          <p:nvPr>
            <p:ph type="title"/>
          </p:nvPr>
        </p:nvSpPr>
        <p:spPr>
          <a:xfrm>
            <a:off x="501174" y="314477"/>
            <a:ext cx="11105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venir Next For Intuit"/>
              <a:buNone/>
              <a:defRPr b="1" i="0" sz="3000" u="none" cap="none" strike="noStrike">
                <a:solidFill>
                  <a:schemeClr val="accen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3-Column">
  <p:cSld name="Subtitle 3-Colum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idx="1" type="body"/>
          </p:nvPr>
        </p:nvSpPr>
        <p:spPr>
          <a:xfrm>
            <a:off x="8227897" y="1810750"/>
            <a:ext cx="32535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 Next For Intuit"/>
              <a:buNone/>
              <a:defRPr b="1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venir Next For Intuit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20" name="Google Shape;220;p45"/>
          <p:cNvSpPr txBox="1"/>
          <p:nvPr>
            <p:ph idx="2" type="body"/>
          </p:nvPr>
        </p:nvSpPr>
        <p:spPr>
          <a:xfrm>
            <a:off x="4360368" y="1810750"/>
            <a:ext cx="32535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 Next For Intuit"/>
              <a:buNone/>
              <a:defRPr b="1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venir Next For Intuit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21" name="Google Shape;221;p45"/>
          <p:cNvSpPr txBox="1"/>
          <p:nvPr>
            <p:ph idx="3" type="body"/>
          </p:nvPr>
        </p:nvSpPr>
        <p:spPr>
          <a:xfrm>
            <a:off x="517300" y="1810750"/>
            <a:ext cx="32535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 Next For Intuit"/>
              <a:buNone/>
              <a:defRPr b="1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venir Next For Intuit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22" name="Google Shape;222;p45"/>
          <p:cNvSpPr txBox="1"/>
          <p:nvPr>
            <p:ph idx="4" type="body"/>
          </p:nvPr>
        </p:nvSpPr>
        <p:spPr>
          <a:xfrm>
            <a:off x="501173" y="787384"/>
            <a:ext cx="11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venir Next For Intuit"/>
              <a:buNone/>
              <a:defRPr b="0" i="0" sz="2000" u="none" cap="none" strike="noStrike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23" name="Google Shape;223;p45"/>
          <p:cNvSpPr txBox="1"/>
          <p:nvPr>
            <p:ph type="title"/>
          </p:nvPr>
        </p:nvSpPr>
        <p:spPr>
          <a:xfrm>
            <a:off x="501174" y="314477"/>
            <a:ext cx="11105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venir Next For Intuit"/>
              <a:buNone/>
              <a:defRPr b="1" i="0" sz="3000" u="none" cap="none" strike="noStrike">
                <a:solidFill>
                  <a:schemeClr val="accen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sual">
  <p:cSld name="Visual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6"/>
          <p:cNvSpPr txBox="1"/>
          <p:nvPr>
            <p:ph idx="1" type="body"/>
          </p:nvPr>
        </p:nvSpPr>
        <p:spPr>
          <a:xfrm>
            <a:off x="597381" y="1905002"/>
            <a:ext cx="10972800" cy="4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D1D3D5"/>
              </a:buClr>
              <a:buSzPts val="2000"/>
              <a:buFont typeface="Avenir Next For Intuit"/>
              <a:buNone/>
              <a:defRPr b="1" i="0" sz="2000" u="none" cap="none" strike="noStrike">
                <a:solidFill>
                  <a:srgbClr val="D1D3D5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venir Next For Intuit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37185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4925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–"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26" name="Google Shape;226;p46"/>
          <p:cNvSpPr txBox="1"/>
          <p:nvPr>
            <p:ph type="title"/>
          </p:nvPr>
        </p:nvSpPr>
        <p:spPr>
          <a:xfrm>
            <a:off x="501174" y="314477"/>
            <a:ext cx="11105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venir Next For Intuit"/>
              <a:buNone/>
              <a:defRPr b="1" i="0" sz="3000" u="none" cap="none" strike="noStrike">
                <a:solidFill>
                  <a:schemeClr val="accen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Visual">
  <p:cSld name="Subtitle Visual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/>
          <p:nvPr>
            <p:ph idx="1" type="body"/>
          </p:nvPr>
        </p:nvSpPr>
        <p:spPr>
          <a:xfrm>
            <a:off x="597381" y="1905002"/>
            <a:ext cx="10972800" cy="4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D1D3D5"/>
              </a:buClr>
              <a:buSzPts val="2000"/>
              <a:buFont typeface="Avenir Next For Intuit"/>
              <a:buNone/>
              <a:defRPr b="1" i="0" sz="2000" u="none" cap="none" strike="noStrike">
                <a:solidFill>
                  <a:srgbClr val="D1D3D5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venir Next For Intuit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37185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4925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–"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29" name="Google Shape;229;p47"/>
          <p:cNvSpPr txBox="1"/>
          <p:nvPr>
            <p:ph idx="2" type="body"/>
          </p:nvPr>
        </p:nvSpPr>
        <p:spPr>
          <a:xfrm>
            <a:off x="501173" y="787384"/>
            <a:ext cx="11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venir Next For Intuit"/>
              <a:buNone/>
              <a:defRPr b="0" i="0" sz="2000" u="none" cap="none" strike="noStrike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30" name="Google Shape;230;p47"/>
          <p:cNvSpPr txBox="1"/>
          <p:nvPr>
            <p:ph type="title"/>
          </p:nvPr>
        </p:nvSpPr>
        <p:spPr>
          <a:xfrm>
            <a:off x="501174" y="314477"/>
            <a:ext cx="11105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venir Next For Intuit"/>
              <a:buNone/>
              <a:defRPr b="1" i="0" sz="3000" u="none" cap="none" strike="noStrike">
                <a:solidFill>
                  <a:schemeClr val="accen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ed Visual">
  <p:cSld name="Captioned Visual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 txBox="1"/>
          <p:nvPr>
            <p:ph idx="1" type="body"/>
          </p:nvPr>
        </p:nvSpPr>
        <p:spPr>
          <a:xfrm>
            <a:off x="8227897" y="1810750"/>
            <a:ext cx="33786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 Next For Intuit"/>
              <a:buNone/>
              <a:defRPr b="1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venir Next For Intuit"/>
              <a:buNone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venir Next For Intuit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33" name="Google Shape;233;p48"/>
          <p:cNvSpPr txBox="1"/>
          <p:nvPr>
            <p:ph idx="2" type="body"/>
          </p:nvPr>
        </p:nvSpPr>
        <p:spPr>
          <a:xfrm>
            <a:off x="597384" y="1905002"/>
            <a:ext cx="7240500" cy="4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venir Next For Intuit"/>
              <a:buNone/>
              <a:defRPr b="1" i="0" sz="2000" u="none" cap="none" strike="noStrike">
                <a:solidFill>
                  <a:srgbClr val="D8D8D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venir Next For Intuit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37185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4925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–"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34" name="Google Shape;234;p48"/>
          <p:cNvSpPr txBox="1"/>
          <p:nvPr>
            <p:ph type="title"/>
          </p:nvPr>
        </p:nvSpPr>
        <p:spPr>
          <a:xfrm>
            <a:off x="501174" y="314477"/>
            <a:ext cx="11105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venir Next For Intuit"/>
              <a:buNone/>
              <a:defRPr b="1" i="0" sz="3000" u="none" cap="none" strike="noStrike">
                <a:solidFill>
                  <a:schemeClr val="accen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Captioned Visual">
  <p:cSld name="Subtitle Captioned Visual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9"/>
          <p:cNvSpPr txBox="1"/>
          <p:nvPr>
            <p:ph idx="1" type="body"/>
          </p:nvPr>
        </p:nvSpPr>
        <p:spPr>
          <a:xfrm>
            <a:off x="8227896" y="1810750"/>
            <a:ext cx="33786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 Next For Intuit"/>
              <a:buNone/>
              <a:defRPr b="1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venir Next For Intuit"/>
              <a:buNone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venir Next For Intuit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37" name="Google Shape;237;p49"/>
          <p:cNvSpPr txBox="1"/>
          <p:nvPr>
            <p:ph idx="2" type="body"/>
          </p:nvPr>
        </p:nvSpPr>
        <p:spPr>
          <a:xfrm>
            <a:off x="597384" y="1905002"/>
            <a:ext cx="7240500" cy="4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venir Next For Intuit"/>
              <a:buNone/>
              <a:defRPr b="1" i="0" sz="2000" u="none" cap="none" strike="noStrike">
                <a:solidFill>
                  <a:srgbClr val="D8D8D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venir Next For Intuit"/>
              <a:buNone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37185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4925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–"/>
              <a:defRPr b="0" i="0" sz="19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 Next For Intuit"/>
              <a:buNone/>
              <a:defRPr b="0" i="0" sz="15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38" name="Google Shape;238;p49"/>
          <p:cNvSpPr txBox="1"/>
          <p:nvPr>
            <p:ph idx="3" type="body"/>
          </p:nvPr>
        </p:nvSpPr>
        <p:spPr>
          <a:xfrm>
            <a:off x="501173" y="787384"/>
            <a:ext cx="11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venir Next For Intuit"/>
              <a:buNone/>
              <a:defRPr b="0" i="0" sz="2000" u="none" cap="none" strike="noStrike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0039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lt2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39" name="Google Shape;239;p49"/>
          <p:cNvSpPr txBox="1"/>
          <p:nvPr>
            <p:ph type="title"/>
          </p:nvPr>
        </p:nvSpPr>
        <p:spPr>
          <a:xfrm>
            <a:off x="501174" y="314477"/>
            <a:ext cx="11105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venir Next For Intuit"/>
              <a:buNone/>
              <a:defRPr b="1" i="0" sz="3000" u="none" cap="none" strike="noStrike">
                <a:solidFill>
                  <a:schemeClr val="accen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 showMasterSp="0">
  <p:cSld name="Agenda">
    <p:bg>
      <p:bgPr>
        <a:solidFill>
          <a:schemeClr val="accen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 txBox="1"/>
          <p:nvPr>
            <p:ph type="title"/>
          </p:nvPr>
        </p:nvSpPr>
        <p:spPr>
          <a:xfrm>
            <a:off x="501174" y="314477"/>
            <a:ext cx="11105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 Next For Intuit"/>
              <a:buNone/>
              <a:defRPr b="1" i="0" sz="30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2" name="Google Shape;242;p50"/>
          <p:cNvSpPr txBox="1"/>
          <p:nvPr>
            <p:ph idx="1" type="body"/>
          </p:nvPr>
        </p:nvSpPr>
        <p:spPr>
          <a:xfrm>
            <a:off x="501174" y="1787528"/>
            <a:ext cx="11105400" cy="4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venir Next For Intuit"/>
              <a:buNone/>
              <a:defRPr b="1" i="0" sz="26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Avenir Next For Intuit"/>
              <a:buNone/>
              <a:defRPr b="0" i="0" sz="26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5433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55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–"/>
              <a:defRPr b="0" i="0" sz="20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1" showMasterSp="0">
  <p:cSld name="Section Title 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/>
          <p:nvPr>
            <p:ph idx="1" type="body"/>
          </p:nvPr>
        </p:nvSpPr>
        <p:spPr>
          <a:xfrm>
            <a:off x="554467" y="2301346"/>
            <a:ext cx="111072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venir Next For Intuit"/>
              <a:buNone/>
              <a:defRPr b="1" i="0" sz="7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venir Next For Intuit"/>
              <a:buNone/>
              <a:defRPr b="0" i="0" sz="3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88619" lvl="2" marL="13716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Merriweather Sans"/>
              <a:buChar char="–"/>
              <a:defRPr b="0" i="0" sz="2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None/>
              <a:defRPr b="0" i="0" sz="2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 Next For Intuit"/>
              <a:buNone/>
              <a:defRPr b="0" i="0" sz="2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5" showMasterSp="0">
  <p:cSld name="Title Slide 5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26144" r="0" t="0"/>
          <a:stretch/>
        </p:blipFill>
        <p:spPr>
          <a:xfrm>
            <a:off x="-9070" y="1469707"/>
            <a:ext cx="4013953" cy="5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438548" y="5014009"/>
            <a:ext cx="7083174" cy="1176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438548" y="4430578"/>
            <a:ext cx="7083174" cy="335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591" lvl="1" marL="45779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181" lvl="2" marL="9155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771" lvl="3" marL="137337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362" lvl="4" marL="183116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52" lvl="5" marL="22889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543" lvl="6" marL="274674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131" lvl="7" marL="320453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722" lvl="8" marL="36623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1436972" y="1979093"/>
            <a:ext cx="7084753" cy="24372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5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53" name="Google Shape;53;p6"/>
          <p:cNvGrpSpPr/>
          <p:nvPr/>
        </p:nvGrpSpPr>
        <p:grpSpPr>
          <a:xfrm>
            <a:off x="1535523" y="318425"/>
            <a:ext cx="10161935" cy="325070"/>
            <a:chOff x="1535523" y="318425"/>
            <a:chExt cx="10161935" cy="325070"/>
          </a:xfrm>
        </p:grpSpPr>
        <p:pic>
          <p:nvPicPr>
            <p:cNvPr id="54" name="Google Shape;5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5523" y="318425"/>
              <a:ext cx="1125127" cy="325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97" y="427459"/>
              <a:ext cx="4449261" cy="20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3" showMasterSp="0">
  <p:cSld name="Section Title 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2"/>
          <p:cNvSpPr txBox="1"/>
          <p:nvPr>
            <p:ph idx="1" type="body"/>
          </p:nvPr>
        </p:nvSpPr>
        <p:spPr>
          <a:xfrm>
            <a:off x="711444" y="2360542"/>
            <a:ext cx="108492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 Next For Intuit"/>
              <a:buNone/>
              <a:defRPr b="1" i="0" sz="4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venir Next For Intuit"/>
              <a:buNone/>
              <a:defRPr b="0" i="0" sz="3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556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 b="1" i="0" sz="2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venir Next For Intuit"/>
              <a:buNone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4" showMasterSp="0">
  <p:cSld name="Section Title 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53"/>
          <p:cNvPicPr preferRelativeResize="0"/>
          <p:nvPr/>
        </p:nvPicPr>
        <p:blipFill rotWithShape="1">
          <a:blip r:embed="rId2">
            <a:alphaModFix/>
          </a:blip>
          <a:srcRect b="15001" l="18452" r="41692" t="14172"/>
          <a:stretch/>
        </p:blipFill>
        <p:spPr>
          <a:xfrm rot="5400000">
            <a:off x="2598387" y="-2699414"/>
            <a:ext cx="6945463" cy="123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3"/>
          <p:cNvSpPr txBox="1"/>
          <p:nvPr>
            <p:ph idx="1" type="body"/>
          </p:nvPr>
        </p:nvSpPr>
        <p:spPr>
          <a:xfrm>
            <a:off x="554467" y="2301346"/>
            <a:ext cx="111072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venir Next For Intuit"/>
              <a:buNone/>
              <a:defRPr b="1" i="0" sz="70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venir Next For Intuit"/>
              <a:buNone/>
              <a:defRPr b="0" i="0" sz="32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88619" lvl="2" marL="13716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Merriweather Sans"/>
              <a:buChar char="–"/>
              <a:defRPr b="0" i="0" sz="28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 Sans"/>
              <a:buNone/>
              <a:defRPr b="0" i="0" sz="28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 Next For Intuit"/>
              <a:buNone/>
              <a:defRPr b="0" i="0" sz="20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5" showMasterSp="0">
  <p:cSld name="Section Title 5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54"/>
          <p:cNvPicPr preferRelativeResize="0"/>
          <p:nvPr/>
        </p:nvPicPr>
        <p:blipFill rotWithShape="1">
          <a:blip r:embed="rId2">
            <a:alphaModFix/>
          </a:blip>
          <a:srcRect b="36408" l="530" r="19161" t="18593"/>
          <a:stretch/>
        </p:blipFill>
        <p:spPr>
          <a:xfrm>
            <a:off x="-50798" y="-2"/>
            <a:ext cx="12354556" cy="692238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4"/>
          <p:cNvSpPr txBox="1"/>
          <p:nvPr>
            <p:ph idx="1" type="body"/>
          </p:nvPr>
        </p:nvSpPr>
        <p:spPr>
          <a:xfrm>
            <a:off x="554467" y="2301346"/>
            <a:ext cx="111072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venir Next For Intuit"/>
              <a:buNone/>
              <a:defRPr b="1" i="0" sz="70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venir Next For Intuit"/>
              <a:buNone/>
              <a:defRPr b="0" i="0" sz="32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88619" lvl="2" marL="13716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Merriweather Sans"/>
              <a:buChar char="–"/>
              <a:defRPr b="0" i="0" sz="28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 Sans"/>
              <a:buNone/>
              <a:defRPr b="0" i="0" sz="28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 Next For Intuit"/>
              <a:buNone/>
              <a:defRPr b="0" i="0" sz="20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6" showMasterSp="0">
  <p:cSld name="Section Title 6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55"/>
          <p:cNvPicPr preferRelativeResize="0"/>
          <p:nvPr/>
        </p:nvPicPr>
        <p:blipFill rotWithShape="1">
          <a:blip r:embed="rId2">
            <a:alphaModFix/>
          </a:blip>
          <a:srcRect b="0" l="0" r="37237" t="64621"/>
          <a:stretch/>
        </p:blipFill>
        <p:spPr>
          <a:xfrm>
            <a:off x="-27216" y="0"/>
            <a:ext cx="12279006" cy="692186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5"/>
          <p:cNvSpPr txBox="1"/>
          <p:nvPr>
            <p:ph idx="1" type="body"/>
          </p:nvPr>
        </p:nvSpPr>
        <p:spPr>
          <a:xfrm>
            <a:off x="554467" y="2301346"/>
            <a:ext cx="111072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venir Next For Intuit"/>
              <a:buNone/>
              <a:defRPr b="1" i="0" sz="70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venir Next For Intuit"/>
              <a:buNone/>
              <a:defRPr b="0" i="0" sz="32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88619" lvl="2" marL="13716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Merriweather Sans"/>
              <a:buChar char="–"/>
              <a:defRPr b="0" i="0" sz="28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 Sans"/>
              <a:buNone/>
              <a:defRPr b="0" i="0" sz="28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 Next For Intuit"/>
              <a:buNone/>
              <a:defRPr b="0" i="0" sz="20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Photo" showMasterSp="0">
  <p:cSld name="Section Title Photo">
    <p:bg>
      <p:bgPr>
        <a:solidFill>
          <a:srgbClr val="F2F2F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6"/>
          <p:cNvSpPr txBox="1"/>
          <p:nvPr>
            <p:ph idx="1" type="body"/>
          </p:nvPr>
        </p:nvSpPr>
        <p:spPr>
          <a:xfrm>
            <a:off x="0" y="0"/>
            <a:ext cx="12188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457200" spcFirstLastPara="1" rIns="457200" wrap="square" tIns="4572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venir Next For Intuit"/>
              <a:buNone/>
              <a:defRPr b="1" i="0" sz="2600" u="none" cap="none" strike="noStrike">
                <a:solidFill>
                  <a:srgbClr val="D8D8D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Avenir Next For Intuit"/>
              <a:buNone/>
              <a:defRPr b="0" i="0" sz="2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5433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55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58" name="Google Shape;258;p56"/>
          <p:cNvSpPr txBox="1"/>
          <p:nvPr>
            <p:ph idx="2" type="body"/>
          </p:nvPr>
        </p:nvSpPr>
        <p:spPr>
          <a:xfrm>
            <a:off x="0" y="2680679"/>
            <a:ext cx="12188700" cy="119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5750" lIns="457200" spcFirstLastPara="1" rIns="457200" wrap="square" tIns="2286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 Next For Intuit"/>
              <a:buNone/>
              <a:defRPr b="1" i="0" sz="4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venir Next For Intuit"/>
              <a:buNone/>
              <a:defRPr b="0" i="0" sz="3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228600" lvl="2" marL="13716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1" i="0" sz="2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venir Next For Intuit"/>
              <a:buNone/>
              <a:defRPr b="0" i="0" sz="18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228600" lvl="5" marL="2743200" marR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6" showMasterSp="0">
  <p:cSld name="Title Slide 6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0" l="2" r="-95" t="-180"/>
          <a:stretch/>
        </p:blipFill>
        <p:spPr>
          <a:xfrm>
            <a:off x="-9072" y="2508426"/>
            <a:ext cx="4392362" cy="439625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/>
          <p:nvPr>
            <p:ph idx="1" type="body"/>
          </p:nvPr>
        </p:nvSpPr>
        <p:spPr>
          <a:xfrm>
            <a:off x="1438548" y="5014009"/>
            <a:ext cx="7083174" cy="1176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1438548" y="4430578"/>
            <a:ext cx="7083174" cy="335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591" lvl="1" marL="45779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181" lvl="2" marL="9155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771" lvl="3" marL="137337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362" lvl="4" marL="183116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52" lvl="5" marL="22889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543" lvl="6" marL="274674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131" lvl="7" marL="320453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722" lvl="8" marL="36623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1436972" y="1979093"/>
            <a:ext cx="7084753" cy="24372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5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61" name="Google Shape;61;p7"/>
          <p:cNvGrpSpPr/>
          <p:nvPr/>
        </p:nvGrpSpPr>
        <p:grpSpPr>
          <a:xfrm>
            <a:off x="1535523" y="318425"/>
            <a:ext cx="10161935" cy="325070"/>
            <a:chOff x="1535523" y="318425"/>
            <a:chExt cx="10161935" cy="325070"/>
          </a:xfrm>
        </p:grpSpPr>
        <p:pic>
          <p:nvPicPr>
            <p:cNvPr id="62" name="Google Shape;6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5523" y="318425"/>
              <a:ext cx="1125127" cy="325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97" y="427459"/>
              <a:ext cx="4449261" cy="20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 showMasterSp="0">
  <p:cSld name="Agenda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501174" y="314477"/>
            <a:ext cx="11105418" cy="546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1" i="0" sz="3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01174" y="1787528"/>
            <a:ext cx="11105418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1" i="0" sz="2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2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433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–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-Column">
  <p:cSld name="1-Colum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" type="body"/>
          </p:nvPr>
        </p:nvSpPr>
        <p:spPr>
          <a:xfrm>
            <a:off x="501174" y="1755648"/>
            <a:ext cx="11105416" cy="4334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1148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–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01174" y="314477"/>
            <a:ext cx="11105418" cy="546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None/>
              <a:defRPr b="1" i="0" sz="3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Column">
  <p:cSld name="2-Colum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6484459" y="1810750"/>
            <a:ext cx="5190052" cy="427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502921" y="1810750"/>
            <a:ext cx="5190052" cy="427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501174" y="314477"/>
            <a:ext cx="11105418" cy="546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None/>
              <a:defRPr b="1" i="0" sz="3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49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/>
        <p:spPr>
          <a:xfrm>
            <a:off x="1588" y="1594"/>
            <a:ext cx="1588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descr="Intuit_2016_RGB.eps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16603" y="6364952"/>
            <a:ext cx="740752" cy="36373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8931174" y="6472372"/>
            <a:ext cx="2443655" cy="186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Intuit Confidential and Proprietary</a:t>
            </a:r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11392636" y="6472377"/>
            <a:ext cx="358507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7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501175" y="1828800"/>
            <a:ext cx="11107533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1" i="0" sz="2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2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433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501174" y="314477"/>
            <a:ext cx="11105418" cy="546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None/>
              <a:defRPr b="1" i="0" sz="3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/>
        <p:spPr>
          <a:xfrm>
            <a:off x="1588" y="1594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descr="Intuit_2016_RGB.eps" id="136" name="Google Shape;136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16603" y="6364952"/>
            <a:ext cx="740752" cy="36373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 txBox="1"/>
          <p:nvPr/>
        </p:nvSpPr>
        <p:spPr>
          <a:xfrm>
            <a:off x="8931174" y="6472372"/>
            <a:ext cx="24438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Intuit Confidential and Proprietary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11392636" y="6472377"/>
            <a:ext cx="3585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7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‹#›</a:t>
            </a:fld>
            <a:endParaRPr b="1" i="0" sz="700" u="none" cap="none" strike="noStrike">
              <a:solidFill>
                <a:schemeClr val="dk1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501175" y="1828800"/>
            <a:ext cx="111075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venir Next For Intuit"/>
              <a:buNone/>
              <a:defRPr b="1" i="0" sz="2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Avenir Next For Intuit"/>
              <a:buNone/>
              <a:defRPr b="0" i="0" sz="2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5433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556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 Next For Intuit"/>
              <a:buNone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type="title"/>
          </p:nvPr>
        </p:nvSpPr>
        <p:spPr>
          <a:xfrm>
            <a:off x="501174" y="314477"/>
            <a:ext cx="11105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venir Next For Intuit"/>
              <a:buNone/>
              <a:defRPr b="1" i="0" sz="3000" u="none" cap="none" strike="noStrike">
                <a:solidFill>
                  <a:schemeClr val="accen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shrinandj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github.com/keikoproj" TargetMode="External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github.com/keikoproj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7"/>
          <p:cNvSpPr txBox="1"/>
          <p:nvPr>
            <p:ph type="title"/>
          </p:nvPr>
        </p:nvSpPr>
        <p:spPr>
          <a:xfrm>
            <a:off x="1436976" y="1979100"/>
            <a:ext cx="85482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nir"/>
              <a:buNone/>
            </a:pPr>
            <a:r>
              <a:rPr lang="en-US"/>
              <a:t>Kubernetes Clusters at scale on AWS  @</a:t>
            </a:r>
            <a:r>
              <a:rPr lang="en-US"/>
              <a:t> </a:t>
            </a:r>
            <a:r>
              <a:rPr lang="en-US"/>
              <a:t>Intuit</a:t>
            </a:r>
            <a:endParaRPr b="1" i="0" sz="5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p57"/>
          <p:cNvSpPr txBox="1"/>
          <p:nvPr/>
        </p:nvSpPr>
        <p:spPr>
          <a:xfrm>
            <a:off x="6077600" y="5304050"/>
            <a:ext cx="59277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 Next For Intuit"/>
              <a:buChar char="-"/>
            </a:pPr>
            <a:r>
              <a:rPr lang="en-US" sz="24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Shri Javadekar (</a:t>
            </a:r>
            <a:r>
              <a:rPr lang="en-US" sz="2400" u="sng">
                <a:solidFill>
                  <a:schemeClr val="hlink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  <a:hlinkClick r:id="rId3"/>
              </a:rPr>
              <a:t>@shrinandj</a:t>
            </a:r>
            <a:r>
              <a:rPr lang="en-US" sz="24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)</a:t>
            </a:r>
            <a:endParaRPr sz="24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6"/>
          <p:cNvSpPr txBox="1"/>
          <p:nvPr/>
        </p:nvSpPr>
        <p:spPr>
          <a:xfrm>
            <a:off x="311825" y="1314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More </a:t>
            </a: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Multi-tenancy issues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84" name="Google Shape;384;p66"/>
          <p:cNvSpPr txBox="1"/>
          <p:nvPr/>
        </p:nvSpPr>
        <p:spPr>
          <a:xfrm>
            <a:off x="488225" y="1096800"/>
            <a:ext cx="11524200" cy="3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Noisy neighbour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Customized setup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Tenant specific AMIs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Tenant specific instance types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Cost accounting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85" name="Google Shape;385;p66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7"/>
          <p:cNvSpPr txBox="1"/>
          <p:nvPr/>
        </p:nvSpPr>
        <p:spPr>
          <a:xfrm>
            <a:off x="311825" y="1314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Multi-tenancy solutions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92" name="Google Shape;392;p67"/>
          <p:cNvSpPr txBox="1"/>
          <p:nvPr/>
        </p:nvSpPr>
        <p:spPr>
          <a:xfrm>
            <a:off x="488225" y="2187100"/>
            <a:ext cx="11524200" cy="3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Instance Group per Namespace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Customized labels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Centralized upgrades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664625" y="1308700"/>
            <a:ext cx="115242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We decided to go with ...</a:t>
            </a:r>
            <a:endParaRPr b="1"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94" name="Google Shape;394;p67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8"/>
          <p:cNvSpPr txBox="1"/>
          <p:nvPr/>
        </p:nvSpPr>
        <p:spPr>
          <a:xfrm>
            <a:off x="311825" y="1314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Resilience and hardening ...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01" name="Google Shape;401;p68"/>
          <p:cNvSpPr txBox="1"/>
          <p:nvPr/>
        </p:nvSpPr>
        <p:spPr>
          <a:xfrm>
            <a:off x="488225" y="1423900"/>
            <a:ext cx="115242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Pods stuck in terminating state ...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EC2 instance networking broken ...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02" name="Google Shape;402;p68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9"/>
          <p:cNvSpPr txBox="1"/>
          <p:nvPr/>
        </p:nvSpPr>
        <p:spPr>
          <a:xfrm>
            <a:off x="311825" y="1314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Deep monitoring 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09" name="Google Shape;409;p69"/>
          <p:cNvSpPr txBox="1"/>
          <p:nvPr/>
        </p:nvSpPr>
        <p:spPr>
          <a:xfrm>
            <a:off x="488225" y="1423900"/>
            <a:ext cx="115242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Not enough to simply check if components are “up”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Deep monitoring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Actually exercise the functionality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Periodically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Preferably</a:t>
            </a: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 automatic remediation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10" name="Google Shape;410;p69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0"/>
          <p:cNvSpPr txBox="1"/>
          <p:nvPr/>
        </p:nvSpPr>
        <p:spPr>
          <a:xfrm>
            <a:off x="311825" y="1314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Cost efficiency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17" name="Google Shape;417;p70"/>
          <p:cNvSpPr txBox="1"/>
          <p:nvPr/>
        </p:nvSpPr>
        <p:spPr>
          <a:xfrm>
            <a:off x="488225" y="1423900"/>
            <a:ext cx="11524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How do we reduce costs?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18" name="Google Shape;418;p70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/>
        </p:nvSpPr>
        <p:spPr>
          <a:xfrm>
            <a:off x="311825" y="1015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Keiko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25" name="Google Shape;425;p71"/>
          <p:cNvSpPr txBox="1"/>
          <p:nvPr/>
        </p:nvSpPr>
        <p:spPr>
          <a:xfrm>
            <a:off x="311700" y="1435645"/>
            <a:ext cx="8241000" cy="4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US" sz="24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“Keiko provides a set of independent open-source tools for orchestration and management of multi-tenant, reliable, secure and efficient Kubernetes clusters at scale.”</a:t>
            </a:r>
            <a:endParaRPr i="1" sz="24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26" name="Google Shape;426;p71"/>
          <p:cNvSpPr txBox="1"/>
          <p:nvPr/>
        </p:nvSpPr>
        <p:spPr>
          <a:xfrm>
            <a:off x="8513762" y="4383280"/>
            <a:ext cx="2957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-US" u="sng">
                <a:solidFill>
                  <a:srgbClr val="0097A7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  <a:hlinkClick r:id="rId3"/>
              </a:rPr>
              <a:t>github.com/keikoproj</a:t>
            </a:r>
            <a:endParaRPr b="1" i="1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27" name="Google Shape;427;p71"/>
          <p:cNvSpPr/>
          <p:nvPr/>
        </p:nvSpPr>
        <p:spPr>
          <a:xfrm>
            <a:off x="862699" y="5046307"/>
            <a:ext cx="1463100" cy="126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71"/>
          <p:cNvSpPr txBox="1"/>
          <p:nvPr/>
        </p:nvSpPr>
        <p:spPr>
          <a:xfrm>
            <a:off x="862699" y="5428791"/>
            <a:ext cx="1513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Instance manager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29" name="Google Shape;429;p71"/>
          <p:cNvSpPr/>
          <p:nvPr/>
        </p:nvSpPr>
        <p:spPr>
          <a:xfrm>
            <a:off x="2396833" y="5046307"/>
            <a:ext cx="1463100" cy="126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1"/>
          <p:cNvSpPr txBox="1"/>
          <p:nvPr/>
        </p:nvSpPr>
        <p:spPr>
          <a:xfrm>
            <a:off x="2447013" y="5428791"/>
            <a:ext cx="1362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Kube forensics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31" name="Google Shape;431;p71"/>
          <p:cNvSpPr/>
          <p:nvPr/>
        </p:nvSpPr>
        <p:spPr>
          <a:xfrm>
            <a:off x="3930966" y="5046307"/>
            <a:ext cx="1463100" cy="126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71"/>
          <p:cNvSpPr/>
          <p:nvPr/>
        </p:nvSpPr>
        <p:spPr>
          <a:xfrm>
            <a:off x="5465100" y="5046307"/>
            <a:ext cx="1463100" cy="126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1"/>
          <p:cNvSpPr txBox="1"/>
          <p:nvPr/>
        </p:nvSpPr>
        <p:spPr>
          <a:xfrm>
            <a:off x="3956057" y="5428791"/>
            <a:ext cx="1362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Upgrade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manager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34" name="Google Shape;434;p71"/>
          <p:cNvSpPr txBox="1"/>
          <p:nvPr/>
        </p:nvSpPr>
        <p:spPr>
          <a:xfrm>
            <a:off x="5515280" y="5428791"/>
            <a:ext cx="1362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Active monitor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35" name="Google Shape;435;p71"/>
          <p:cNvSpPr/>
          <p:nvPr/>
        </p:nvSpPr>
        <p:spPr>
          <a:xfrm>
            <a:off x="6993475" y="5046307"/>
            <a:ext cx="1463100" cy="126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71"/>
          <p:cNvSpPr txBox="1"/>
          <p:nvPr/>
        </p:nvSpPr>
        <p:spPr>
          <a:xfrm>
            <a:off x="7043655" y="5428791"/>
            <a:ext cx="1362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Addon manager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37" name="Google Shape;437;p71"/>
          <p:cNvSpPr/>
          <p:nvPr/>
        </p:nvSpPr>
        <p:spPr>
          <a:xfrm>
            <a:off x="8527609" y="5046307"/>
            <a:ext cx="1463100" cy="126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71"/>
          <p:cNvSpPr/>
          <p:nvPr/>
        </p:nvSpPr>
        <p:spPr>
          <a:xfrm>
            <a:off x="10061743" y="5046307"/>
            <a:ext cx="1463100" cy="126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1"/>
          <p:cNvSpPr txBox="1"/>
          <p:nvPr/>
        </p:nvSpPr>
        <p:spPr>
          <a:xfrm>
            <a:off x="8552700" y="5428791"/>
            <a:ext cx="1362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Governor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40" name="Google Shape;440;p71"/>
          <p:cNvSpPr txBox="1"/>
          <p:nvPr/>
        </p:nvSpPr>
        <p:spPr>
          <a:xfrm>
            <a:off x="10111922" y="5428791"/>
            <a:ext cx="1362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Minion manager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pic>
        <p:nvPicPr>
          <p:cNvPr id="441" name="Google Shape;441;p71"/>
          <p:cNvPicPr preferRelativeResize="0"/>
          <p:nvPr/>
        </p:nvPicPr>
        <p:blipFill rotWithShape="1">
          <a:blip r:embed="rId4">
            <a:alphaModFix/>
          </a:blip>
          <a:srcRect b="11390" l="9756" r="11047" t="8448"/>
          <a:stretch/>
        </p:blipFill>
        <p:spPr>
          <a:xfrm>
            <a:off x="8828161" y="1246959"/>
            <a:ext cx="2687923" cy="3136322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71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2"/>
          <p:cNvSpPr txBox="1"/>
          <p:nvPr/>
        </p:nvSpPr>
        <p:spPr>
          <a:xfrm>
            <a:off x="311825" y="1015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Keiko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49" name="Google Shape;449;p72"/>
          <p:cNvSpPr txBox="1"/>
          <p:nvPr/>
        </p:nvSpPr>
        <p:spPr>
          <a:xfrm>
            <a:off x="8513762" y="4383280"/>
            <a:ext cx="2957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-US" u="sng">
                <a:solidFill>
                  <a:srgbClr val="0097A7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  <a:hlinkClick r:id="rId3"/>
              </a:rPr>
              <a:t>github.com/keikoproj</a:t>
            </a:r>
            <a:endParaRPr b="1" i="1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50" name="Google Shape;450;p72"/>
          <p:cNvSpPr/>
          <p:nvPr/>
        </p:nvSpPr>
        <p:spPr>
          <a:xfrm>
            <a:off x="862699" y="5046307"/>
            <a:ext cx="1463100" cy="126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72"/>
          <p:cNvSpPr txBox="1"/>
          <p:nvPr/>
        </p:nvSpPr>
        <p:spPr>
          <a:xfrm>
            <a:off x="862699" y="5428791"/>
            <a:ext cx="1513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Instance manager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52" name="Google Shape;452;p72"/>
          <p:cNvSpPr/>
          <p:nvPr/>
        </p:nvSpPr>
        <p:spPr>
          <a:xfrm>
            <a:off x="2396833" y="5046307"/>
            <a:ext cx="1463100" cy="126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72"/>
          <p:cNvSpPr txBox="1"/>
          <p:nvPr/>
        </p:nvSpPr>
        <p:spPr>
          <a:xfrm>
            <a:off x="2447013" y="5428791"/>
            <a:ext cx="1362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Kube forensics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54" name="Google Shape;454;p72"/>
          <p:cNvSpPr/>
          <p:nvPr/>
        </p:nvSpPr>
        <p:spPr>
          <a:xfrm>
            <a:off x="3930966" y="5046307"/>
            <a:ext cx="1463100" cy="126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2"/>
          <p:cNvSpPr/>
          <p:nvPr/>
        </p:nvSpPr>
        <p:spPr>
          <a:xfrm>
            <a:off x="5465100" y="5046307"/>
            <a:ext cx="1463100" cy="126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2"/>
          <p:cNvSpPr txBox="1"/>
          <p:nvPr/>
        </p:nvSpPr>
        <p:spPr>
          <a:xfrm>
            <a:off x="3956057" y="5428791"/>
            <a:ext cx="1362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Upgrade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manager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57" name="Google Shape;457;p72"/>
          <p:cNvSpPr txBox="1"/>
          <p:nvPr/>
        </p:nvSpPr>
        <p:spPr>
          <a:xfrm>
            <a:off x="5515280" y="5428791"/>
            <a:ext cx="1362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Active monitor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58" name="Google Shape;458;p72"/>
          <p:cNvSpPr/>
          <p:nvPr/>
        </p:nvSpPr>
        <p:spPr>
          <a:xfrm>
            <a:off x="6993475" y="5046307"/>
            <a:ext cx="1463100" cy="126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72"/>
          <p:cNvSpPr txBox="1"/>
          <p:nvPr/>
        </p:nvSpPr>
        <p:spPr>
          <a:xfrm>
            <a:off x="7043655" y="5428791"/>
            <a:ext cx="1362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Addon manager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60" name="Google Shape;460;p72"/>
          <p:cNvSpPr/>
          <p:nvPr/>
        </p:nvSpPr>
        <p:spPr>
          <a:xfrm>
            <a:off x="8527609" y="5046307"/>
            <a:ext cx="1463100" cy="126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72"/>
          <p:cNvSpPr/>
          <p:nvPr/>
        </p:nvSpPr>
        <p:spPr>
          <a:xfrm>
            <a:off x="10061743" y="5046307"/>
            <a:ext cx="1463100" cy="1266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72"/>
          <p:cNvSpPr txBox="1"/>
          <p:nvPr/>
        </p:nvSpPr>
        <p:spPr>
          <a:xfrm>
            <a:off x="8552700" y="5428791"/>
            <a:ext cx="1362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Governor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63" name="Google Shape;463;p72"/>
          <p:cNvSpPr txBox="1"/>
          <p:nvPr/>
        </p:nvSpPr>
        <p:spPr>
          <a:xfrm>
            <a:off x="10111922" y="5428791"/>
            <a:ext cx="1362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Minion manager</a:t>
            </a:r>
            <a:endParaRPr b="1" sz="10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pic>
        <p:nvPicPr>
          <p:cNvPr id="464" name="Google Shape;464;p72"/>
          <p:cNvPicPr preferRelativeResize="0"/>
          <p:nvPr/>
        </p:nvPicPr>
        <p:blipFill rotWithShape="1">
          <a:blip r:embed="rId4">
            <a:alphaModFix/>
          </a:blip>
          <a:srcRect b="11390" l="9756" r="11047" t="8448"/>
          <a:stretch/>
        </p:blipFill>
        <p:spPr>
          <a:xfrm>
            <a:off x="8828161" y="1246959"/>
            <a:ext cx="2687923" cy="313632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72"/>
          <p:cNvSpPr txBox="1"/>
          <p:nvPr/>
        </p:nvSpPr>
        <p:spPr>
          <a:xfrm>
            <a:off x="575050" y="1861425"/>
            <a:ext cx="8124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github.com/keikoproj</a:t>
            </a:r>
            <a:endParaRPr b="1" sz="48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66" name="Google Shape;466;p72"/>
          <p:cNvSpPr txBox="1"/>
          <p:nvPr/>
        </p:nvSpPr>
        <p:spPr>
          <a:xfrm>
            <a:off x="651250" y="2775825"/>
            <a:ext cx="8124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twitter.com</a:t>
            </a:r>
            <a:r>
              <a:rPr b="1" lang="en-US" sz="48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/keikoproj</a:t>
            </a:r>
            <a:endParaRPr b="1" sz="48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67" name="Google Shape;467;p72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3"/>
          <p:cNvSpPr txBox="1"/>
          <p:nvPr/>
        </p:nvSpPr>
        <p:spPr>
          <a:xfrm>
            <a:off x="311825" y="1015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Instance-manager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74" name="Google Shape;474;p73"/>
          <p:cNvSpPr txBox="1"/>
          <p:nvPr/>
        </p:nvSpPr>
        <p:spPr>
          <a:xfrm>
            <a:off x="311700" y="1152475"/>
            <a:ext cx="11524200" cy="5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Declaratively provision and manage ASGs (nodes)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Number and type of nodes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Labels and taints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Subnets and security groups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75" name="Google Shape;475;p73"/>
          <p:cNvSpPr txBox="1"/>
          <p:nvPr/>
        </p:nvSpPr>
        <p:spPr>
          <a:xfrm>
            <a:off x="311825" y="4254175"/>
            <a:ext cx="11664600" cy="197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$ kubectl create -f /tmp/hello_world.yaml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instancegroup.instancemgr.keikoproj.io/hello-world created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$ kubectl get igs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NAME             STATE   MIN   MAX       GROUP NAME                                                                                                             PROVISIONER   STRATEGY   AGE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hello-world   Ready    2       3         shri-east-2-instance-manager-hello-world-NodeGroup-16Y8ZA1ZJW8JK  eks-cf               crd              3m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nodes           Ready    2       3         shri-east-2-instance-manager-nodes-NodeGroup-1K1T3YSXCCCK9          eks-cf               crd               1d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6" name="Google Shape;47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2425" y="24812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73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4"/>
          <p:cNvSpPr txBox="1"/>
          <p:nvPr/>
        </p:nvSpPr>
        <p:spPr>
          <a:xfrm>
            <a:off x="311825" y="1015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Upgrade</a:t>
            </a: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-manager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84" name="Google Shape;484;p74"/>
          <p:cNvSpPr txBox="1"/>
          <p:nvPr/>
        </p:nvSpPr>
        <p:spPr>
          <a:xfrm>
            <a:off x="311700" y="1152475"/>
            <a:ext cx="11524200" cy="5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Upgrade Manager provides </a:t>
            </a:r>
            <a:r>
              <a:rPr i="1" lang="en-US" sz="3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RollingUpgrade</a:t>
            </a:r>
            <a:r>
              <a:rPr lang="en-US" sz="3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a Kubernetes native mechanism for doing rolling-updates of instances in an AutoScaling group using a CRD and a controller.</a:t>
            </a:r>
            <a:endParaRPr sz="3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pic>
        <p:nvPicPr>
          <p:cNvPr id="485" name="Google Shape;48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2425" y="24812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74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5"/>
          <p:cNvSpPr txBox="1"/>
          <p:nvPr/>
        </p:nvSpPr>
        <p:spPr>
          <a:xfrm>
            <a:off x="311825" y="1015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Addon-Manager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493" name="Google Shape;493;p75"/>
          <p:cNvSpPr txBox="1"/>
          <p:nvPr/>
        </p:nvSpPr>
        <p:spPr>
          <a:xfrm>
            <a:off x="152400" y="1242700"/>
            <a:ext cx="115248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Addons are critical components within a Kubernetes cluster that provide basic services needed by applications like DNS, Ingress, Metrics, Logging, etc. Addon Manager provides a CRD for lifecycle management of such addons using Argo Workflows.</a:t>
            </a:r>
            <a:endParaRPr sz="3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4" name="Google Shape;494;p75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8"/>
          <p:cNvSpPr txBox="1"/>
          <p:nvPr/>
        </p:nvSpPr>
        <p:spPr>
          <a:xfrm>
            <a:off x="311700" y="1611176"/>
            <a:ext cx="11796300" cy="4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venir Next For Intuit"/>
              <a:buChar char="●"/>
            </a:pPr>
            <a:r>
              <a:rPr lang="en-US" sz="30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Design and development started in Jan ‘18</a:t>
            </a:r>
            <a:endParaRPr sz="30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venir Next For Intuit"/>
              <a:buChar char="●"/>
            </a:pPr>
            <a:r>
              <a:rPr lang="en-US" sz="30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First application was running Kafka on Kubernetes</a:t>
            </a:r>
            <a:endParaRPr sz="30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venir Next For Intuit"/>
              <a:buChar char="●"/>
            </a:pPr>
            <a:r>
              <a:rPr lang="en-US" sz="30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Running clusters in dev/test, pre-prod and prod environments since Apr ‘18.</a:t>
            </a:r>
            <a:endParaRPr sz="30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venir Next For Intuit"/>
              <a:buChar char="●"/>
            </a:pPr>
            <a:r>
              <a:rPr lang="en-US" sz="30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Over 150 Kubernetes clusters and 3000 namespaces today…</a:t>
            </a:r>
            <a:endParaRPr sz="30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271" name="Google Shape;271;p58"/>
          <p:cNvSpPr txBox="1"/>
          <p:nvPr/>
        </p:nvSpPr>
        <p:spPr>
          <a:xfrm>
            <a:off x="311700" y="106380"/>
            <a:ext cx="11796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Journey so far ...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272" name="Google Shape;272;p58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6"/>
          <p:cNvSpPr txBox="1"/>
          <p:nvPr/>
        </p:nvSpPr>
        <p:spPr>
          <a:xfrm>
            <a:off x="311825" y="1015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Addon-Manager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pic>
        <p:nvPicPr>
          <p:cNvPr id="501" name="Google Shape;50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238" y="1141575"/>
            <a:ext cx="7268348" cy="5596498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76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/>
        </p:nvSpPr>
        <p:spPr>
          <a:xfrm>
            <a:off x="311825" y="1015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Governor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509" name="Google Shape;509;p77"/>
          <p:cNvSpPr txBox="1"/>
          <p:nvPr/>
        </p:nvSpPr>
        <p:spPr>
          <a:xfrm>
            <a:off x="311700" y="1152475"/>
            <a:ext cx="11524200" cy="5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Governor improves the stability of large Kubernetes clusters by proactively terminating failed but stuck pods and misbehaving nodes.</a:t>
            </a:r>
            <a:endParaRPr sz="3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510" name="Google Shape;510;p77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8"/>
          <p:cNvSpPr txBox="1"/>
          <p:nvPr/>
        </p:nvSpPr>
        <p:spPr>
          <a:xfrm>
            <a:off x="311825" y="1015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Minion-manager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517" name="Google Shape;517;p78"/>
          <p:cNvSpPr txBox="1"/>
          <p:nvPr/>
        </p:nvSpPr>
        <p:spPr>
          <a:xfrm>
            <a:off x="311700" y="1152475"/>
            <a:ext cx="11524200" cy="5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Minion-manager enables the intelligent use of Spot Instances in Kubernetes clusters on AWS. This is done by factoring in on-demand prices, spot-instance prices and current state of the AutoScalingGroups.</a:t>
            </a:r>
            <a:endParaRPr sz="3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8" name="Google Shape;518;p78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9"/>
          <p:cNvSpPr txBox="1"/>
          <p:nvPr/>
        </p:nvSpPr>
        <p:spPr>
          <a:xfrm>
            <a:off x="311825" y="1015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Kube-forensics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525" name="Google Shape;525;p79"/>
          <p:cNvSpPr txBox="1"/>
          <p:nvPr/>
        </p:nvSpPr>
        <p:spPr>
          <a:xfrm>
            <a:off x="311700" y="1152475"/>
            <a:ext cx="115242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Kube-forensics allows a cluster administrator to dump the current state of a running pod and all its containers so that security professionals can perform offline forensic analysis.</a:t>
            </a:r>
            <a:endParaRPr sz="3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6" name="Google Shape;52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675" y="4179025"/>
            <a:ext cx="8520602" cy="22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79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0"/>
          <p:cNvSpPr txBox="1"/>
          <p:nvPr/>
        </p:nvSpPr>
        <p:spPr>
          <a:xfrm>
            <a:off x="311825" y="1314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Active-monitor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534" name="Google Shape;534;p80"/>
          <p:cNvSpPr txBox="1"/>
          <p:nvPr/>
        </p:nvSpPr>
        <p:spPr>
          <a:xfrm>
            <a:off x="311700" y="1182375"/>
            <a:ext cx="6459000" cy="5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Active-Monitor is a Kubernetes custom resource controller which uses Argo Workflows for deep cluster monitoring.</a:t>
            </a:r>
            <a:endParaRPr sz="28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pic>
        <p:nvPicPr>
          <p:cNvPr id="535" name="Google Shape;53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976" y="1182377"/>
            <a:ext cx="5000700" cy="40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80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1"/>
          <p:cNvSpPr txBox="1"/>
          <p:nvPr/>
        </p:nvSpPr>
        <p:spPr>
          <a:xfrm>
            <a:off x="311825" y="1015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Keiko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543" name="Google Shape;543;p81"/>
          <p:cNvSpPr/>
          <p:nvPr/>
        </p:nvSpPr>
        <p:spPr>
          <a:xfrm>
            <a:off x="1414675" y="4857908"/>
            <a:ext cx="9622200" cy="143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81"/>
          <p:cNvSpPr txBox="1"/>
          <p:nvPr/>
        </p:nvSpPr>
        <p:spPr>
          <a:xfrm>
            <a:off x="9091880" y="4857908"/>
            <a:ext cx="19452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Orchestration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5" name="Google Shape;545;p81"/>
          <p:cNvSpPr txBox="1"/>
          <p:nvPr/>
        </p:nvSpPr>
        <p:spPr>
          <a:xfrm>
            <a:off x="2260801" y="5491702"/>
            <a:ext cx="2241600" cy="5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Instance-manager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6" name="Google Shape;546;p81"/>
          <p:cNvSpPr txBox="1"/>
          <p:nvPr/>
        </p:nvSpPr>
        <p:spPr>
          <a:xfrm>
            <a:off x="4779609" y="5491702"/>
            <a:ext cx="2356500" cy="5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Upgrade-manager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7" name="Google Shape;547;p81"/>
          <p:cNvSpPr/>
          <p:nvPr/>
        </p:nvSpPr>
        <p:spPr>
          <a:xfrm>
            <a:off x="1414675" y="3229434"/>
            <a:ext cx="4587900" cy="143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81"/>
          <p:cNvSpPr txBox="1"/>
          <p:nvPr/>
        </p:nvSpPr>
        <p:spPr>
          <a:xfrm>
            <a:off x="4517458" y="3229434"/>
            <a:ext cx="1354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Reliability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9" name="Google Shape;549;p81"/>
          <p:cNvSpPr txBox="1"/>
          <p:nvPr/>
        </p:nvSpPr>
        <p:spPr>
          <a:xfrm>
            <a:off x="3113188" y="3842605"/>
            <a:ext cx="1354500" cy="5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Governor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0" name="Google Shape;550;p81"/>
          <p:cNvSpPr/>
          <p:nvPr/>
        </p:nvSpPr>
        <p:spPr>
          <a:xfrm>
            <a:off x="6338748" y="3229434"/>
            <a:ext cx="4698300" cy="143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81"/>
          <p:cNvSpPr txBox="1"/>
          <p:nvPr/>
        </p:nvSpPr>
        <p:spPr>
          <a:xfrm>
            <a:off x="9682467" y="3229434"/>
            <a:ext cx="1354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Cost Eff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2" name="Google Shape;552;p81"/>
          <p:cNvSpPr txBox="1"/>
          <p:nvPr/>
        </p:nvSpPr>
        <p:spPr>
          <a:xfrm>
            <a:off x="7562386" y="3842605"/>
            <a:ext cx="2059200" cy="5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Minion Manager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3" name="Google Shape;553;p81"/>
          <p:cNvSpPr/>
          <p:nvPr/>
        </p:nvSpPr>
        <p:spPr>
          <a:xfrm>
            <a:off x="1414675" y="1600961"/>
            <a:ext cx="4587900" cy="143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81"/>
          <p:cNvSpPr txBox="1"/>
          <p:nvPr/>
        </p:nvSpPr>
        <p:spPr>
          <a:xfrm>
            <a:off x="4517458" y="1600961"/>
            <a:ext cx="1354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5" name="Google Shape;555;p81"/>
          <p:cNvSpPr txBox="1"/>
          <p:nvPr/>
        </p:nvSpPr>
        <p:spPr>
          <a:xfrm>
            <a:off x="7344484" y="5491702"/>
            <a:ext cx="2059200" cy="5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Addon Manager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6" name="Google Shape;556;p81"/>
          <p:cNvSpPr txBox="1"/>
          <p:nvPr/>
        </p:nvSpPr>
        <p:spPr>
          <a:xfrm>
            <a:off x="4624074" y="1600961"/>
            <a:ext cx="1354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Security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7" name="Google Shape;557;p81"/>
          <p:cNvSpPr txBox="1"/>
          <p:nvPr/>
        </p:nvSpPr>
        <p:spPr>
          <a:xfrm>
            <a:off x="2736044" y="2193509"/>
            <a:ext cx="1945200" cy="5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Kube-Forensics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8" name="Google Shape;558;p81"/>
          <p:cNvSpPr/>
          <p:nvPr/>
        </p:nvSpPr>
        <p:spPr>
          <a:xfrm>
            <a:off x="6338748" y="1591700"/>
            <a:ext cx="4698300" cy="143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81"/>
          <p:cNvSpPr txBox="1"/>
          <p:nvPr/>
        </p:nvSpPr>
        <p:spPr>
          <a:xfrm>
            <a:off x="9315187" y="1600961"/>
            <a:ext cx="1354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0" name="Google Shape;560;p81"/>
          <p:cNvSpPr txBox="1"/>
          <p:nvPr/>
        </p:nvSpPr>
        <p:spPr>
          <a:xfrm>
            <a:off x="9531147" y="1600961"/>
            <a:ext cx="1524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Monitoring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1" name="Google Shape;561;p81"/>
          <p:cNvSpPr txBox="1"/>
          <p:nvPr/>
        </p:nvSpPr>
        <p:spPr>
          <a:xfrm>
            <a:off x="7584353" y="2193509"/>
            <a:ext cx="1844100" cy="5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Active-monitor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2" name="Google Shape;562;p81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2"/>
          <p:cNvSpPr txBox="1"/>
          <p:nvPr/>
        </p:nvSpPr>
        <p:spPr>
          <a:xfrm>
            <a:off x="205400" y="267915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Keiko Demo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569" name="Google Shape;569;p82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3"/>
          <p:cNvSpPr txBox="1"/>
          <p:nvPr/>
        </p:nvSpPr>
        <p:spPr>
          <a:xfrm>
            <a:off x="311825" y="1015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Coming up ...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576" name="Google Shape;576;p83"/>
          <p:cNvSpPr txBox="1"/>
          <p:nvPr/>
        </p:nvSpPr>
        <p:spPr>
          <a:xfrm>
            <a:off x="311700" y="1152475"/>
            <a:ext cx="11524200" cy="5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Kubernetes control plane using EKS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Multi-cluster Service Mesh using Istio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OpenTelemetry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GitOps for AWS resources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Experimentation platform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And more ...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577" name="Google Shape;577;p83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4"/>
          <p:cNvSpPr txBox="1"/>
          <p:nvPr/>
        </p:nvSpPr>
        <p:spPr>
          <a:xfrm>
            <a:off x="311825" y="1015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There’s a lot happening ...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584" name="Google Shape;584;p84"/>
          <p:cNvSpPr txBox="1"/>
          <p:nvPr/>
        </p:nvSpPr>
        <p:spPr>
          <a:xfrm>
            <a:off x="311700" y="1152475"/>
            <a:ext cx="11539800" cy="5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&lt;Shameless plug about hiring (referrals) …&gt;</a:t>
            </a:r>
            <a:endParaRPr sz="24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585" name="Google Shape;585;p84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5"/>
          <p:cNvSpPr txBox="1"/>
          <p:nvPr>
            <p:ph idx="1" type="body"/>
          </p:nvPr>
        </p:nvSpPr>
        <p:spPr>
          <a:xfrm>
            <a:off x="554467" y="2301346"/>
            <a:ext cx="111072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nir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9"/>
          <p:cNvSpPr txBox="1"/>
          <p:nvPr/>
        </p:nvSpPr>
        <p:spPr>
          <a:xfrm>
            <a:off x="311700" y="106380"/>
            <a:ext cx="11796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Journey so far ...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pic>
        <p:nvPicPr>
          <p:cNvPr id="279" name="Google Shape;27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25" y="883150"/>
            <a:ext cx="12020778" cy="54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9"/>
          <p:cNvSpPr/>
          <p:nvPr/>
        </p:nvSpPr>
        <p:spPr>
          <a:xfrm>
            <a:off x="10343726" y="1885592"/>
            <a:ext cx="1354800" cy="577200"/>
          </a:xfrm>
          <a:prstGeom prst="wedgeRoundRectCallout">
            <a:avLst>
              <a:gd fmla="val 71509" name="adj1"/>
              <a:gd fmla="val 38004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74EA7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1634</a:t>
            </a:r>
            <a:endParaRPr sz="2400">
              <a:solidFill>
                <a:srgbClr val="674EA7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Preprod Services</a:t>
            </a:r>
            <a:endParaRPr sz="1800">
              <a:solidFill>
                <a:srgbClr val="674EA7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281" name="Google Shape;281;p59"/>
          <p:cNvSpPr/>
          <p:nvPr/>
        </p:nvSpPr>
        <p:spPr>
          <a:xfrm>
            <a:off x="10343726" y="1078998"/>
            <a:ext cx="1354800" cy="577200"/>
          </a:xfrm>
          <a:prstGeom prst="wedgeRoundRectCallout">
            <a:avLst>
              <a:gd fmla="val 71509" name="adj1"/>
              <a:gd fmla="val 38004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74EA7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1989</a:t>
            </a:r>
            <a:endParaRPr sz="2400">
              <a:solidFill>
                <a:srgbClr val="674EA7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Total Services</a:t>
            </a:r>
            <a:endParaRPr sz="1800">
              <a:solidFill>
                <a:srgbClr val="674EA7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282" name="Google Shape;282;p59"/>
          <p:cNvSpPr/>
          <p:nvPr/>
        </p:nvSpPr>
        <p:spPr>
          <a:xfrm>
            <a:off x="10343726" y="4574237"/>
            <a:ext cx="1354800" cy="577200"/>
          </a:xfrm>
          <a:prstGeom prst="wedgeRoundRectCallout">
            <a:avLst>
              <a:gd fmla="val 71509" name="adj1"/>
              <a:gd fmla="val 38004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74EA7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435</a:t>
            </a:r>
            <a:endParaRPr sz="2400">
              <a:solidFill>
                <a:srgbClr val="674EA7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Prod Services</a:t>
            </a:r>
            <a:endParaRPr sz="1800">
              <a:solidFill>
                <a:srgbClr val="674EA7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283" name="Google Shape;283;p59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 txBox="1"/>
          <p:nvPr/>
        </p:nvSpPr>
        <p:spPr>
          <a:xfrm>
            <a:off x="311700" y="1605957"/>
            <a:ext cx="11877000" cy="4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venir Next For Intuit"/>
              <a:buChar char="●"/>
            </a:pPr>
            <a:r>
              <a:rPr lang="en-US" sz="28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Intuit Kubernetes Service</a:t>
            </a:r>
            <a:endParaRPr sz="28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venir Next For Intuit"/>
              <a:buChar char="○"/>
            </a:pPr>
            <a:r>
              <a:rPr lang="en-US" sz="28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Using Kops today</a:t>
            </a:r>
            <a:endParaRPr sz="28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venir Next For Intuit"/>
              <a:buChar char="○"/>
            </a:pPr>
            <a:r>
              <a:rPr lang="en-US" sz="28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Moving to EKS</a:t>
            </a:r>
            <a:endParaRPr sz="28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venir Next For Intuit"/>
              <a:buChar char="●"/>
            </a:pPr>
            <a:r>
              <a:rPr lang="en-US" sz="28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Intuit Kubernetes Service Manager (may open source)</a:t>
            </a:r>
            <a:endParaRPr sz="28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venir Next For Intuit"/>
              <a:buChar char="●"/>
            </a:pPr>
            <a:r>
              <a:rPr lang="en-US" sz="28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Custom Resources for cluster lifecycle management (aka. Keiko)</a:t>
            </a:r>
            <a:endParaRPr sz="28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290" name="Google Shape;290;p60"/>
          <p:cNvSpPr txBox="1"/>
          <p:nvPr/>
        </p:nvSpPr>
        <p:spPr>
          <a:xfrm>
            <a:off x="311700" y="106380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Modern SaaS platform</a:t>
            </a: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 today ...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291" name="Google Shape;291;p60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61"/>
          <p:cNvGrpSpPr/>
          <p:nvPr/>
        </p:nvGrpSpPr>
        <p:grpSpPr>
          <a:xfrm>
            <a:off x="739721" y="2787862"/>
            <a:ext cx="10923686" cy="1829696"/>
            <a:chOff x="691700" y="1674933"/>
            <a:chExt cx="7901400" cy="1212120"/>
          </a:xfrm>
        </p:grpSpPr>
        <p:sp>
          <p:nvSpPr>
            <p:cNvPr id="298" name="Google Shape;298;p61"/>
            <p:cNvSpPr/>
            <p:nvPr/>
          </p:nvSpPr>
          <p:spPr>
            <a:xfrm>
              <a:off x="691700" y="1674933"/>
              <a:ext cx="7901400" cy="1188600"/>
            </a:xfrm>
            <a:prstGeom prst="roundRect">
              <a:avLst>
                <a:gd fmla="val 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1"/>
            <p:cNvSpPr/>
            <p:nvPr/>
          </p:nvSpPr>
          <p:spPr>
            <a:xfrm>
              <a:off x="866000" y="1847167"/>
              <a:ext cx="10671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alb-ingress</a:t>
              </a:r>
              <a:endParaRPr/>
            </a:p>
          </p:txBody>
        </p:sp>
        <p:sp>
          <p:nvSpPr>
            <p:cNvPr id="300" name="Google Shape;300;p61"/>
            <p:cNvSpPr/>
            <p:nvPr/>
          </p:nvSpPr>
          <p:spPr>
            <a:xfrm>
              <a:off x="1985000" y="1847167"/>
              <a:ext cx="10671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kube-dns</a:t>
              </a:r>
              <a:endParaRPr/>
            </a:p>
          </p:txBody>
        </p:sp>
        <p:sp>
          <p:nvSpPr>
            <p:cNvPr id="301" name="Google Shape;301;p61"/>
            <p:cNvSpPr/>
            <p:nvPr/>
          </p:nvSpPr>
          <p:spPr>
            <a:xfrm>
              <a:off x="3104000" y="1847167"/>
              <a:ext cx="10671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fluentd</a:t>
              </a:r>
              <a:endParaRPr/>
            </a:p>
          </p:txBody>
        </p:sp>
        <p:sp>
          <p:nvSpPr>
            <p:cNvPr id="302" name="Google Shape;302;p61"/>
            <p:cNvSpPr/>
            <p:nvPr/>
          </p:nvSpPr>
          <p:spPr>
            <a:xfrm>
              <a:off x="4223000" y="1847167"/>
              <a:ext cx="10671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metrics</a:t>
              </a:r>
              <a:endParaRPr/>
            </a:p>
          </p:txBody>
        </p:sp>
        <p:sp>
          <p:nvSpPr>
            <p:cNvPr id="303" name="Google Shape;303;p61"/>
            <p:cNvSpPr/>
            <p:nvPr/>
          </p:nvSpPr>
          <p:spPr>
            <a:xfrm>
              <a:off x="5342000" y="1847167"/>
              <a:ext cx="10671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prometheus</a:t>
              </a:r>
              <a:endParaRPr/>
            </a:p>
          </p:txBody>
        </p:sp>
        <p:pic>
          <p:nvPicPr>
            <p:cNvPr id="304" name="Google Shape;304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09097" y="2077824"/>
              <a:ext cx="767702" cy="224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61"/>
            <p:cNvSpPr/>
            <p:nvPr/>
          </p:nvSpPr>
          <p:spPr>
            <a:xfrm>
              <a:off x="7131400" y="1847167"/>
              <a:ext cx="10671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autoscaler</a:t>
              </a:r>
              <a:endParaRPr/>
            </a:p>
          </p:txBody>
        </p:sp>
        <p:sp>
          <p:nvSpPr>
            <p:cNvPr id="306" name="Google Shape;306;p61"/>
            <p:cNvSpPr txBox="1"/>
            <p:nvPr/>
          </p:nvSpPr>
          <p:spPr>
            <a:xfrm>
              <a:off x="7118900" y="2566954"/>
              <a:ext cx="13029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Addons</a:t>
              </a:r>
              <a:endParaRPr b="1">
                <a:latin typeface="Avenir Next For Intuit"/>
                <a:ea typeface="Avenir Next For Intuit"/>
                <a:cs typeface="Avenir Next For Intuit"/>
                <a:sym typeface="Avenir Next For Intuit"/>
              </a:endParaRPr>
            </a:p>
          </p:txBody>
        </p:sp>
      </p:grpSp>
      <p:grpSp>
        <p:nvGrpSpPr>
          <p:cNvPr id="307" name="Google Shape;307;p61"/>
          <p:cNvGrpSpPr/>
          <p:nvPr/>
        </p:nvGrpSpPr>
        <p:grpSpPr>
          <a:xfrm>
            <a:off x="739721" y="947337"/>
            <a:ext cx="10923686" cy="1814793"/>
            <a:chOff x="691700" y="31553"/>
            <a:chExt cx="7901400" cy="1202248"/>
          </a:xfrm>
        </p:grpSpPr>
        <p:sp>
          <p:nvSpPr>
            <p:cNvPr id="308" name="Google Shape;308;p61"/>
            <p:cNvSpPr/>
            <p:nvPr/>
          </p:nvSpPr>
          <p:spPr>
            <a:xfrm>
              <a:off x="691700" y="31553"/>
              <a:ext cx="7901400" cy="1188600"/>
            </a:xfrm>
            <a:prstGeom prst="roundRect">
              <a:avLst>
                <a:gd fmla="val 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1"/>
            <p:cNvSpPr/>
            <p:nvPr/>
          </p:nvSpPr>
          <p:spPr>
            <a:xfrm>
              <a:off x="828875" y="201765"/>
              <a:ext cx="1663200" cy="6858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User namespace 1</a:t>
              </a:r>
              <a:endParaRPr sz="1000"/>
            </a:p>
          </p:txBody>
        </p:sp>
        <p:sp>
          <p:nvSpPr>
            <p:cNvPr id="310" name="Google Shape;310;p61"/>
            <p:cNvSpPr/>
            <p:nvPr/>
          </p:nvSpPr>
          <p:spPr>
            <a:xfrm>
              <a:off x="2651075" y="201765"/>
              <a:ext cx="1561800" cy="6858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User namespace 2</a:t>
              </a:r>
              <a:endParaRPr sz="1000"/>
            </a:p>
          </p:txBody>
        </p:sp>
        <p:sp>
          <p:nvSpPr>
            <p:cNvPr id="311" name="Google Shape;311;p61"/>
            <p:cNvSpPr/>
            <p:nvPr/>
          </p:nvSpPr>
          <p:spPr>
            <a:xfrm>
              <a:off x="4371875" y="201765"/>
              <a:ext cx="1561800" cy="6858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User namespace 3</a:t>
              </a:r>
              <a:endParaRPr sz="1000"/>
            </a:p>
          </p:txBody>
        </p:sp>
        <p:sp>
          <p:nvSpPr>
            <p:cNvPr id="312" name="Google Shape;312;p61"/>
            <p:cNvSpPr/>
            <p:nvPr/>
          </p:nvSpPr>
          <p:spPr>
            <a:xfrm>
              <a:off x="6909050" y="201765"/>
              <a:ext cx="1561800" cy="6858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User namespace n</a:t>
              </a:r>
              <a:endParaRPr sz="1000"/>
            </a:p>
          </p:txBody>
        </p:sp>
        <p:sp>
          <p:nvSpPr>
            <p:cNvPr id="313" name="Google Shape;313;p61"/>
            <p:cNvSpPr txBox="1"/>
            <p:nvPr/>
          </p:nvSpPr>
          <p:spPr>
            <a:xfrm>
              <a:off x="6687500" y="913701"/>
              <a:ext cx="17343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Applications</a:t>
              </a:r>
              <a:endParaRPr b="1">
                <a:latin typeface="Avenir Next For Intuit"/>
                <a:ea typeface="Avenir Next For Intuit"/>
                <a:cs typeface="Avenir Next For Intuit"/>
                <a:sym typeface="Avenir Next For Intuit"/>
              </a:endParaRPr>
            </a:p>
          </p:txBody>
        </p:sp>
        <p:pic>
          <p:nvPicPr>
            <p:cNvPr id="314" name="Google Shape;314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41947" y="432422"/>
              <a:ext cx="767702" cy="2244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" name="Google Shape;315;p61"/>
          <p:cNvGrpSpPr/>
          <p:nvPr/>
        </p:nvGrpSpPr>
        <p:grpSpPr>
          <a:xfrm>
            <a:off x="739721" y="4643288"/>
            <a:ext cx="10923686" cy="1789663"/>
            <a:chOff x="691700" y="3318175"/>
            <a:chExt cx="7901400" cy="1185600"/>
          </a:xfrm>
        </p:grpSpPr>
        <p:sp>
          <p:nvSpPr>
            <p:cNvPr id="316" name="Google Shape;316;p61"/>
            <p:cNvSpPr/>
            <p:nvPr/>
          </p:nvSpPr>
          <p:spPr>
            <a:xfrm>
              <a:off x="691700" y="3318175"/>
              <a:ext cx="7901400" cy="1185600"/>
            </a:xfrm>
            <a:prstGeom prst="roundRect">
              <a:avLst>
                <a:gd fmla="val 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1"/>
            <p:cNvSpPr/>
            <p:nvPr/>
          </p:nvSpPr>
          <p:spPr>
            <a:xfrm>
              <a:off x="3828558" y="3498603"/>
              <a:ext cx="11430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kube-apiserver</a:t>
              </a:r>
              <a:endParaRPr/>
            </a:p>
          </p:txBody>
        </p:sp>
        <p:sp>
          <p:nvSpPr>
            <p:cNvPr id="318" name="Google Shape;318;p61"/>
            <p:cNvSpPr/>
            <p:nvPr/>
          </p:nvSpPr>
          <p:spPr>
            <a:xfrm>
              <a:off x="7131400" y="3498603"/>
              <a:ext cx="11430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kube-proxy</a:t>
              </a:r>
              <a:endParaRPr/>
            </a:p>
          </p:txBody>
        </p:sp>
        <p:sp>
          <p:nvSpPr>
            <p:cNvPr id="319" name="Google Shape;319;p61"/>
            <p:cNvSpPr txBox="1"/>
            <p:nvPr/>
          </p:nvSpPr>
          <p:spPr>
            <a:xfrm>
              <a:off x="6687500" y="4173150"/>
              <a:ext cx="17343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K8s Control Plane</a:t>
              </a:r>
              <a:endParaRPr b="1">
                <a:latin typeface="Avenir Next For Intuit"/>
                <a:ea typeface="Avenir Next For Intuit"/>
                <a:cs typeface="Avenir Next For Intuit"/>
                <a:sym typeface="Avenir Next For Intuit"/>
              </a:endParaRPr>
            </a:p>
          </p:txBody>
        </p:sp>
        <p:sp>
          <p:nvSpPr>
            <p:cNvPr id="320" name="Google Shape;320;p61"/>
            <p:cNvSpPr/>
            <p:nvPr/>
          </p:nvSpPr>
          <p:spPr>
            <a:xfrm>
              <a:off x="2379329" y="3498603"/>
              <a:ext cx="11430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kube-scheduler</a:t>
              </a:r>
              <a:endParaRPr/>
            </a:p>
          </p:txBody>
        </p:sp>
        <p:sp>
          <p:nvSpPr>
            <p:cNvPr id="321" name="Google Shape;321;p61"/>
            <p:cNvSpPr/>
            <p:nvPr/>
          </p:nvSpPr>
          <p:spPr>
            <a:xfrm>
              <a:off x="5277788" y="3498603"/>
              <a:ext cx="11430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kube-controller</a:t>
              </a:r>
              <a:endParaRPr/>
            </a:p>
          </p:txBody>
        </p:sp>
        <p:pic>
          <p:nvPicPr>
            <p:cNvPr id="322" name="Google Shape;322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09097" y="3703154"/>
              <a:ext cx="767702" cy="276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p61"/>
            <p:cNvSpPr/>
            <p:nvPr/>
          </p:nvSpPr>
          <p:spPr>
            <a:xfrm>
              <a:off x="930100" y="3498603"/>
              <a:ext cx="11430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00000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etcd</a:t>
              </a:r>
              <a:endParaRPr/>
            </a:p>
          </p:txBody>
        </p:sp>
      </p:grpSp>
      <p:sp>
        <p:nvSpPr>
          <p:cNvPr id="324" name="Google Shape;324;p61"/>
          <p:cNvSpPr txBox="1"/>
          <p:nvPr/>
        </p:nvSpPr>
        <p:spPr>
          <a:xfrm>
            <a:off x="311700" y="106377"/>
            <a:ext cx="118770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Each Kubernetes cluster today ...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25" name="Google Shape;325;p61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2"/>
          <p:cNvSpPr/>
          <p:nvPr/>
        </p:nvSpPr>
        <p:spPr>
          <a:xfrm>
            <a:off x="415492" y="1642267"/>
            <a:ext cx="11357700" cy="43173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2"/>
          <p:cNvSpPr txBox="1"/>
          <p:nvPr/>
        </p:nvSpPr>
        <p:spPr>
          <a:xfrm>
            <a:off x="4938514" y="5261733"/>
            <a:ext cx="2311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Master Nodes</a:t>
            </a:r>
            <a:endParaRPr b="1" sz="24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grpSp>
        <p:nvGrpSpPr>
          <p:cNvPr id="333" name="Google Shape;333;p62"/>
          <p:cNvGrpSpPr/>
          <p:nvPr/>
        </p:nvGrpSpPr>
        <p:grpSpPr>
          <a:xfrm>
            <a:off x="828194" y="1972515"/>
            <a:ext cx="10532566" cy="1616120"/>
            <a:chOff x="691700" y="1674933"/>
            <a:chExt cx="7901400" cy="1212120"/>
          </a:xfrm>
        </p:grpSpPr>
        <p:sp>
          <p:nvSpPr>
            <p:cNvPr id="334" name="Google Shape;334;p62"/>
            <p:cNvSpPr/>
            <p:nvPr/>
          </p:nvSpPr>
          <p:spPr>
            <a:xfrm>
              <a:off x="691700" y="1674933"/>
              <a:ext cx="7901400" cy="1188600"/>
            </a:xfrm>
            <a:prstGeom prst="roundRect">
              <a:avLst>
                <a:gd fmla="val 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2"/>
            <p:cNvSpPr/>
            <p:nvPr/>
          </p:nvSpPr>
          <p:spPr>
            <a:xfrm>
              <a:off x="866000" y="1847167"/>
              <a:ext cx="10671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alb-ingress</a:t>
              </a:r>
              <a:endParaRPr sz="1900"/>
            </a:p>
          </p:txBody>
        </p:sp>
        <p:sp>
          <p:nvSpPr>
            <p:cNvPr id="336" name="Google Shape;336;p62"/>
            <p:cNvSpPr/>
            <p:nvPr/>
          </p:nvSpPr>
          <p:spPr>
            <a:xfrm>
              <a:off x="1985000" y="1847167"/>
              <a:ext cx="10671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kiam</a:t>
              </a:r>
              <a:endParaRPr sz="1900"/>
            </a:p>
          </p:txBody>
        </p:sp>
        <p:sp>
          <p:nvSpPr>
            <p:cNvPr id="337" name="Google Shape;337;p62"/>
            <p:cNvSpPr/>
            <p:nvPr/>
          </p:nvSpPr>
          <p:spPr>
            <a:xfrm>
              <a:off x="3104000" y="1847167"/>
              <a:ext cx="10671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eventrouter</a:t>
              </a:r>
              <a:endParaRPr sz="1900"/>
            </a:p>
          </p:txBody>
        </p:sp>
        <p:sp>
          <p:nvSpPr>
            <p:cNvPr id="338" name="Google Shape;338;p62"/>
            <p:cNvSpPr/>
            <p:nvPr/>
          </p:nvSpPr>
          <p:spPr>
            <a:xfrm>
              <a:off x="4223000" y="1847167"/>
              <a:ext cx="10671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metrics</a:t>
              </a:r>
              <a:endParaRPr sz="1900"/>
            </a:p>
          </p:txBody>
        </p:sp>
        <p:sp>
          <p:nvSpPr>
            <p:cNvPr id="339" name="Google Shape;339;p62"/>
            <p:cNvSpPr/>
            <p:nvPr/>
          </p:nvSpPr>
          <p:spPr>
            <a:xfrm>
              <a:off x="5342000" y="1847167"/>
              <a:ext cx="10671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kube-dns</a:t>
              </a:r>
              <a:endParaRPr sz="1900"/>
            </a:p>
          </p:txBody>
        </p:sp>
        <p:pic>
          <p:nvPicPr>
            <p:cNvPr id="340" name="Google Shape;340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09097" y="2077824"/>
              <a:ext cx="767702" cy="224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62"/>
            <p:cNvSpPr/>
            <p:nvPr/>
          </p:nvSpPr>
          <p:spPr>
            <a:xfrm>
              <a:off x="7131400" y="1847167"/>
              <a:ext cx="10671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autoscaler</a:t>
              </a:r>
              <a:endParaRPr sz="1900"/>
            </a:p>
          </p:txBody>
        </p:sp>
        <p:sp>
          <p:nvSpPr>
            <p:cNvPr id="342" name="Google Shape;342;p62"/>
            <p:cNvSpPr txBox="1"/>
            <p:nvPr/>
          </p:nvSpPr>
          <p:spPr>
            <a:xfrm>
              <a:off x="7118900" y="2566954"/>
              <a:ext cx="13029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Addons</a:t>
              </a:r>
              <a:endParaRPr b="1" sz="1900">
                <a:latin typeface="Avenir Next For Intuit"/>
                <a:ea typeface="Avenir Next For Intuit"/>
                <a:cs typeface="Avenir Next For Intuit"/>
                <a:sym typeface="Avenir Next For Intuit"/>
              </a:endParaRPr>
            </a:p>
          </p:txBody>
        </p:sp>
      </p:grpSp>
      <p:grpSp>
        <p:nvGrpSpPr>
          <p:cNvPr id="343" name="Google Shape;343;p62"/>
          <p:cNvGrpSpPr/>
          <p:nvPr/>
        </p:nvGrpSpPr>
        <p:grpSpPr>
          <a:xfrm>
            <a:off x="828194" y="3611323"/>
            <a:ext cx="10532566" cy="1580760"/>
            <a:chOff x="691700" y="3318175"/>
            <a:chExt cx="7901400" cy="1185600"/>
          </a:xfrm>
        </p:grpSpPr>
        <p:sp>
          <p:nvSpPr>
            <p:cNvPr id="344" name="Google Shape;344;p62"/>
            <p:cNvSpPr/>
            <p:nvPr/>
          </p:nvSpPr>
          <p:spPr>
            <a:xfrm>
              <a:off x="691700" y="3318175"/>
              <a:ext cx="7901400" cy="1185600"/>
            </a:xfrm>
            <a:prstGeom prst="roundRect">
              <a:avLst>
                <a:gd fmla="val 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2"/>
            <p:cNvSpPr/>
            <p:nvPr/>
          </p:nvSpPr>
          <p:spPr>
            <a:xfrm>
              <a:off x="3828558" y="3498603"/>
              <a:ext cx="11430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kube-apiserver</a:t>
              </a:r>
              <a:endParaRPr sz="1900"/>
            </a:p>
          </p:txBody>
        </p:sp>
        <p:sp>
          <p:nvSpPr>
            <p:cNvPr id="346" name="Google Shape;346;p62"/>
            <p:cNvSpPr/>
            <p:nvPr/>
          </p:nvSpPr>
          <p:spPr>
            <a:xfrm>
              <a:off x="7131400" y="3498603"/>
              <a:ext cx="11430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kube-proxy</a:t>
              </a:r>
              <a:endParaRPr sz="1900"/>
            </a:p>
          </p:txBody>
        </p:sp>
        <p:sp>
          <p:nvSpPr>
            <p:cNvPr id="347" name="Google Shape;347;p62"/>
            <p:cNvSpPr txBox="1"/>
            <p:nvPr/>
          </p:nvSpPr>
          <p:spPr>
            <a:xfrm>
              <a:off x="6420794" y="4173142"/>
              <a:ext cx="20010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K8s Control Plane</a:t>
              </a:r>
              <a:endParaRPr b="1" sz="1900">
                <a:latin typeface="Avenir Next For Intuit"/>
                <a:ea typeface="Avenir Next For Intuit"/>
                <a:cs typeface="Avenir Next For Intuit"/>
                <a:sym typeface="Avenir Next For Intuit"/>
              </a:endParaRPr>
            </a:p>
          </p:txBody>
        </p:sp>
        <p:sp>
          <p:nvSpPr>
            <p:cNvPr id="348" name="Google Shape;348;p62"/>
            <p:cNvSpPr/>
            <p:nvPr/>
          </p:nvSpPr>
          <p:spPr>
            <a:xfrm>
              <a:off x="2379329" y="3498603"/>
              <a:ext cx="11430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kube-scheduler</a:t>
              </a:r>
              <a:endParaRPr sz="1900"/>
            </a:p>
          </p:txBody>
        </p:sp>
        <p:sp>
          <p:nvSpPr>
            <p:cNvPr id="349" name="Google Shape;349;p62"/>
            <p:cNvSpPr/>
            <p:nvPr/>
          </p:nvSpPr>
          <p:spPr>
            <a:xfrm>
              <a:off x="5277788" y="3498603"/>
              <a:ext cx="11430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kube-controller</a:t>
              </a:r>
              <a:endParaRPr sz="1900"/>
            </a:p>
          </p:txBody>
        </p:sp>
        <p:pic>
          <p:nvPicPr>
            <p:cNvPr id="350" name="Google Shape;350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09097" y="3703154"/>
              <a:ext cx="767702" cy="276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62"/>
            <p:cNvSpPr/>
            <p:nvPr/>
          </p:nvSpPr>
          <p:spPr>
            <a:xfrm>
              <a:off x="930100" y="3498603"/>
              <a:ext cx="1143000" cy="685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Avenir Next For Intuit"/>
                  <a:ea typeface="Avenir Next For Intuit"/>
                  <a:cs typeface="Avenir Next For Intuit"/>
                  <a:sym typeface="Avenir Next For Intuit"/>
                </a:rPr>
                <a:t>etcd</a:t>
              </a:r>
              <a:endParaRPr sz="1900"/>
            </a:p>
          </p:txBody>
        </p:sp>
      </p:grpSp>
      <p:sp>
        <p:nvSpPr>
          <p:cNvPr id="352" name="Google Shape;352;p62"/>
          <p:cNvSpPr txBox="1"/>
          <p:nvPr/>
        </p:nvSpPr>
        <p:spPr>
          <a:xfrm>
            <a:off x="311700" y="106377"/>
            <a:ext cx="118770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Each Kubernetes cluster today ...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53" name="Google Shape;353;p62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/>
          <p:nvPr/>
        </p:nvSpPr>
        <p:spPr>
          <a:xfrm>
            <a:off x="370825" y="267915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The Problems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60" name="Google Shape;360;p63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4"/>
          <p:cNvSpPr txBox="1"/>
          <p:nvPr/>
        </p:nvSpPr>
        <p:spPr>
          <a:xfrm>
            <a:off x="311825" y="1314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Addons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67" name="Google Shape;367;p64"/>
          <p:cNvSpPr txBox="1"/>
          <p:nvPr/>
        </p:nvSpPr>
        <p:spPr>
          <a:xfrm>
            <a:off x="488225" y="1096800"/>
            <a:ext cx="11524200" cy="5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Common functionality needed by all apps on a cluster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DNS, log forwarding, metrics, identity, etc.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Integrate with other AWS services such as ALB.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68" name="Google Shape;368;p64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5"/>
          <p:cNvSpPr txBox="1"/>
          <p:nvPr/>
        </p:nvSpPr>
        <p:spPr>
          <a:xfrm>
            <a:off x="311825" y="131405"/>
            <a:ext cx="11877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A86E8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Multi-tenancy</a:t>
            </a:r>
            <a:endParaRPr b="1" sz="4800">
              <a:solidFill>
                <a:srgbClr val="4A86E8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75" name="Google Shape;375;p65"/>
          <p:cNvSpPr txBox="1"/>
          <p:nvPr/>
        </p:nvSpPr>
        <p:spPr>
          <a:xfrm>
            <a:off x="488225" y="1096800"/>
            <a:ext cx="115242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What does each tenant mean?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Namespace?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Kubernetes objects with the same label?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venir Next For Intuit"/>
              <a:buChar char="-"/>
            </a:pPr>
            <a:r>
              <a:rPr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Some CRD?</a:t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76" name="Google Shape;376;p65"/>
          <p:cNvSpPr txBox="1"/>
          <p:nvPr/>
        </p:nvSpPr>
        <p:spPr>
          <a:xfrm>
            <a:off x="640625" y="4983000"/>
            <a:ext cx="115242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We decided to go with Kubernetes Namespaces</a:t>
            </a:r>
            <a:endParaRPr b="1"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595959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77" name="Google Shape;377;p65"/>
          <p:cNvSpPr/>
          <p:nvPr/>
        </p:nvSpPr>
        <p:spPr>
          <a:xfrm>
            <a:off x="9878125" y="6432775"/>
            <a:ext cx="18426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ntuit v01">
  <a:themeElements>
    <a:clrScheme name="Intuit">
      <a:dk1>
        <a:srgbClr val="000000"/>
      </a:dk1>
      <a:lt1>
        <a:srgbClr val="FFFFFF"/>
      </a:lt1>
      <a:dk2>
        <a:srgbClr val="8D9096"/>
      </a:dk2>
      <a:lt2>
        <a:srgbClr val="BABEC5"/>
      </a:lt2>
      <a:accent1>
        <a:srgbClr val="0077C5"/>
      </a:accent1>
      <a:accent2>
        <a:srgbClr val="34BFFF"/>
      </a:accent2>
      <a:accent3>
        <a:srgbClr val="6B6C72"/>
      </a:accent3>
      <a:accent4>
        <a:srgbClr val="7FD000"/>
      </a:accent4>
      <a:accent5>
        <a:srgbClr val="FF8000"/>
      </a:accent5>
      <a:accent6>
        <a:srgbClr val="D52B1E"/>
      </a:accent6>
      <a:hlink>
        <a:srgbClr val="0077C5"/>
      </a:hlink>
      <a:folHlink>
        <a:srgbClr val="6436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uit v01">
  <a:themeElements>
    <a:clrScheme name="Intuit">
      <a:dk1>
        <a:srgbClr val="000000"/>
      </a:dk1>
      <a:lt1>
        <a:srgbClr val="FFFFFF"/>
      </a:lt1>
      <a:dk2>
        <a:srgbClr val="8D9096"/>
      </a:dk2>
      <a:lt2>
        <a:srgbClr val="BABEC5"/>
      </a:lt2>
      <a:accent1>
        <a:srgbClr val="0077C5"/>
      </a:accent1>
      <a:accent2>
        <a:srgbClr val="34BFFF"/>
      </a:accent2>
      <a:accent3>
        <a:srgbClr val="6B6C72"/>
      </a:accent3>
      <a:accent4>
        <a:srgbClr val="7FD000"/>
      </a:accent4>
      <a:accent5>
        <a:srgbClr val="FF8000"/>
      </a:accent5>
      <a:accent6>
        <a:srgbClr val="D52B1E"/>
      </a:accent6>
      <a:hlink>
        <a:srgbClr val="0077C5"/>
      </a:hlink>
      <a:folHlink>
        <a:srgbClr val="6436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