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76" r:id="rId14"/>
    <p:sldId id="277" r:id="rId15"/>
    <p:sldId id="278" r:id="rId16"/>
    <p:sldId id="269" r:id="rId17"/>
    <p:sldId id="270" r:id="rId18"/>
    <p:sldId id="272" r:id="rId19"/>
    <p:sldId id="273" r:id="rId20"/>
    <p:sldId id="274" r:id="rId21"/>
    <p:sldId id="275" r:id="rId22"/>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FA0FE0-19DD-49E8-9BEA-2F25A0F2A15D}" v="3" dt="2024-11-21T15:15:19.53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18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pinath R" userId="5e21f317dfc7262b" providerId="LiveId" clId="{C2FA0FE0-19DD-49E8-9BEA-2F25A0F2A15D}"/>
    <pc:docChg chg="undo custSel addSld modSld">
      <pc:chgData name="Gopinath R" userId="5e21f317dfc7262b" providerId="LiveId" clId="{C2FA0FE0-19DD-49E8-9BEA-2F25A0F2A15D}" dt="2024-11-21T15:16:52.844" v="139" actId="20577"/>
      <pc:docMkLst>
        <pc:docMk/>
      </pc:docMkLst>
      <pc:sldChg chg="modSp mod">
        <pc:chgData name="Gopinath R" userId="5e21f317dfc7262b" providerId="LiveId" clId="{C2FA0FE0-19DD-49E8-9BEA-2F25A0F2A15D}" dt="2024-11-21T15:12:29.304" v="55" actId="20577"/>
        <pc:sldMkLst>
          <pc:docMk/>
          <pc:sldMk cId="0" sldId="256"/>
        </pc:sldMkLst>
        <pc:spChg chg="mod">
          <ac:chgData name="Gopinath R" userId="5e21f317dfc7262b" providerId="LiveId" clId="{C2FA0FE0-19DD-49E8-9BEA-2F25A0F2A15D}" dt="2024-11-21T15:12:00.256" v="51" actId="20577"/>
          <ac:spMkLst>
            <pc:docMk/>
            <pc:sldMk cId="0" sldId="256"/>
            <ac:spMk id="10" creationId="{00000000-0000-0000-0000-000000000000}"/>
          </ac:spMkLst>
        </pc:spChg>
        <pc:spChg chg="mod">
          <ac:chgData name="Gopinath R" userId="5e21f317dfc7262b" providerId="LiveId" clId="{C2FA0FE0-19DD-49E8-9BEA-2F25A0F2A15D}" dt="2024-11-21T15:12:29.304" v="55" actId="20577"/>
          <ac:spMkLst>
            <pc:docMk/>
            <pc:sldMk cId="0" sldId="256"/>
            <ac:spMk id="12" creationId="{00000000-0000-0000-0000-000000000000}"/>
          </ac:spMkLst>
        </pc:spChg>
        <pc:grpChg chg="mod">
          <ac:chgData name="Gopinath R" userId="5e21f317dfc7262b" providerId="LiveId" clId="{C2FA0FE0-19DD-49E8-9BEA-2F25A0F2A15D}" dt="2024-11-21T15:05:07.858" v="7" actId="1076"/>
          <ac:grpSpMkLst>
            <pc:docMk/>
            <pc:sldMk cId="0" sldId="256"/>
            <ac:grpSpMk id="2" creationId="{00000000-0000-0000-0000-000000000000}"/>
          </ac:grpSpMkLst>
        </pc:grpChg>
        <pc:grpChg chg="mod">
          <ac:chgData name="Gopinath R" userId="5e21f317dfc7262b" providerId="LiveId" clId="{C2FA0FE0-19DD-49E8-9BEA-2F25A0F2A15D}" dt="2024-11-21T15:04:11.289" v="4" actId="1076"/>
          <ac:grpSpMkLst>
            <pc:docMk/>
            <pc:sldMk cId="0" sldId="256"/>
            <ac:grpSpMk id="13" creationId="{00000000-0000-0000-0000-000000000000}"/>
          </ac:grpSpMkLst>
        </pc:grpChg>
      </pc:sldChg>
      <pc:sldChg chg="modSp mod">
        <pc:chgData name="Gopinath R" userId="5e21f317dfc7262b" providerId="LiveId" clId="{C2FA0FE0-19DD-49E8-9BEA-2F25A0F2A15D}" dt="2024-11-21T15:08:02.664" v="15" actId="20577"/>
        <pc:sldMkLst>
          <pc:docMk/>
          <pc:sldMk cId="0" sldId="261"/>
        </pc:sldMkLst>
        <pc:spChg chg="mod">
          <ac:chgData name="Gopinath R" userId="5e21f317dfc7262b" providerId="LiveId" clId="{C2FA0FE0-19DD-49E8-9BEA-2F25A0F2A15D}" dt="2024-11-21T15:08:02.664" v="15" actId="20577"/>
          <ac:spMkLst>
            <pc:docMk/>
            <pc:sldMk cId="0" sldId="261"/>
            <ac:spMk id="8" creationId="{9C95E8F4-CCB2-1996-7777-3B6DB6C63938}"/>
          </ac:spMkLst>
        </pc:spChg>
      </pc:sldChg>
      <pc:sldChg chg="modSp mod">
        <pc:chgData name="Gopinath R" userId="5e21f317dfc7262b" providerId="LiveId" clId="{C2FA0FE0-19DD-49E8-9BEA-2F25A0F2A15D}" dt="2024-11-21T15:08:37.344" v="16" actId="14100"/>
        <pc:sldMkLst>
          <pc:docMk/>
          <pc:sldMk cId="0" sldId="262"/>
        </pc:sldMkLst>
        <pc:picChg chg="mod">
          <ac:chgData name="Gopinath R" userId="5e21f317dfc7262b" providerId="LiveId" clId="{C2FA0FE0-19DD-49E8-9BEA-2F25A0F2A15D}" dt="2024-11-21T15:08:37.344" v="16" actId="14100"/>
          <ac:picMkLst>
            <pc:docMk/>
            <pc:sldMk cId="0" sldId="262"/>
            <ac:picMk id="11" creationId="{E0668631-01DF-861E-5FD2-E6B5C4BA47AF}"/>
          </ac:picMkLst>
        </pc:picChg>
      </pc:sldChg>
      <pc:sldChg chg="modSp mod">
        <pc:chgData name="Gopinath R" userId="5e21f317dfc7262b" providerId="LiveId" clId="{C2FA0FE0-19DD-49E8-9BEA-2F25A0F2A15D}" dt="2024-11-21T15:10:32.166" v="20" actId="20577"/>
        <pc:sldMkLst>
          <pc:docMk/>
          <pc:sldMk cId="0" sldId="266"/>
        </pc:sldMkLst>
        <pc:spChg chg="mod">
          <ac:chgData name="Gopinath R" userId="5e21f317dfc7262b" providerId="LiveId" clId="{C2FA0FE0-19DD-49E8-9BEA-2F25A0F2A15D}" dt="2024-11-21T15:10:32.166" v="20" actId="20577"/>
          <ac:spMkLst>
            <pc:docMk/>
            <pc:sldMk cId="0" sldId="266"/>
            <ac:spMk id="3" creationId="{00000000-0000-0000-0000-000000000000}"/>
          </ac:spMkLst>
        </pc:spChg>
      </pc:sldChg>
      <pc:sldChg chg="modSp mod">
        <pc:chgData name="Gopinath R" userId="5e21f317dfc7262b" providerId="LiveId" clId="{C2FA0FE0-19DD-49E8-9BEA-2F25A0F2A15D}" dt="2024-11-21T15:16:05.975" v="87" actId="113"/>
        <pc:sldMkLst>
          <pc:docMk/>
          <pc:sldMk cId="0" sldId="267"/>
        </pc:sldMkLst>
        <pc:spChg chg="mod">
          <ac:chgData name="Gopinath R" userId="5e21f317dfc7262b" providerId="LiveId" clId="{C2FA0FE0-19DD-49E8-9BEA-2F25A0F2A15D}" dt="2024-11-21T15:16:05.975" v="87" actId="113"/>
          <ac:spMkLst>
            <pc:docMk/>
            <pc:sldMk cId="0" sldId="267"/>
            <ac:spMk id="14" creationId="{A66AC0AC-2772-205D-C455-3D17BA77639E}"/>
          </ac:spMkLst>
        </pc:spChg>
      </pc:sldChg>
      <pc:sldChg chg="modSp mod">
        <pc:chgData name="Gopinath R" userId="5e21f317dfc7262b" providerId="LiveId" clId="{C2FA0FE0-19DD-49E8-9BEA-2F25A0F2A15D}" dt="2024-11-21T15:11:22.786" v="28" actId="120"/>
        <pc:sldMkLst>
          <pc:docMk/>
          <pc:sldMk cId="0" sldId="270"/>
        </pc:sldMkLst>
        <pc:spChg chg="mod">
          <ac:chgData name="Gopinath R" userId="5e21f317dfc7262b" providerId="LiveId" clId="{C2FA0FE0-19DD-49E8-9BEA-2F25A0F2A15D}" dt="2024-11-21T15:11:22.786" v="28" actId="120"/>
          <ac:spMkLst>
            <pc:docMk/>
            <pc:sldMk cId="0" sldId="270"/>
            <ac:spMk id="8" creationId="{3470B7F3-8147-6790-6965-1FB974CC36E9}"/>
          </ac:spMkLst>
        </pc:spChg>
      </pc:sldChg>
      <pc:sldChg chg="addSp delSp modSp add mod">
        <pc:chgData name="Gopinath R" userId="5e21f317dfc7262b" providerId="LiveId" clId="{C2FA0FE0-19DD-49E8-9BEA-2F25A0F2A15D}" dt="2024-11-21T15:14:18.562" v="67" actId="14100"/>
        <pc:sldMkLst>
          <pc:docMk/>
          <pc:sldMk cId="348548518" sldId="276"/>
        </pc:sldMkLst>
        <pc:picChg chg="add mod">
          <ac:chgData name="Gopinath R" userId="5e21f317dfc7262b" providerId="LiveId" clId="{C2FA0FE0-19DD-49E8-9BEA-2F25A0F2A15D}" dt="2024-11-21T15:14:18.562" v="67" actId="14100"/>
          <ac:picMkLst>
            <pc:docMk/>
            <pc:sldMk cId="348548518" sldId="276"/>
            <ac:picMk id="3" creationId="{5AF7295F-5052-1CAE-94C5-9A385AC2F549}"/>
          </ac:picMkLst>
        </pc:picChg>
        <pc:picChg chg="del">
          <ac:chgData name="Gopinath R" userId="5e21f317dfc7262b" providerId="LiveId" clId="{C2FA0FE0-19DD-49E8-9BEA-2F25A0F2A15D}" dt="2024-11-21T15:13:31.772" v="57" actId="478"/>
          <ac:picMkLst>
            <pc:docMk/>
            <pc:sldMk cId="348548518" sldId="276"/>
            <ac:picMk id="7" creationId="{8FA3C666-0D6A-5FCD-DD14-57CC9EAE5B68}"/>
          </ac:picMkLst>
        </pc:picChg>
      </pc:sldChg>
      <pc:sldChg chg="addSp delSp modSp add mod">
        <pc:chgData name="Gopinath R" userId="5e21f317dfc7262b" providerId="LiveId" clId="{C2FA0FE0-19DD-49E8-9BEA-2F25A0F2A15D}" dt="2024-11-21T15:16:52.844" v="139" actId="20577"/>
        <pc:sldMkLst>
          <pc:docMk/>
          <pc:sldMk cId="3983450067" sldId="277"/>
        </pc:sldMkLst>
        <pc:spChg chg="mod">
          <ac:chgData name="Gopinath R" userId="5e21f317dfc7262b" providerId="LiveId" clId="{C2FA0FE0-19DD-49E8-9BEA-2F25A0F2A15D}" dt="2024-11-21T15:16:52.844" v="139" actId="20577"/>
          <ac:spMkLst>
            <pc:docMk/>
            <pc:sldMk cId="3983450067" sldId="277"/>
            <ac:spMk id="9" creationId="{500B6DE3-0236-0336-D3FD-42A9D5056249}"/>
          </ac:spMkLst>
        </pc:spChg>
        <pc:picChg chg="del">
          <ac:chgData name="Gopinath R" userId="5e21f317dfc7262b" providerId="LiveId" clId="{C2FA0FE0-19DD-49E8-9BEA-2F25A0F2A15D}" dt="2024-11-21T15:14:29.950" v="69" actId="478"/>
          <ac:picMkLst>
            <pc:docMk/>
            <pc:sldMk cId="3983450067" sldId="277"/>
            <ac:picMk id="3" creationId="{430AD059-4D48-F582-BB9D-81359C80DB44}"/>
          </ac:picMkLst>
        </pc:picChg>
        <pc:picChg chg="add mod">
          <ac:chgData name="Gopinath R" userId="5e21f317dfc7262b" providerId="LiveId" clId="{C2FA0FE0-19DD-49E8-9BEA-2F25A0F2A15D}" dt="2024-11-21T15:15:35.892" v="83" actId="1076"/>
          <ac:picMkLst>
            <pc:docMk/>
            <pc:sldMk cId="3983450067" sldId="277"/>
            <ac:picMk id="7" creationId="{65294E46-5047-BEDA-DF7D-9E6C2E9FA32D}"/>
          </ac:picMkLst>
        </pc:picChg>
      </pc:sldChg>
      <pc:sldChg chg="addSp delSp modSp add mod">
        <pc:chgData name="Gopinath R" userId="5e21f317dfc7262b" providerId="LiveId" clId="{C2FA0FE0-19DD-49E8-9BEA-2F25A0F2A15D}" dt="2024-11-21T15:15:40.980" v="84" actId="14100"/>
        <pc:sldMkLst>
          <pc:docMk/>
          <pc:sldMk cId="2195048990" sldId="278"/>
        </pc:sldMkLst>
        <pc:picChg chg="add mod">
          <ac:chgData name="Gopinath R" userId="5e21f317dfc7262b" providerId="LiveId" clId="{C2FA0FE0-19DD-49E8-9BEA-2F25A0F2A15D}" dt="2024-11-21T15:15:40.980" v="84" actId="14100"/>
          <ac:picMkLst>
            <pc:docMk/>
            <pc:sldMk cId="2195048990" sldId="278"/>
            <ac:picMk id="3" creationId="{35E0364D-BE97-348D-505F-0B24BE28CFC7}"/>
          </ac:picMkLst>
        </pc:picChg>
        <pc:picChg chg="del">
          <ac:chgData name="Gopinath R" userId="5e21f317dfc7262b" providerId="LiveId" clId="{C2FA0FE0-19DD-49E8-9BEA-2F25A0F2A15D}" dt="2024-11-21T15:15:21.881" v="80" actId="478"/>
          <ac:picMkLst>
            <pc:docMk/>
            <pc:sldMk cId="2195048990" sldId="278"/>
            <ac:picMk id="7" creationId="{F40AC5BB-A306-8521-0FD2-2C5432E6F23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Holder 5"/>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6" name="Holder 6"/>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38100">
              <a:lnSpc>
                <a:spcPts val="1620"/>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Holder 5"/>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6" name="Holder 6"/>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38100">
              <a:lnSpc>
                <a:spcPts val="1620"/>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6" name="Holder 6"/>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7" name="Holder 7"/>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38100">
              <a:lnSpc>
                <a:spcPts val="1620"/>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4" name="Holder 4"/>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5" name="Holder 5"/>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38100">
              <a:lnSpc>
                <a:spcPts val="1620"/>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3" name="Holder 3"/>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4" name="Holder 4"/>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38100">
              <a:lnSpc>
                <a:spcPts val="1620"/>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6453140"/>
            <a:ext cx="4649740" cy="404859"/>
          </a:xfrm>
          <a:prstGeom prst="rect">
            <a:avLst/>
          </a:prstGeom>
        </p:spPr>
      </p:pic>
      <p:sp>
        <p:nvSpPr>
          <p:cNvPr id="17" name="bg object 17"/>
          <p:cNvSpPr/>
          <p:nvPr/>
        </p:nvSpPr>
        <p:spPr>
          <a:xfrm>
            <a:off x="0" y="6476999"/>
            <a:ext cx="4572000" cy="381000"/>
          </a:xfrm>
          <a:custGeom>
            <a:avLst/>
            <a:gdLst/>
            <a:ahLst/>
            <a:cxnLst/>
            <a:rect l="l" t="t" r="r" b="b"/>
            <a:pathLst>
              <a:path w="4572000" h="381000">
                <a:moveTo>
                  <a:pt x="4571999" y="380999"/>
                </a:moveTo>
                <a:lnTo>
                  <a:pt x="0" y="380999"/>
                </a:lnTo>
                <a:lnTo>
                  <a:pt x="0" y="0"/>
                </a:lnTo>
                <a:lnTo>
                  <a:pt x="4571999" y="0"/>
                </a:lnTo>
                <a:lnTo>
                  <a:pt x="4571999" y="380999"/>
                </a:lnTo>
                <a:close/>
              </a:path>
            </a:pathLst>
          </a:custGeom>
          <a:solidFill>
            <a:srgbClr val="34495E"/>
          </a:solidFill>
        </p:spPr>
        <p:txBody>
          <a:bodyPr wrap="square" lIns="0" tIns="0" rIns="0" bIns="0" rtlCol="0"/>
          <a:lstStyle/>
          <a:p>
            <a:endParaRPr/>
          </a:p>
        </p:txBody>
      </p:sp>
      <p:pic>
        <p:nvPicPr>
          <p:cNvPr id="18" name="bg object 18"/>
          <p:cNvPicPr/>
          <p:nvPr/>
        </p:nvPicPr>
        <p:blipFill>
          <a:blip r:embed="rId8" cstate="print"/>
          <a:stretch>
            <a:fillRect/>
          </a:stretch>
        </p:blipFill>
        <p:spPr>
          <a:xfrm>
            <a:off x="4548140" y="6453630"/>
            <a:ext cx="4595859" cy="404369"/>
          </a:xfrm>
          <a:prstGeom prst="rect">
            <a:avLst/>
          </a:prstGeom>
        </p:spPr>
      </p:pic>
      <p:sp>
        <p:nvSpPr>
          <p:cNvPr id="19" name="bg object 19"/>
          <p:cNvSpPr/>
          <p:nvPr/>
        </p:nvSpPr>
        <p:spPr>
          <a:xfrm>
            <a:off x="4572000" y="6477489"/>
            <a:ext cx="4572000" cy="381000"/>
          </a:xfrm>
          <a:custGeom>
            <a:avLst/>
            <a:gdLst/>
            <a:ahLst/>
            <a:cxnLst/>
            <a:rect l="l" t="t" r="r" b="b"/>
            <a:pathLst>
              <a:path w="4572000" h="381000">
                <a:moveTo>
                  <a:pt x="4571999" y="380999"/>
                </a:moveTo>
                <a:lnTo>
                  <a:pt x="0" y="380999"/>
                </a:lnTo>
                <a:lnTo>
                  <a:pt x="0" y="0"/>
                </a:lnTo>
                <a:lnTo>
                  <a:pt x="4571999" y="0"/>
                </a:lnTo>
                <a:lnTo>
                  <a:pt x="4571999" y="380999"/>
                </a:lnTo>
                <a:close/>
              </a:path>
            </a:pathLst>
          </a:custGeom>
          <a:solidFill>
            <a:srgbClr val="34495E"/>
          </a:solidFill>
        </p:spPr>
        <p:txBody>
          <a:bodyPr wrap="square" lIns="0" tIns="0" rIns="0" bIns="0" rtlCol="0"/>
          <a:lstStyle/>
          <a:p>
            <a:endParaRPr/>
          </a:p>
        </p:txBody>
      </p:sp>
      <p:sp>
        <p:nvSpPr>
          <p:cNvPr id="20" name="bg object 20"/>
          <p:cNvSpPr/>
          <p:nvPr/>
        </p:nvSpPr>
        <p:spPr>
          <a:xfrm>
            <a:off x="190500" y="914400"/>
            <a:ext cx="8763000" cy="0"/>
          </a:xfrm>
          <a:custGeom>
            <a:avLst/>
            <a:gdLst/>
            <a:ahLst/>
            <a:cxnLst/>
            <a:rect l="l" t="t" r="r" b="b"/>
            <a:pathLst>
              <a:path w="8763000">
                <a:moveTo>
                  <a:pt x="0" y="0"/>
                </a:moveTo>
                <a:lnTo>
                  <a:pt x="8762999" y="0"/>
                </a:lnTo>
              </a:path>
            </a:pathLst>
          </a:custGeom>
          <a:ln w="9524">
            <a:solidFill>
              <a:srgbClr val="D8D8D8"/>
            </a:solidFill>
          </a:ln>
        </p:spPr>
        <p:txBody>
          <a:bodyPr wrap="square" lIns="0" tIns="0" rIns="0" bIns="0" rtlCol="0"/>
          <a:lstStyle/>
          <a:p>
            <a:endParaRPr/>
          </a:p>
        </p:txBody>
      </p:sp>
      <p:sp>
        <p:nvSpPr>
          <p:cNvPr id="2" name="Holder 2"/>
          <p:cNvSpPr>
            <a:spLocks noGrp="1"/>
          </p:cNvSpPr>
          <p:nvPr>
            <p:ph type="title"/>
          </p:nvPr>
        </p:nvSpPr>
        <p:spPr>
          <a:xfrm>
            <a:off x="263525" y="140049"/>
            <a:ext cx="8190230" cy="69596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457200" y="1577340"/>
            <a:ext cx="82296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00629" y="6575552"/>
            <a:ext cx="4166235" cy="228600"/>
          </a:xfrm>
          <a:prstGeom prst="rect">
            <a:avLst/>
          </a:prstGeom>
        </p:spPr>
        <p:txBody>
          <a:bodyPr wrap="square" lIns="0" tIns="0" rIns="0" bIns="0">
            <a:spAutoFit/>
          </a:bodyPr>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Holder 5"/>
          <p:cNvSpPr>
            <a:spLocks noGrp="1"/>
          </p:cNvSpPr>
          <p:nvPr>
            <p:ph type="dt" sz="half" idx="6"/>
          </p:nvPr>
        </p:nvSpPr>
        <p:spPr>
          <a:xfrm>
            <a:off x="5142136" y="6576042"/>
            <a:ext cx="2682875" cy="228600"/>
          </a:xfrm>
          <a:prstGeom prst="rect">
            <a:avLst/>
          </a:prstGeom>
        </p:spPr>
        <p:txBody>
          <a:bodyPr wrap="square" lIns="0" tIns="0" rIns="0" bIns="0">
            <a:spAutoFit/>
          </a:bodyPr>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6" name="Holder 6"/>
          <p:cNvSpPr>
            <a:spLocks noGrp="1"/>
          </p:cNvSpPr>
          <p:nvPr>
            <p:ph type="sldNum" sz="quarter" idx="7"/>
          </p:nvPr>
        </p:nvSpPr>
        <p:spPr>
          <a:xfrm>
            <a:off x="8317136" y="6576042"/>
            <a:ext cx="294640" cy="228600"/>
          </a:xfrm>
          <a:prstGeom prst="rect">
            <a:avLst/>
          </a:prstGeom>
        </p:spPr>
        <p:txBody>
          <a:bodyPr wrap="square" lIns="0" tIns="0" rIns="0" bIns="0">
            <a:spAutoFit/>
          </a:bodyPr>
          <a:lstStyle>
            <a:lvl1pPr>
              <a:defRPr sz="1600" b="0" i="0">
                <a:solidFill>
                  <a:schemeClr val="bg1"/>
                </a:solidFill>
                <a:latin typeface="Calibri"/>
                <a:cs typeface="Calibri"/>
              </a:defRPr>
            </a:lvl1pPr>
          </a:lstStyle>
          <a:p>
            <a:pPr marL="38100">
              <a:lnSpc>
                <a:spcPts val="1620"/>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cs.uipath.com/activities/other/latest/productivity/send-mail" TargetMode="External"/><Relationship Id="rId2" Type="http://schemas.openxmlformats.org/officeDocument/2006/relationships/hyperlink" Target="https://docs.uipath.com/studio/standalone/2023.10/user-guide/flowchart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2700" y="-4090"/>
            <a:ext cx="9156700" cy="4679315"/>
            <a:chOff x="-12700" y="0"/>
            <a:chExt cx="9156700" cy="4679315"/>
          </a:xfrm>
        </p:grpSpPr>
        <p:pic>
          <p:nvPicPr>
            <p:cNvPr id="3" name="object 3"/>
            <p:cNvPicPr/>
            <p:nvPr/>
          </p:nvPicPr>
          <p:blipFill>
            <a:blip r:embed="rId2" cstate="print"/>
            <a:stretch>
              <a:fillRect/>
            </a:stretch>
          </p:blipFill>
          <p:spPr>
            <a:xfrm>
              <a:off x="0" y="0"/>
              <a:ext cx="9143999" cy="1752549"/>
            </a:xfrm>
            <a:prstGeom prst="rect">
              <a:avLst/>
            </a:prstGeom>
          </p:spPr>
        </p:pic>
        <p:sp>
          <p:nvSpPr>
            <p:cNvPr id="4" name="object 4"/>
            <p:cNvSpPr/>
            <p:nvPr/>
          </p:nvSpPr>
          <p:spPr>
            <a:xfrm>
              <a:off x="5003203" y="1761199"/>
              <a:ext cx="4140835" cy="2622550"/>
            </a:xfrm>
            <a:custGeom>
              <a:avLst/>
              <a:gdLst/>
              <a:ahLst/>
              <a:cxnLst/>
              <a:rect l="l" t="t" r="r" b="b"/>
              <a:pathLst>
                <a:path w="4140834" h="2622550">
                  <a:moveTo>
                    <a:pt x="4140796" y="2622445"/>
                  </a:moveTo>
                  <a:lnTo>
                    <a:pt x="0" y="2622445"/>
                  </a:lnTo>
                  <a:lnTo>
                    <a:pt x="1311223" y="1311221"/>
                  </a:lnTo>
                  <a:lnTo>
                    <a:pt x="0" y="0"/>
                  </a:lnTo>
                  <a:lnTo>
                    <a:pt x="4140796" y="0"/>
                  </a:lnTo>
                  <a:lnTo>
                    <a:pt x="4140796" y="2622445"/>
                  </a:lnTo>
                  <a:close/>
                </a:path>
              </a:pathLst>
            </a:custGeom>
            <a:solidFill>
              <a:srgbClr val="00AAAD"/>
            </a:solidFill>
          </p:spPr>
          <p:txBody>
            <a:bodyPr wrap="square" lIns="0" tIns="0" rIns="0" bIns="0" rtlCol="0"/>
            <a:lstStyle/>
            <a:p>
              <a:endParaRPr/>
            </a:p>
          </p:txBody>
        </p:sp>
        <p:pic>
          <p:nvPicPr>
            <p:cNvPr id="5" name="object 5"/>
            <p:cNvPicPr/>
            <p:nvPr/>
          </p:nvPicPr>
          <p:blipFill>
            <a:blip r:embed="rId3" cstate="print"/>
            <a:stretch>
              <a:fillRect/>
            </a:stretch>
          </p:blipFill>
          <p:spPr>
            <a:xfrm>
              <a:off x="0" y="1465871"/>
              <a:ext cx="5845577" cy="3213100"/>
            </a:xfrm>
            <a:prstGeom prst="rect">
              <a:avLst/>
            </a:prstGeom>
          </p:spPr>
        </p:pic>
        <p:sp>
          <p:nvSpPr>
            <p:cNvPr id="6" name="object 6"/>
            <p:cNvSpPr/>
            <p:nvPr/>
          </p:nvSpPr>
          <p:spPr>
            <a:xfrm>
              <a:off x="0" y="1529370"/>
              <a:ext cx="5744210" cy="3086100"/>
            </a:xfrm>
            <a:custGeom>
              <a:avLst/>
              <a:gdLst/>
              <a:ahLst/>
              <a:cxnLst/>
              <a:rect l="l" t="t" r="r" b="b"/>
              <a:pathLst>
                <a:path w="5744210" h="3086100">
                  <a:moveTo>
                    <a:pt x="4200926" y="3086099"/>
                  </a:moveTo>
                  <a:lnTo>
                    <a:pt x="0" y="3086099"/>
                  </a:lnTo>
                  <a:lnTo>
                    <a:pt x="0" y="0"/>
                  </a:lnTo>
                  <a:lnTo>
                    <a:pt x="4200926" y="0"/>
                  </a:lnTo>
                  <a:lnTo>
                    <a:pt x="5743976" y="1543049"/>
                  </a:lnTo>
                  <a:lnTo>
                    <a:pt x="4200926" y="3086099"/>
                  </a:lnTo>
                  <a:close/>
                </a:path>
              </a:pathLst>
            </a:custGeom>
            <a:solidFill>
              <a:srgbClr val="59595B"/>
            </a:solidFill>
          </p:spPr>
          <p:txBody>
            <a:bodyPr wrap="square" lIns="0" tIns="0" rIns="0" bIns="0" rtlCol="0"/>
            <a:lstStyle/>
            <a:p>
              <a:endParaRPr/>
            </a:p>
          </p:txBody>
        </p:sp>
        <p:sp>
          <p:nvSpPr>
            <p:cNvPr id="7" name="object 7"/>
            <p:cNvSpPr/>
            <p:nvPr/>
          </p:nvSpPr>
          <p:spPr>
            <a:xfrm>
              <a:off x="0" y="1529370"/>
              <a:ext cx="5744210" cy="3086100"/>
            </a:xfrm>
            <a:custGeom>
              <a:avLst/>
              <a:gdLst/>
              <a:ahLst/>
              <a:cxnLst/>
              <a:rect l="l" t="t" r="r" b="b"/>
              <a:pathLst>
                <a:path w="5744210" h="3086100">
                  <a:moveTo>
                    <a:pt x="0" y="0"/>
                  </a:moveTo>
                  <a:lnTo>
                    <a:pt x="4200926" y="0"/>
                  </a:lnTo>
                  <a:lnTo>
                    <a:pt x="5743976" y="1543049"/>
                  </a:lnTo>
                  <a:lnTo>
                    <a:pt x="4200926" y="3086099"/>
                  </a:lnTo>
                  <a:lnTo>
                    <a:pt x="0" y="3086099"/>
                  </a:lnTo>
                  <a:lnTo>
                    <a:pt x="0" y="0"/>
                  </a:lnTo>
                  <a:close/>
                </a:path>
              </a:pathLst>
            </a:custGeom>
            <a:ln w="25399">
              <a:solidFill>
                <a:srgbClr val="59595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0" y="935764"/>
              <a:ext cx="4089125" cy="1177528"/>
            </a:xfrm>
            <a:prstGeom prst="rect">
              <a:avLst/>
            </a:prstGeom>
          </p:spPr>
        </p:pic>
        <p:sp>
          <p:nvSpPr>
            <p:cNvPr id="9" name="object 9"/>
            <p:cNvSpPr/>
            <p:nvPr/>
          </p:nvSpPr>
          <p:spPr>
            <a:xfrm>
              <a:off x="0" y="986563"/>
              <a:ext cx="4000500" cy="1076325"/>
            </a:xfrm>
            <a:custGeom>
              <a:avLst/>
              <a:gdLst/>
              <a:ahLst/>
              <a:cxnLst/>
              <a:rect l="l" t="t" r="r" b="b"/>
              <a:pathLst>
                <a:path w="4000500" h="1076325">
                  <a:moveTo>
                    <a:pt x="3462260" y="1075927"/>
                  </a:moveTo>
                  <a:lnTo>
                    <a:pt x="0" y="1075927"/>
                  </a:lnTo>
                  <a:lnTo>
                    <a:pt x="0" y="0"/>
                  </a:lnTo>
                  <a:lnTo>
                    <a:pt x="3462260" y="0"/>
                  </a:lnTo>
                  <a:lnTo>
                    <a:pt x="4000224" y="537963"/>
                  </a:lnTo>
                  <a:lnTo>
                    <a:pt x="3462260" y="1075927"/>
                  </a:lnTo>
                  <a:close/>
                </a:path>
              </a:pathLst>
            </a:custGeom>
            <a:solidFill>
              <a:srgbClr val="00AAAD"/>
            </a:solidFill>
          </p:spPr>
          <p:txBody>
            <a:bodyPr wrap="square" lIns="0" tIns="0" rIns="0" bIns="0" rtlCol="0"/>
            <a:lstStyle/>
            <a:p>
              <a:endParaRPr/>
            </a:p>
          </p:txBody>
        </p:sp>
      </p:grpSp>
      <p:sp>
        <p:nvSpPr>
          <p:cNvPr id="10" name="object 10"/>
          <p:cNvSpPr txBox="1"/>
          <p:nvPr/>
        </p:nvSpPr>
        <p:spPr>
          <a:xfrm>
            <a:off x="250807" y="4925033"/>
            <a:ext cx="6454794" cy="1792798"/>
          </a:xfrm>
          <a:prstGeom prst="rect">
            <a:avLst/>
          </a:prstGeom>
        </p:spPr>
        <p:txBody>
          <a:bodyPr vert="horz" wrap="square" lIns="0" tIns="12700" rIns="0" bIns="0" rtlCol="0">
            <a:spAutoFit/>
          </a:bodyPr>
          <a:lstStyle/>
          <a:p>
            <a:pPr marL="12700" marR="1216025">
              <a:lnSpc>
                <a:spcPct val="100000"/>
              </a:lnSpc>
              <a:spcBef>
                <a:spcPts val="100"/>
              </a:spcBef>
            </a:pPr>
            <a:r>
              <a:rPr lang="en-US" sz="2000" b="1" dirty="0">
                <a:latin typeface="Calibri"/>
                <a:cs typeface="Calibri"/>
              </a:rPr>
              <a:t>220701106</a:t>
            </a:r>
          </a:p>
          <a:p>
            <a:pPr marL="12700" marR="1216025">
              <a:lnSpc>
                <a:spcPct val="100000"/>
              </a:lnSpc>
              <a:spcBef>
                <a:spcPts val="100"/>
              </a:spcBef>
            </a:pPr>
            <a:r>
              <a:rPr lang="en-US" sz="2000" b="1" spc="-20" dirty="0">
                <a:latin typeface="Calibri"/>
                <a:cs typeface="Calibri"/>
              </a:rPr>
              <a:t>JEROM SANTHIYAGU A</a:t>
            </a:r>
          </a:p>
          <a:p>
            <a:pPr marL="12700" marR="1216025">
              <a:lnSpc>
                <a:spcPct val="100000"/>
              </a:lnSpc>
              <a:spcBef>
                <a:spcPts val="100"/>
              </a:spcBef>
            </a:pPr>
            <a:endParaRPr sz="2000" dirty="0">
              <a:latin typeface="Calibri"/>
              <a:cs typeface="Calibri"/>
            </a:endParaRPr>
          </a:p>
          <a:p>
            <a:pPr marL="12700">
              <a:lnSpc>
                <a:spcPct val="100000"/>
              </a:lnSpc>
            </a:pPr>
            <a:r>
              <a:rPr lang="en-US" sz="1800" b="1" dirty="0">
                <a:effectLst/>
                <a:latin typeface="Times New Roman" panose="02020603050405020304" pitchFamily="18" charset="0"/>
                <a:ea typeface="Times New Roman" panose="02020603050405020304" pitchFamily="18" charset="0"/>
              </a:rPr>
              <a:t>Mrs. J. Jinu Sophia, M.E., (Ph.D.),</a:t>
            </a:r>
            <a:r>
              <a:rPr lang="en-US" sz="1800" b="1" spc="5" dirty="0">
                <a:effectLst/>
                <a:latin typeface="Times New Roman" panose="02020603050405020304" pitchFamily="18" charset="0"/>
                <a:ea typeface="Times New Roman" panose="02020603050405020304" pitchFamily="18" charset="0"/>
              </a:rPr>
              <a:t> </a:t>
            </a:r>
          </a:p>
          <a:p>
            <a:pPr marL="12700">
              <a:lnSpc>
                <a:spcPct val="100000"/>
              </a:lnSpc>
            </a:pPr>
            <a:r>
              <a:rPr lang="en-US" sz="1800" dirty="0">
                <a:effectLst/>
                <a:latin typeface="Times New Roman" panose="02020603050405020304" pitchFamily="18" charset="0"/>
                <a:ea typeface="Times New Roman" panose="02020603050405020304" pitchFamily="18" charset="0"/>
              </a:rPr>
              <a:t>Assistant Professor (SG), </a:t>
            </a:r>
          </a:p>
          <a:p>
            <a:pPr marL="12700">
              <a:lnSpc>
                <a:spcPct val="100000"/>
              </a:lnSpc>
            </a:pPr>
            <a:r>
              <a:rPr lang="en-US" sz="1800" dirty="0">
                <a:effectLst/>
                <a:latin typeface="Times New Roman" panose="02020603050405020304" pitchFamily="18" charset="0"/>
                <a:ea typeface="Times New Roman" panose="02020603050405020304" pitchFamily="18" charset="0"/>
              </a:rPr>
              <a:t>Department of Computer Science and Engineering.</a:t>
            </a:r>
          </a:p>
        </p:txBody>
      </p:sp>
      <p:sp>
        <p:nvSpPr>
          <p:cNvPr id="11" name="object 11"/>
          <p:cNvSpPr txBox="1">
            <a:spLocks noGrp="1"/>
          </p:cNvSpPr>
          <p:nvPr>
            <p:ph type="title"/>
          </p:nvPr>
        </p:nvSpPr>
        <p:spPr>
          <a:xfrm>
            <a:off x="261996" y="1196868"/>
            <a:ext cx="3014345" cy="635000"/>
          </a:xfrm>
          <a:prstGeom prst="rect">
            <a:avLst/>
          </a:prstGeom>
        </p:spPr>
        <p:txBody>
          <a:bodyPr vert="horz" wrap="square" lIns="0" tIns="12700" rIns="0" bIns="0" rtlCol="0">
            <a:spAutoFit/>
          </a:bodyPr>
          <a:lstStyle/>
          <a:p>
            <a:pPr marL="12700" marR="5080" indent="694055">
              <a:lnSpc>
                <a:spcPct val="100000"/>
              </a:lnSpc>
              <a:spcBef>
                <a:spcPts val="100"/>
              </a:spcBef>
            </a:pPr>
            <a:r>
              <a:rPr sz="2000" b="1" dirty="0">
                <a:solidFill>
                  <a:srgbClr val="FFFFFF"/>
                </a:solidFill>
                <a:latin typeface="Calibri"/>
                <a:cs typeface="Calibri"/>
              </a:rPr>
              <a:t>Introduction</a:t>
            </a:r>
            <a:r>
              <a:rPr sz="2000" b="1" spc="-60" dirty="0">
                <a:solidFill>
                  <a:srgbClr val="FFFFFF"/>
                </a:solidFill>
                <a:latin typeface="Calibri"/>
                <a:cs typeface="Calibri"/>
              </a:rPr>
              <a:t> </a:t>
            </a:r>
            <a:r>
              <a:rPr sz="2000" b="1" spc="-25" dirty="0">
                <a:solidFill>
                  <a:srgbClr val="FFFFFF"/>
                </a:solidFill>
                <a:latin typeface="Calibri"/>
                <a:cs typeface="Calibri"/>
              </a:rPr>
              <a:t>to </a:t>
            </a:r>
            <a:r>
              <a:rPr sz="2000" b="1" dirty="0">
                <a:solidFill>
                  <a:srgbClr val="FFFFFF"/>
                </a:solidFill>
                <a:latin typeface="Calibri"/>
                <a:cs typeface="Calibri"/>
              </a:rPr>
              <a:t>Robotic</a:t>
            </a:r>
            <a:r>
              <a:rPr sz="2000" b="1" spc="-70" dirty="0">
                <a:solidFill>
                  <a:srgbClr val="FFFFFF"/>
                </a:solidFill>
                <a:latin typeface="Calibri"/>
                <a:cs typeface="Calibri"/>
              </a:rPr>
              <a:t> </a:t>
            </a:r>
            <a:r>
              <a:rPr sz="2000" b="1" dirty="0">
                <a:solidFill>
                  <a:srgbClr val="FFFFFF"/>
                </a:solidFill>
                <a:latin typeface="Calibri"/>
                <a:cs typeface="Calibri"/>
              </a:rPr>
              <a:t>Process</a:t>
            </a:r>
            <a:r>
              <a:rPr sz="2000" b="1" spc="-65" dirty="0">
                <a:solidFill>
                  <a:srgbClr val="FFFFFF"/>
                </a:solidFill>
                <a:latin typeface="Calibri"/>
                <a:cs typeface="Calibri"/>
              </a:rPr>
              <a:t> </a:t>
            </a:r>
            <a:r>
              <a:rPr sz="2000" b="1" spc="-10" dirty="0">
                <a:solidFill>
                  <a:srgbClr val="FFFFFF"/>
                </a:solidFill>
                <a:latin typeface="Calibri"/>
                <a:cs typeface="Calibri"/>
              </a:rPr>
              <a:t>Automation</a:t>
            </a:r>
            <a:endParaRPr sz="2000">
              <a:latin typeface="Calibri"/>
              <a:cs typeface="Calibri"/>
            </a:endParaRPr>
          </a:p>
        </p:txBody>
      </p:sp>
      <p:sp>
        <p:nvSpPr>
          <p:cNvPr id="12" name="object 12"/>
          <p:cNvSpPr txBox="1"/>
          <p:nvPr/>
        </p:nvSpPr>
        <p:spPr>
          <a:xfrm>
            <a:off x="534566" y="2308950"/>
            <a:ext cx="5003202" cy="1159292"/>
          </a:xfrm>
          <a:prstGeom prst="rect">
            <a:avLst/>
          </a:prstGeom>
        </p:spPr>
        <p:txBody>
          <a:bodyPr vert="horz" wrap="square" lIns="0" tIns="12700" rIns="0" bIns="0" rtlCol="0">
            <a:spAutoFit/>
          </a:bodyPr>
          <a:lstStyle/>
          <a:p>
            <a:pPr marL="243205" marR="546100" algn="l">
              <a:spcBef>
                <a:spcPts val="325"/>
              </a:spcBef>
            </a:pPr>
            <a:endParaRPr lang="en-US" sz="2400" b="1" dirty="0">
              <a:effectLst/>
              <a:latin typeface="Times New Roman" panose="02020603050405020304" pitchFamily="18" charset="0"/>
              <a:ea typeface="Times New Roman" panose="02020603050405020304" pitchFamily="18" charset="0"/>
            </a:endParaRPr>
          </a:p>
          <a:p>
            <a:pPr marL="243205" marR="546100" algn="l">
              <a:spcBef>
                <a:spcPts val="325"/>
              </a:spcBef>
            </a:pPr>
            <a:r>
              <a:rPr lang="en-US" sz="2400" b="1" dirty="0">
                <a:latin typeface="Times New Roman" panose="02020603050405020304" pitchFamily="18" charset="0"/>
                <a:ea typeface="Times New Roman" panose="02020603050405020304" pitchFamily="18" charset="0"/>
              </a:rPr>
              <a:t>LINKEDIN POST AUTOMATION BOT</a:t>
            </a:r>
            <a:endParaRPr lang="en-IN" sz="2400" b="1" dirty="0">
              <a:effectLst/>
              <a:latin typeface="Times New Roman" panose="02020603050405020304" pitchFamily="18" charset="0"/>
              <a:ea typeface="Times New Roman" panose="02020603050405020304" pitchFamily="18" charset="0"/>
            </a:endParaRPr>
          </a:p>
        </p:txBody>
      </p:sp>
      <p:grpSp>
        <p:nvGrpSpPr>
          <p:cNvPr id="13" name="object 13"/>
          <p:cNvGrpSpPr/>
          <p:nvPr/>
        </p:nvGrpSpPr>
        <p:grpSpPr>
          <a:xfrm>
            <a:off x="4626647" y="1497220"/>
            <a:ext cx="4290060" cy="4429760"/>
            <a:chOff x="4639536" y="1478572"/>
            <a:chExt cx="4290060" cy="4429760"/>
          </a:xfrm>
        </p:grpSpPr>
        <p:pic>
          <p:nvPicPr>
            <p:cNvPr id="14" name="object 14"/>
            <p:cNvPicPr/>
            <p:nvPr/>
          </p:nvPicPr>
          <p:blipFill>
            <a:blip r:embed="rId5" cstate="print"/>
            <a:stretch>
              <a:fillRect/>
            </a:stretch>
          </p:blipFill>
          <p:spPr>
            <a:xfrm>
              <a:off x="4639536" y="1478572"/>
              <a:ext cx="1773963" cy="3187699"/>
            </a:xfrm>
            <a:prstGeom prst="rect">
              <a:avLst/>
            </a:prstGeom>
          </p:spPr>
        </p:pic>
        <p:sp>
          <p:nvSpPr>
            <p:cNvPr id="15" name="object 15"/>
            <p:cNvSpPr/>
            <p:nvPr/>
          </p:nvSpPr>
          <p:spPr>
            <a:xfrm>
              <a:off x="4652236" y="1529372"/>
              <a:ext cx="1672589" cy="3086100"/>
            </a:xfrm>
            <a:custGeom>
              <a:avLst/>
              <a:gdLst/>
              <a:ahLst/>
              <a:cxnLst/>
              <a:rect l="l" t="t" r="r" b="b"/>
              <a:pathLst>
                <a:path w="1672589" h="3086100">
                  <a:moveTo>
                    <a:pt x="129314" y="3086098"/>
                  </a:moveTo>
                  <a:lnTo>
                    <a:pt x="0" y="3086098"/>
                  </a:lnTo>
                  <a:lnTo>
                    <a:pt x="1543048" y="1543049"/>
                  </a:lnTo>
                  <a:lnTo>
                    <a:pt x="0" y="0"/>
                  </a:lnTo>
                  <a:lnTo>
                    <a:pt x="129314" y="0"/>
                  </a:lnTo>
                  <a:lnTo>
                    <a:pt x="1672362" y="1543049"/>
                  </a:lnTo>
                  <a:lnTo>
                    <a:pt x="129314" y="3086098"/>
                  </a:lnTo>
                  <a:close/>
                </a:path>
              </a:pathLst>
            </a:custGeom>
            <a:solidFill>
              <a:srgbClr val="A1A6A9"/>
            </a:solidFill>
          </p:spPr>
          <p:txBody>
            <a:bodyPr wrap="square" lIns="0" tIns="0" rIns="0" bIns="0" rtlCol="0"/>
            <a:lstStyle/>
            <a:p>
              <a:endParaRPr/>
            </a:p>
          </p:txBody>
        </p:sp>
        <p:pic>
          <p:nvPicPr>
            <p:cNvPr id="16" name="object 16"/>
            <p:cNvPicPr/>
            <p:nvPr/>
          </p:nvPicPr>
          <p:blipFill>
            <a:blip r:embed="rId6" cstate="print"/>
            <a:stretch>
              <a:fillRect/>
            </a:stretch>
          </p:blipFill>
          <p:spPr>
            <a:xfrm>
              <a:off x="7128284" y="4503784"/>
              <a:ext cx="1801062" cy="1404395"/>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Process</a:t>
            </a:r>
            <a:r>
              <a:rPr spc="-175" dirty="0"/>
              <a:t> </a:t>
            </a:r>
            <a:r>
              <a:rPr spc="-10" dirty="0"/>
              <a:t>Design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10</a:t>
            </a:fld>
            <a:endParaRPr spc="-25" dirty="0"/>
          </a:p>
        </p:txBody>
      </p:sp>
      <p:sp>
        <p:nvSpPr>
          <p:cNvPr id="3" name="object 3"/>
          <p:cNvSpPr txBox="1"/>
          <p:nvPr/>
        </p:nvSpPr>
        <p:spPr>
          <a:xfrm>
            <a:off x="533400" y="1108172"/>
            <a:ext cx="8759776" cy="4641655"/>
          </a:xfrm>
          <a:prstGeom prst="rect">
            <a:avLst/>
          </a:prstGeom>
        </p:spPr>
        <p:txBody>
          <a:bodyPr vert="horz" wrap="square" lIns="0" tIns="124460" rIns="0" bIns="0" rtlCol="0">
            <a:spAutoFit/>
          </a:bodyPr>
          <a:lstStyle/>
          <a:p>
            <a:pPr algn="just">
              <a:lnSpc>
                <a:spcPct val="150000"/>
              </a:lnSpc>
            </a:pPr>
            <a:r>
              <a:rPr lang="en-US" sz="1600" b="1" dirty="0">
                <a:latin typeface="Times New Roman" panose="02020603050405020304" pitchFamily="18" charset="0"/>
                <a:cs typeface="Times New Roman" panose="02020603050405020304" pitchFamily="18" charset="0"/>
              </a:rPr>
              <a:t>Main Process:</a:t>
            </a:r>
          </a:p>
          <a:p>
            <a:pPr algn="just">
              <a:lnSpc>
                <a:spcPct val="150000"/>
              </a:lnSpc>
            </a:pPr>
            <a:r>
              <a:rPr lang="en-US" sz="1600" dirty="0">
                <a:latin typeface="Times New Roman" panose="02020603050405020304" pitchFamily="18" charset="0"/>
                <a:cs typeface="Times New Roman" panose="02020603050405020304" pitchFamily="18" charset="0"/>
              </a:rPr>
              <a:t>    Automate LinkedIn post scheduling and notifications</a:t>
            </a:r>
            <a:r>
              <a:rPr lang="en-US" sz="1600" dirty="0"/>
              <a:t>.</a:t>
            </a:r>
            <a:r>
              <a:rPr lang="en-US" sz="1600" dirty="0">
                <a:latin typeface="Times New Roman" panose="02020603050405020304" pitchFamily="18" charset="0"/>
                <a:cs typeface="Times New Roman" panose="02020603050405020304" pitchFamily="18" charset="0"/>
              </a:rPr>
              <a:t>.</a:t>
            </a:r>
          </a:p>
          <a:p>
            <a:pPr marL="285750" lvl="4"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Retrieve post content from Excel</a:t>
            </a:r>
            <a:r>
              <a:rPr lang="en-US" sz="1600" dirty="0">
                <a:latin typeface="Times New Roman" panose="02020603050405020304" pitchFamily="18" charset="0"/>
                <a:cs typeface="Times New Roman" panose="02020603050405020304" pitchFamily="18" charset="0"/>
              </a:rPr>
              <a:t>.</a:t>
            </a:r>
          </a:p>
          <a:p>
            <a:pPr marL="285750" lvl="6"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Log into LinkedIn and post content</a:t>
            </a:r>
            <a:r>
              <a:rPr lang="en-US" sz="1600" dirty="0"/>
              <a:t>.</a:t>
            </a:r>
            <a:endParaRPr lang="en-US" sz="1600" dirty="0">
              <a:latin typeface="Times New Roman" panose="02020603050405020304" pitchFamily="18" charset="0"/>
              <a:cs typeface="Times New Roman" panose="02020603050405020304" pitchFamily="18" charset="0"/>
            </a:endParaRPr>
          </a:p>
          <a:p>
            <a:pPr marL="285750" lvl="1"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Wait for a fixed interval before the next post.</a:t>
            </a:r>
          </a:p>
          <a:p>
            <a:pPr marL="285750" lvl="5"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Send email notification after posting.</a:t>
            </a:r>
          </a:p>
          <a:p>
            <a:pPr algn="just">
              <a:lnSpc>
                <a:spcPct val="150000"/>
              </a:lnSpc>
            </a:pPr>
            <a:endParaRPr lang="en-IN" sz="1600" b="1" dirty="0">
              <a:latin typeface="Times New Roman" panose="02020603050405020304" pitchFamily="18" charset="0"/>
              <a:cs typeface="Times New Roman" panose="02020603050405020304" pitchFamily="18" charset="0"/>
            </a:endParaRPr>
          </a:p>
          <a:p>
            <a:pPr algn="just">
              <a:lnSpc>
                <a:spcPct val="150000"/>
              </a:lnSpc>
            </a:pPr>
            <a:r>
              <a:rPr lang="en-IN" sz="1600" b="1" dirty="0">
                <a:latin typeface="Times New Roman" panose="02020603050405020304" pitchFamily="18" charset="0"/>
                <a:cs typeface="Times New Roman" panose="02020603050405020304" pitchFamily="18" charset="0"/>
              </a:rPr>
              <a:t>Sub-Processes:</a:t>
            </a:r>
          </a:p>
          <a:p>
            <a:pPr marL="285750"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	Input Handling</a:t>
            </a:r>
            <a:endParaRPr lang="en-IN" sz="1600"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	Content Posting</a:t>
            </a:r>
            <a:endParaRPr lang="en-IN" sz="1600"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	Email Notification</a:t>
            </a:r>
            <a:endParaRPr lang="en-US" sz="1600" b="1" dirty="0">
              <a:latin typeface="Times New Roman" panose="02020603050405020304" pitchFamily="18" charset="0"/>
              <a:cs typeface="Times New Roman" panose="02020603050405020304" pitchFamily="18" charset="0"/>
            </a:endParaRPr>
          </a:p>
          <a:p>
            <a:pPr marL="12700" algn="just">
              <a:lnSpc>
                <a:spcPct val="150000"/>
              </a:lnSpc>
              <a:spcBef>
                <a:spcPts val="980"/>
              </a:spcBef>
              <a:tabLst>
                <a:tab pos="310515" algn="l"/>
              </a:tabLst>
            </a:pP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Implementation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11</a:t>
            </a:fld>
            <a:endParaRPr spc="-25" dirty="0"/>
          </a:p>
        </p:txBody>
      </p:sp>
      <p:sp>
        <p:nvSpPr>
          <p:cNvPr id="3" name="object 3"/>
          <p:cNvSpPr txBox="1"/>
          <p:nvPr/>
        </p:nvSpPr>
        <p:spPr>
          <a:xfrm>
            <a:off x="292603" y="1219200"/>
            <a:ext cx="8683576" cy="507831"/>
          </a:xfrm>
          <a:prstGeom prst="rect">
            <a:avLst/>
          </a:prstGeom>
        </p:spPr>
        <p:txBody>
          <a:bodyPr vert="horz" wrap="square" lIns="0" tIns="137160" rIns="0" bIns="0" rtlCol="0">
            <a:spAutoFit/>
          </a:bodyPr>
          <a:lstStyle/>
          <a:p>
            <a:pPr marL="462915" lvl="1">
              <a:lnSpc>
                <a:spcPct val="100000"/>
              </a:lnSpc>
              <a:spcBef>
                <a:spcPts val="819"/>
              </a:spcBef>
              <a:tabLst>
                <a:tab pos="710565" algn="l"/>
              </a:tabLst>
            </a:pPr>
            <a:endParaRPr sz="2400" dirty="0">
              <a:latin typeface="Calibri"/>
              <a:cs typeface="Calibri"/>
            </a:endParaRPr>
          </a:p>
        </p:txBody>
      </p:sp>
      <p:sp>
        <p:nvSpPr>
          <p:cNvPr id="14" name="TextBox 13">
            <a:extLst>
              <a:ext uri="{FF2B5EF4-FFF2-40B4-BE49-F238E27FC236}">
                <a16:creationId xmlns:a16="http://schemas.microsoft.com/office/drawing/2014/main" id="{A66AC0AC-2772-205D-C455-3D17BA77639E}"/>
              </a:ext>
            </a:extLst>
          </p:cNvPr>
          <p:cNvSpPr txBox="1"/>
          <p:nvPr/>
        </p:nvSpPr>
        <p:spPr>
          <a:xfrm>
            <a:off x="167821" y="1066800"/>
            <a:ext cx="8808358" cy="646331"/>
          </a:xfrm>
          <a:prstGeom prst="rect">
            <a:avLst/>
          </a:prstGeom>
          <a:noFill/>
        </p:spPr>
        <p:txBody>
          <a:bodyPr wrap="square">
            <a:spAutoFit/>
          </a:bodyPr>
          <a:lstStyle/>
          <a:p>
            <a:r>
              <a:rPr lang="en-US" b="1" dirty="0"/>
              <a:t>Implementation of Module 1: Input Handling and Initialization</a:t>
            </a:r>
          </a:p>
          <a:p>
            <a:endParaRPr lang="en-IN" b="1" dirty="0"/>
          </a:p>
        </p:txBody>
      </p:sp>
      <p:pic>
        <p:nvPicPr>
          <p:cNvPr id="8" name="Picture 7">
            <a:extLst>
              <a:ext uri="{FF2B5EF4-FFF2-40B4-BE49-F238E27FC236}">
                <a16:creationId xmlns:a16="http://schemas.microsoft.com/office/drawing/2014/main" id="{03A0ADEB-3B2F-3310-89A6-B0326C096C76}"/>
              </a:ext>
            </a:extLst>
          </p:cNvPr>
          <p:cNvPicPr>
            <a:picLocks noChangeAspect="1"/>
          </p:cNvPicPr>
          <p:nvPr/>
        </p:nvPicPr>
        <p:blipFill>
          <a:blip r:embed="rId2"/>
          <a:stretch>
            <a:fillRect/>
          </a:stretch>
        </p:blipFill>
        <p:spPr>
          <a:xfrm>
            <a:off x="0" y="1836924"/>
            <a:ext cx="9144000" cy="380187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pc="-10" dirty="0"/>
              <a:t>Implementation</a:t>
            </a:r>
            <a:endParaRPr spc="-10"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12</a:t>
            </a:fld>
            <a:endParaRPr spc="-25" dirty="0"/>
          </a:p>
        </p:txBody>
      </p:sp>
      <p:sp>
        <p:nvSpPr>
          <p:cNvPr id="9" name="TextBox 8">
            <a:extLst>
              <a:ext uri="{FF2B5EF4-FFF2-40B4-BE49-F238E27FC236}">
                <a16:creationId xmlns:a16="http://schemas.microsoft.com/office/drawing/2014/main" id="{F809188D-CDE8-2E1D-A889-5B134E507D89}"/>
              </a:ext>
            </a:extLst>
          </p:cNvPr>
          <p:cNvSpPr txBox="1"/>
          <p:nvPr/>
        </p:nvSpPr>
        <p:spPr>
          <a:xfrm>
            <a:off x="283652" y="1143000"/>
            <a:ext cx="8631747" cy="369332"/>
          </a:xfrm>
          <a:prstGeom prst="rect">
            <a:avLst/>
          </a:prstGeom>
          <a:noFill/>
        </p:spPr>
        <p:txBody>
          <a:bodyPr wrap="square">
            <a:spAutoFit/>
          </a:bodyPr>
          <a:lstStyle/>
          <a:p>
            <a:r>
              <a:rPr lang="en-US" b="1" dirty="0"/>
              <a:t>Implementation of Module 2: Content Posting</a:t>
            </a:r>
            <a:endParaRPr lang="en-IN" b="1" dirty="0"/>
          </a:p>
        </p:txBody>
      </p:sp>
      <p:pic>
        <p:nvPicPr>
          <p:cNvPr id="3" name="Picture 2">
            <a:extLst>
              <a:ext uri="{FF2B5EF4-FFF2-40B4-BE49-F238E27FC236}">
                <a16:creationId xmlns:a16="http://schemas.microsoft.com/office/drawing/2014/main" id="{D1BF9981-660A-9DA5-CA0E-9D5AF760152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5250" y="1978263"/>
            <a:ext cx="6413500" cy="34550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7D954B-4137-D95D-AA0C-42B589D2BAD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3AF806A-CA47-D32B-21A8-4D973C653B3A}"/>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pc="-10" dirty="0"/>
              <a:t>Implementation</a:t>
            </a:r>
            <a:endParaRPr spc="-10" dirty="0"/>
          </a:p>
        </p:txBody>
      </p:sp>
      <p:sp>
        <p:nvSpPr>
          <p:cNvPr id="4" name="object 4">
            <a:extLst>
              <a:ext uri="{FF2B5EF4-FFF2-40B4-BE49-F238E27FC236}">
                <a16:creationId xmlns:a16="http://schemas.microsoft.com/office/drawing/2014/main" id="{13C7EAE4-8C40-D5BA-FA5D-C4B2831F0A9A}"/>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CF549344-4FD0-3272-94F4-B6E55EAA6465}"/>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FADD9710-40EB-2D7D-454F-85B726FF7E36}"/>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13</a:t>
            </a:fld>
            <a:endParaRPr spc="-25" dirty="0"/>
          </a:p>
        </p:txBody>
      </p:sp>
      <p:sp>
        <p:nvSpPr>
          <p:cNvPr id="9" name="TextBox 8">
            <a:extLst>
              <a:ext uri="{FF2B5EF4-FFF2-40B4-BE49-F238E27FC236}">
                <a16:creationId xmlns:a16="http://schemas.microsoft.com/office/drawing/2014/main" id="{FC337C3B-98C3-B7D9-8EE5-5600317F04DE}"/>
              </a:ext>
            </a:extLst>
          </p:cNvPr>
          <p:cNvSpPr txBox="1"/>
          <p:nvPr/>
        </p:nvSpPr>
        <p:spPr>
          <a:xfrm>
            <a:off x="283652" y="1143000"/>
            <a:ext cx="8631747" cy="369332"/>
          </a:xfrm>
          <a:prstGeom prst="rect">
            <a:avLst/>
          </a:prstGeom>
          <a:noFill/>
        </p:spPr>
        <p:txBody>
          <a:bodyPr wrap="square">
            <a:spAutoFit/>
          </a:bodyPr>
          <a:lstStyle/>
          <a:p>
            <a:r>
              <a:rPr lang="en-US" b="1" dirty="0"/>
              <a:t>Implementation of Module 2: Content Posting</a:t>
            </a:r>
            <a:endParaRPr lang="en-IN" b="1" dirty="0"/>
          </a:p>
        </p:txBody>
      </p:sp>
      <p:pic>
        <p:nvPicPr>
          <p:cNvPr id="7" name="Picture 6">
            <a:extLst>
              <a:ext uri="{FF2B5EF4-FFF2-40B4-BE49-F238E27FC236}">
                <a16:creationId xmlns:a16="http://schemas.microsoft.com/office/drawing/2014/main" id="{85582609-0F49-1FB6-4235-F7B2D40EFA57}"/>
              </a:ext>
            </a:extLst>
          </p:cNvPr>
          <p:cNvPicPr>
            <a:picLocks noChangeAspect="1"/>
          </p:cNvPicPr>
          <p:nvPr/>
        </p:nvPicPr>
        <p:blipFill>
          <a:blip r:embed="rId2"/>
          <a:stretch>
            <a:fillRect/>
          </a:stretch>
        </p:blipFill>
        <p:spPr>
          <a:xfrm>
            <a:off x="1365250" y="2133600"/>
            <a:ext cx="6413500" cy="3411220"/>
          </a:xfrm>
          <a:prstGeom prst="rect">
            <a:avLst/>
          </a:prstGeom>
        </p:spPr>
      </p:pic>
    </p:spTree>
    <p:extLst>
      <p:ext uri="{BB962C8B-B14F-4D97-AF65-F5344CB8AC3E}">
        <p14:creationId xmlns:p14="http://schemas.microsoft.com/office/powerpoint/2010/main" val="348548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B8150A-7176-422E-972E-D393589397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42ED5F7-0918-1926-2EDD-9DEA3C582F81}"/>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pc="-10" dirty="0"/>
              <a:t>Implementation</a:t>
            </a:r>
            <a:endParaRPr spc="-10" dirty="0"/>
          </a:p>
        </p:txBody>
      </p:sp>
      <p:sp>
        <p:nvSpPr>
          <p:cNvPr id="4" name="object 4">
            <a:extLst>
              <a:ext uri="{FF2B5EF4-FFF2-40B4-BE49-F238E27FC236}">
                <a16:creationId xmlns:a16="http://schemas.microsoft.com/office/drawing/2014/main" id="{6AB561C1-5660-1C4C-7841-5D51E0619C94}"/>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BEBCDF03-7F55-A806-AF96-372C2C183ED6}"/>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BD99082B-7E3C-BDA2-055A-470AF280B95F}"/>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14</a:t>
            </a:fld>
            <a:endParaRPr spc="-25" dirty="0"/>
          </a:p>
        </p:txBody>
      </p:sp>
      <p:sp>
        <p:nvSpPr>
          <p:cNvPr id="9" name="TextBox 8">
            <a:extLst>
              <a:ext uri="{FF2B5EF4-FFF2-40B4-BE49-F238E27FC236}">
                <a16:creationId xmlns:a16="http://schemas.microsoft.com/office/drawing/2014/main" id="{500B6DE3-0236-0336-D3FD-42A9D5056249}"/>
              </a:ext>
            </a:extLst>
          </p:cNvPr>
          <p:cNvSpPr txBox="1"/>
          <p:nvPr/>
        </p:nvSpPr>
        <p:spPr>
          <a:xfrm>
            <a:off x="283652" y="1143000"/>
            <a:ext cx="8631747" cy="369332"/>
          </a:xfrm>
          <a:prstGeom prst="rect">
            <a:avLst/>
          </a:prstGeom>
          <a:noFill/>
        </p:spPr>
        <p:txBody>
          <a:bodyPr wrap="square">
            <a:spAutoFit/>
          </a:bodyPr>
          <a:lstStyle/>
          <a:p>
            <a:r>
              <a:rPr lang="en-US" b="1" dirty="0"/>
              <a:t>Implementation of Module 2: Content Posting</a:t>
            </a:r>
            <a:endParaRPr lang="en-IN" b="1" dirty="0"/>
          </a:p>
        </p:txBody>
      </p:sp>
      <p:pic>
        <p:nvPicPr>
          <p:cNvPr id="3" name="Picture 2">
            <a:extLst>
              <a:ext uri="{FF2B5EF4-FFF2-40B4-BE49-F238E27FC236}">
                <a16:creationId xmlns:a16="http://schemas.microsoft.com/office/drawing/2014/main" id="{4227DE23-CBA0-9EA5-8860-21434DBDD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904999"/>
            <a:ext cx="6635750" cy="4022725"/>
          </a:xfrm>
          <a:prstGeom prst="rect">
            <a:avLst/>
          </a:prstGeom>
        </p:spPr>
      </p:pic>
    </p:spTree>
    <p:extLst>
      <p:ext uri="{BB962C8B-B14F-4D97-AF65-F5344CB8AC3E}">
        <p14:creationId xmlns:p14="http://schemas.microsoft.com/office/powerpoint/2010/main" val="3983450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AC47DC-AC56-0E26-C48D-D4801FE0706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A258F28-2E41-4A10-E345-26DD2BE4FB8F}"/>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pc="-10" dirty="0"/>
              <a:t>Implementation</a:t>
            </a:r>
            <a:endParaRPr spc="-10" dirty="0"/>
          </a:p>
        </p:txBody>
      </p:sp>
      <p:sp>
        <p:nvSpPr>
          <p:cNvPr id="4" name="object 4">
            <a:extLst>
              <a:ext uri="{FF2B5EF4-FFF2-40B4-BE49-F238E27FC236}">
                <a16:creationId xmlns:a16="http://schemas.microsoft.com/office/drawing/2014/main" id="{F424D01F-65B8-665B-33AF-CB6556BECD5B}"/>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64FD04CC-C253-B21C-E870-7F3E7D1D707D}"/>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EA0927A8-95B4-6CF3-98C8-AB082D191A3C}"/>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15</a:t>
            </a:fld>
            <a:endParaRPr spc="-25" dirty="0"/>
          </a:p>
        </p:txBody>
      </p:sp>
      <p:sp>
        <p:nvSpPr>
          <p:cNvPr id="9" name="TextBox 8">
            <a:extLst>
              <a:ext uri="{FF2B5EF4-FFF2-40B4-BE49-F238E27FC236}">
                <a16:creationId xmlns:a16="http://schemas.microsoft.com/office/drawing/2014/main" id="{AF83120F-F284-61BE-3C72-3C98AA8E9327}"/>
              </a:ext>
            </a:extLst>
          </p:cNvPr>
          <p:cNvSpPr txBox="1"/>
          <p:nvPr/>
        </p:nvSpPr>
        <p:spPr>
          <a:xfrm>
            <a:off x="283652" y="1143000"/>
            <a:ext cx="8631747" cy="369332"/>
          </a:xfrm>
          <a:prstGeom prst="rect">
            <a:avLst/>
          </a:prstGeom>
          <a:noFill/>
        </p:spPr>
        <p:txBody>
          <a:bodyPr wrap="square">
            <a:spAutoFit/>
          </a:bodyPr>
          <a:lstStyle/>
          <a:p>
            <a:r>
              <a:rPr lang="en-US" b="1" dirty="0"/>
              <a:t>Implementation of Module 3: Email Notification</a:t>
            </a:r>
            <a:endParaRPr lang="en-IN" b="1" dirty="0"/>
          </a:p>
        </p:txBody>
      </p:sp>
      <p:pic>
        <p:nvPicPr>
          <p:cNvPr id="7" name="Picture 6">
            <a:extLst>
              <a:ext uri="{FF2B5EF4-FFF2-40B4-BE49-F238E27FC236}">
                <a16:creationId xmlns:a16="http://schemas.microsoft.com/office/drawing/2014/main" id="{F109ED26-3BF8-62C1-260F-BE90304A05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5250" y="1866979"/>
            <a:ext cx="6413500" cy="4032250"/>
          </a:xfrm>
          <a:prstGeom prst="rect">
            <a:avLst/>
          </a:prstGeom>
        </p:spPr>
      </p:pic>
    </p:spTree>
    <p:extLst>
      <p:ext uri="{BB962C8B-B14F-4D97-AF65-F5344CB8AC3E}">
        <p14:creationId xmlns:p14="http://schemas.microsoft.com/office/powerpoint/2010/main" val="2195048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Conclusion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16</a:t>
            </a:fld>
            <a:endParaRPr spc="-25" dirty="0"/>
          </a:p>
        </p:txBody>
      </p:sp>
      <p:sp>
        <p:nvSpPr>
          <p:cNvPr id="3" name="object 3"/>
          <p:cNvSpPr txBox="1"/>
          <p:nvPr/>
        </p:nvSpPr>
        <p:spPr>
          <a:xfrm>
            <a:off x="308024" y="1003808"/>
            <a:ext cx="3120976" cy="391160"/>
          </a:xfrm>
          <a:prstGeom prst="rect">
            <a:avLst/>
          </a:prstGeom>
        </p:spPr>
        <p:txBody>
          <a:bodyPr vert="horz" wrap="square" lIns="0" tIns="12700" rIns="0" bIns="0" rtlCol="0">
            <a:spAutoFit/>
          </a:bodyPr>
          <a:lstStyle/>
          <a:p>
            <a:pPr marL="12700">
              <a:lnSpc>
                <a:spcPct val="100000"/>
              </a:lnSpc>
              <a:spcBef>
                <a:spcPts val="100"/>
              </a:spcBef>
              <a:tabLst>
                <a:tab pos="310515" algn="l"/>
              </a:tabLst>
            </a:pPr>
            <a:endParaRPr lang="en-IN" sz="2400" dirty="0">
              <a:latin typeface="Calibri"/>
              <a:cs typeface="Calibri"/>
            </a:endParaRPr>
          </a:p>
        </p:txBody>
      </p:sp>
      <p:sp>
        <p:nvSpPr>
          <p:cNvPr id="10" name="TextBox 9">
            <a:extLst>
              <a:ext uri="{FF2B5EF4-FFF2-40B4-BE49-F238E27FC236}">
                <a16:creationId xmlns:a16="http://schemas.microsoft.com/office/drawing/2014/main" id="{81EF7034-14DE-40F6-C30E-7FBF745B5CE5}"/>
              </a:ext>
            </a:extLst>
          </p:cNvPr>
          <p:cNvSpPr txBox="1"/>
          <p:nvPr/>
        </p:nvSpPr>
        <p:spPr>
          <a:xfrm>
            <a:off x="263525" y="1394968"/>
            <a:ext cx="8867172" cy="3002745"/>
          </a:xfrm>
          <a:prstGeom prst="rect">
            <a:avLst/>
          </a:prstGeom>
          <a:noFill/>
        </p:spPr>
        <p:txBody>
          <a:bodyPr wrap="square">
            <a:spAutoFit/>
          </a:bodyPr>
          <a:lstStyle/>
          <a:p>
            <a:pPr marL="176530" marR="467995" indent="388620" algn="just">
              <a:lnSpc>
                <a:spcPct val="150000"/>
              </a:lnSpc>
              <a:spcBef>
                <a:spcPts val="10"/>
              </a:spcBef>
            </a:pPr>
            <a:r>
              <a:rPr lang="en-US" sz="1600" dirty="0">
                <a:latin typeface="Times New Roman" panose="02020603050405020304" pitchFamily="18" charset="0"/>
                <a:cs typeface="Times New Roman" panose="02020603050405020304" pitchFamily="18" charset="0"/>
              </a:rPr>
              <a:t>The "LinkedIn Post Automation Bot" is a powerful tool designed to simplify and automate the process of managing LinkedIn posts. By handling content scheduling, automated posting, and notifications, it significantly reduces manual effort while ensuring consistency and reliability in content delivery. The bot's ability to operate seamlessly ensures users can focus on strategy rather than execution. Although challenges such as adapting to platform updates or handling login errors may occur, implementing regular updates and robust error-handling mechanisms will maintain its efficiency and effectiveness. This solution exemplifies the potential of automation in revolutionizing professional social media management.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Future</a:t>
            </a:r>
            <a:r>
              <a:rPr spc="-150" dirty="0"/>
              <a:t> </a:t>
            </a:r>
            <a:r>
              <a:rPr spc="-10" dirty="0"/>
              <a:t>Enhancement</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17</a:t>
            </a:fld>
            <a:endParaRPr spc="-25" dirty="0"/>
          </a:p>
        </p:txBody>
      </p:sp>
      <p:sp>
        <p:nvSpPr>
          <p:cNvPr id="8" name="TextBox 7">
            <a:extLst>
              <a:ext uri="{FF2B5EF4-FFF2-40B4-BE49-F238E27FC236}">
                <a16:creationId xmlns:a16="http://schemas.microsoft.com/office/drawing/2014/main" id="{3470B7F3-8147-6790-6965-1FB974CC36E9}"/>
              </a:ext>
            </a:extLst>
          </p:cNvPr>
          <p:cNvSpPr txBox="1"/>
          <p:nvPr/>
        </p:nvSpPr>
        <p:spPr>
          <a:xfrm>
            <a:off x="200629" y="1295400"/>
            <a:ext cx="8949122" cy="3002489"/>
          </a:xfrm>
          <a:prstGeom prst="rect">
            <a:avLst/>
          </a:prstGeom>
          <a:noFill/>
        </p:spPr>
        <p:txBody>
          <a:bodyPr wrap="square">
            <a:spAutoFit/>
          </a:bodyPr>
          <a:lstStyle/>
          <a:p>
            <a:pPr marL="176530" marR="467995" indent="280670" algn="just">
              <a:lnSpc>
                <a:spcPct val="150000"/>
              </a:lnSpc>
              <a:spcBef>
                <a:spcPts val="10"/>
              </a:spcBef>
            </a:pPr>
            <a:r>
              <a:rPr lang="en-US" sz="1600" dirty="0">
                <a:latin typeface="Times New Roman" panose="02020603050405020304" pitchFamily="18" charset="0"/>
                <a:cs typeface="Times New Roman" panose="02020603050405020304" pitchFamily="18" charset="0"/>
              </a:rPr>
              <a:t>Future advancements in the LinkedIn Post Automation Bot could involve integrating advanced AI technologies such as Natural Language Processing (NLP) for generating more engaging and personalized content recommendations. Incorporating machine learning algorithms could optimize posting times by analyzing user engagement trends, ensuring maximum visibility and interaction. Additionally, sentiment analysis could be leveraged to tailor posts based on audience preferences, creating a more targeted and impactful outreach strategy. These enhancements would not only improve automation but also enable users to achieve more strategic and data-driven LinkedIn engagement</a:t>
            </a:r>
            <a:r>
              <a:rPr lang="en-US" sz="1600"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References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18</a:t>
            </a:fld>
            <a:endParaRPr spc="-25" dirty="0"/>
          </a:p>
        </p:txBody>
      </p:sp>
      <p:sp>
        <p:nvSpPr>
          <p:cNvPr id="8" name="TextBox 7">
            <a:extLst>
              <a:ext uri="{FF2B5EF4-FFF2-40B4-BE49-F238E27FC236}">
                <a16:creationId xmlns:a16="http://schemas.microsoft.com/office/drawing/2014/main" id="{D2F8CC0C-C6C4-5576-F79C-B59077F19B15}"/>
              </a:ext>
            </a:extLst>
          </p:cNvPr>
          <p:cNvSpPr txBox="1"/>
          <p:nvPr/>
        </p:nvSpPr>
        <p:spPr>
          <a:xfrm>
            <a:off x="295154" y="1143000"/>
            <a:ext cx="8696445" cy="3672800"/>
          </a:xfrm>
          <a:prstGeom prst="rect">
            <a:avLst/>
          </a:prstGeom>
          <a:noFill/>
        </p:spPr>
        <p:txBody>
          <a:bodyPr wrap="square">
            <a:spAutoFit/>
          </a:bodyPr>
          <a:lstStyle/>
          <a:p>
            <a:pPr>
              <a:lnSpc>
                <a:spcPct val="150000"/>
              </a:lnSpc>
            </a:pP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spcBef>
                <a:spcPts val="1155"/>
              </a:spcBef>
              <a:buSzPts val="1400"/>
              <a:buFont typeface="Arial" panose="020B0604020202020204" pitchFamily="34" charset="0"/>
              <a:buChar char="•"/>
              <a:tabLst>
                <a:tab pos="981710" algn="l"/>
              </a:tabLst>
            </a:pPr>
            <a:r>
              <a:rPr lang="en-US" sz="1800" spc="0" dirty="0">
                <a:effectLst/>
                <a:latin typeface="Times New Roman" panose="02020603050405020304" pitchFamily="18" charset="0"/>
                <a:ea typeface="Times New Roman" panose="02020603050405020304" pitchFamily="18" charset="0"/>
              </a:rPr>
              <a:t>Flowcharts:</a:t>
            </a:r>
            <a:r>
              <a:rPr lang="en-US" sz="1800" spc="-15" dirty="0">
                <a:solidFill>
                  <a:srgbClr val="0000FF"/>
                </a:solidFill>
                <a:effectLst/>
                <a:latin typeface="Times New Roman" panose="02020603050405020304" pitchFamily="18" charset="0"/>
                <a:ea typeface="Times New Roman" panose="02020603050405020304" pitchFamily="18" charset="0"/>
              </a:rPr>
              <a:t> </a:t>
            </a:r>
            <a:r>
              <a:rPr lang="en-US" sz="1800" u="sng" spc="0" dirty="0">
                <a:solidFill>
                  <a:srgbClr val="0000FF"/>
                </a:solidFill>
                <a:effectLst/>
                <a:latin typeface="Times New Roman" panose="02020603050405020304" pitchFamily="18" charset="0"/>
                <a:ea typeface="Times New Roman" panose="02020603050405020304" pitchFamily="18" charset="0"/>
                <a:hlinkClick r:id="rId2"/>
              </a:rPr>
              <a:t>Studio</a:t>
            </a:r>
            <a:r>
              <a:rPr lang="en-US" sz="1800" u="sng" spc="-20" dirty="0">
                <a:solidFill>
                  <a:srgbClr val="0000FF"/>
                </a:solidFill>
                <a:effectLst/>
                <a:latin typeface="Times New Roman" panose="02020603050405020304" pitchFamily="18" charset="0"/>
                <a:ea typeface="Times New Roman" panose="02020603050405020304" pitchFamily="18" charset="0"/>
                <a:hlinkClick r:id="rId2"/>
              </a:rPr>
              <a:t> </a:t>
            </a:r>
            <a:r>
              <a:rPr lang="en-US" sz="1800" u="sng" spc="0" dirty="0">
                <a:solidFill>
                  <a:srgbClr val="0000FF"/>
                </a:solidFill>
                <a:effectLst/>
                <a:latin typeface="Times New Roman" panose="02020603050405020304" pitchFamily="18" charset="0"/>
                <a:ea typeface="Times New Roman" panose="02020603050405020304" pitchFamily="18" charset="0"/>
                <a:hlinkClick r:id="rId2"/>
              </a:rPr>
              <a:t>-</a:t>
            </a:r>
            <a:r>
              <a:rPr lang="en-US" sz="1800" u="sng" spc="-35" dirty="0">
                <a:solidFill>
                  <a:srgbClr val="0000FF"/>
                </a:solidFill>
                <a:effectLst/>
                <a:latin typeface="Times New Roman" panose="02020603050405020304" pitchFamily="18" charset="0"/>
                <a:ea typeface="Times New Roman" panose="02020603050405020304" pitchFamily="18" charset="0"/>
                <a:hlinkClick r:id="rId2"/>
              </a:rPr>
              <a:t> </a:t>
            </a:r>
            <a:r>
              <a:rPr lang="en-US" sz="1800" u="sng" spc="0" dirty="0">
                <a:solidFill>
                  <a:srgbClr val="0000FF"/>
                </a:solidFill>
                <a:effectLst/>
                <a:latin typeface="Times New Roman" panose="02020603050405020304" pitchFamily="18" charset="0"/>
                <a:ea typeface="Times New Roman" panose="02020603050405020304" pitchFamily="18" charset="0"/>
                <a:hlinkClick r:id="rId2"/>
              </a:rPr>
              <a:t>Flowcharts</a:t>
            </a:r>
            <a:r>
              <a:rPr lang="en-US" sz="1800" u="sng" spc="-20" dirty="0">
                <a:solidFill>
                  <a:srgbClr val="0000FF"/>
                </a:solidFill>
                <a:effectLst/>
                <a:latin typeface="Times New Roman" panose="02020603050405020304" pitchFamily="18" charset="0"/>
                <a:ea typeface="Times New Roman" panose="02020603050405020304" pitchFamily="18" charset="0"/>
                <a:hlinkClick r:id="rId2"/>
              </a:rPr>
              <a:t> </a:t>
            </a:r>
            <a:r>
              <a:rPr lang="en-US" sz="1800" u="sng" spc="0" dirty="0">
                <a:solidFill>
                  <a:srgbClr val="0000FF"/>
                </a:solidFill>
                <a:effectLst/>
                <a:latin typeface="Times New Roman" panose="02020603050405020304" pitchFamily="18" charset="0"/>
                <a:ea typeface="Times New Roman" panose="02020603050405020304" pitchFamily="18" charset="0"/>
                <a:hlinkClick r:id="rId2"/>
              </a:rPr>
              <a:t>(uipath.com)</a:t>
            </a:r>
            <a:r>
              <a:rPr lang="en-US" sz="1800" dirty="0">
                <a:effectLst/>
                <a:latin typeface="Times New Roman" panose="02020603050405020304" pitchFamily="18" charset="0"/>
                <a:ea typeface="Times New Roman" panose="02020603050405020304" pitchFamily="18" charset="0"/>
              </a:rPr>
              <a:t> </a:t>
            </a:r>
          </a:p>
          <a:p>
            <a:pPr lvl="0">
              <a:lnSpc>
                <a:spcPct val="150000"/>
              </a:lnSpc>
              <a:spcBef>
                <a:spcPts val="445"/>
              </a:spcBef>
              <a:buSzPts val="1400"/>
              <a:tabLst>
                <a:tab pos="930910" algn="l"/>
              </a:tabLst>
            </a:pP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spcBef>
                <a:spcPts val="445"/>
              </a:spcBef>
              <a:buSzPts val="1400"/>
              <a:buFont typeface="Arial" panose="020B0604020202020204" pitchFamily="34" charset="0"/>
              <a:buChar char="•"/>
              <a:tabLst>
                <a:tab pos="930910" algn="l"/>
              </a:tabLst>
            </a:pPr>
            <a:r>
              <a:rPr lang="en-US" sz="1800" spc="0" dirty="0">
                <a:effectLst/>
                <a:latin typeface="Times New Roman" panose="02020603050405020304" pitchFamily="18" charset="0"/>
                <a:ea typeface="Times New Roman" panose="02020603050405020304" pitchFamily="18" charset="0"/>
              </a:rPr>
              <a:t>Email</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activity:</a:t>
            </a:r>
            <a:r>
              <a:rPr lang="en-US" sz="1800" spc="-5" dirty="0">
                <a:solidFill>
                  <a:srgbClr val="0000FF"/>
                </a:solidFill>
                <a:effectLst/>
                <a:latin typeface="Times New Roman" panose="02020603050405020304" pitchFamily="18" charset="0"/>
                <a:ea typeface="Times New Roman" panose="02020603050405020304" pitchFamily="18" charset="0"/>
              </a:rPr>
              <a:t> </a:t>
            </a:r>
            <a:r>
              <a:rPr lang="en-US" sz="1800" u="sng" spc="0" dirty="0">
                <a:solidFill>
                  <a:srgbClr val="0000FF"/>
                </a:solidFill>
                <a:effectLst/>
                <a:latin typeface="Times New Roman" panose="02020603050405020304" pitchFamily="18" charset="0"/>
                <a:ea typeface="Times New Roman" panose="02020603050405020304" pitchFamily="18" charset="0"/>
                <a:hlinkClick r:id="rId3"/>
              </a:rPr>
              <a:t>Activities</a:t>
            </a:r>
            <a:r>
              <a:rPr lang="en-US" sz="1800" u="sng" spc="-15" dirty="0">
                <a:solidFill>
                  <a:srgbClr val="0000FF"/>
                </a:solidFill>
                <a:effectLst/>
                <a:latin typeface="Times New Roman" panose="02020603050405020304" pitchFamily="18" charset="0"/>
                <a:ea typeface="Times New Roman" panose="02020603050405020304" pitchFamily="18" charset="0"/>
                <a:hlinkClick r:id="rId3"/>
              </a:rPr>
              <a:t> </a:t>
            </a:r>
            <a:r>
              <a:rPr lang="en-US" sz="1800" u="sng" spc="0" dirty="0">
                <a:solidFill>
                  <a:srgbClr val="0000FF"/>
                </a:solidFill>
                <a:effectLst/>
                <a:latin typeface="Times New Roman" panose="02020603050405020304" pitchFamily="18" charset="0"/>
                <a:ea typeface="Times New Roman" panose="02020603050405020304" pitchFamily="18" charset="0"/>
                <a:hlinkClick r:id="rId3"/>
              </a:rPr>
              <a:t>-</a:t>
            </a:r>
            <a:r>
              <a:rPr lang="en-US" sz="1800" u="sng" spc="-25" dirty="0">
                <a:solidFill>
                  <a:srgbClr val="0000FF"/>
                </a:solidFill>
                <a:effectLst/>
                <a:latin typeface="Times New Roman" panose="02020603050405020304" pitchFamily="18" charset="0"/>
                <a:ea typeface="Times New Roman" panose="02020603050405020304" pitchFamily="18" charset="0"/>
                <a:hlinkClick r:id="rId3"/>
              </a:rPr>
              <a:t> </a:t>
            </a:r>
            <a:r>
              <a:rPr lang="en-US" sz="1800" u="sng" spc="0" dirty="0">
                <a:solidFill>
                  <a:srgbClr val="0000FF"/>
                </a:solidFill>
                <a:effectLst/>
                <a:latin typeface="Times New Roman" panose="02020603050405020304" pitchFamily="18" charset="0"/>
                <a:ea typeface="Times New Roman" panose="02020603050405020304" pitchFamily="18" charset="0"/>
                <a:hlinkClick r:id="rId3"/>
              </a:rPr>
              <a:t>Send</a:t>
            </a:r>
            <a:r>
              <a:rPr lang="en-US" sz="1800" u="sng" spc="-15" dirty="0">
                <a:solidFill>
                  <a:srgbClr val="0000FF"/>
                </a:solidFill>
                <a:effectLst/>
                <a:latin typeface="Times New Roman" panose="02020603050405020304" pitchFamily="18" charset="0"/>
                <a:ea typeface="Times New Roman" panose="02020603050405020304" pitchFamily="18" charset="0"/>
                <a:hlinkClick r:id="rId3"/>
              </a:rPr>
              <a:t> </a:t>
            </a:r>
            <a:r>
              <a:rPr lang="en-US" sz="1800" u="sng" spc="0" dirty="0">
                <a:solidFill>
                  <a:srgbClr val="0000FF"/>
                </a:solidFill>
                <a:effectLst/>
                <a:latin typeface="Times New Roman" panose="02020603050405020304" pitchFamily="18" charset="0"/>
                <a:ea typeface="Times New Roman" panose="02020603050405020304" pitchFamily="18" charset="0"/>
                <a:hlinkClick r:id="rId3"/>
              </a:rPr>
              <a:t>SMTP</a:t>
            </a:r>
            <a:r>
              <a:rPr lang="en-US" sz="1800" u="sng" spc="-35" dirty="0">
                <a:solidFill>
                  <a:srgbClr val="0000FF"/>
                </a:solidFill>
                <a:effectLst/>
                <a:latin typeface="Times New Roman" panose="02020603050405020304" pitchFamily="18" charset="0"/>
                <a:ea typeface="Times New Roman" panose="02020603050405020304" pitchFamily="18" charset="0"/>
                <a:hlinkClick r:id="rId3"/>
              </a:rPr>
              <a:t> </a:t>
            </a:r>
            <a:r>
              <a:rPr lang="en-US" sz="1800" u="sng" spc="0" dirty="0">
                <a:solidFill>
                  <a:srgbClr val="0000FF"/>
                </a:solidFill>
                <a:effectLst/>
                <a:latin typeface="Times New Roman" panose="02020603050405020304" pitchFamily="18" charset="0"/>
                <a:ea typeface="Times New Roman" panose="02020603050405020304" pitchFamily="18" charset="0"/>
                <a:hlinkClick r:id="rId3"/>
              </a:rPr>
              <a:t>Mail</a:t>
            </a:r>
            <a:r>
              <a:rPr lang="en-US" sz="1800" u="sng" spc="-15" dirty="0">
                <a:solidFill>
                  <a:srgbClr val="0000FF"/>
                </a:solidFill>
                <a:effectLst/>
                <a:latin typeface="Times New Roman" panose="02020603050405020304" pitchFamily="18" charset="0"/>
                <a:ea typeface="Times New Roman" panose="02020603050405020304" pitchFamily="18" charset="0"/>
                <a:hlinkClick r:id="rId3"/>
              </a:rPr>
              <a:t> </a:t>
            </a:r>
            <a:r>
              <a:rPr lang="en-US" sz="1800" u="sng" spc="0" dirty="0">
                <a:solidFill>
                  <a:srgbClr val="0000FF"/>
                </a:solidFill>
                <a:effectLst/>
                <a:latin typeface="Times New Roman" panose="02020603050405020304" pitchFamily="18" charset="0"/>
                <a:ea typeface="Times New Roman" panose="02020603050405020304" pitchFamily="18" charset="0"/>
                <a:hlinkClick r:id="rId3"/>
              </a:rPr>
              <a:t>Message</a:t>
            </a:r>
            <a:r>
              <a:rPr lang="en-US" sz="1800" u="sng" spc="-20" dirty="0">
                <a:solidFill>
                  <a:srgbClr val="0000FF"/>
                </a:solidFill>
                <a:effectLst/>
                <a:latin typeface="Times New Roman" panose="02020603050405020304" pitchFamily="18" charset="0"/>
                <a:ea typeface="Times New Roman" panose="02020603050405020304" pitchFamily="18" charset="0"/>
                <a:hlinkClick r:id="rId3"/>
              </a:rPr>
              <a:t> </a:t>
            </a:r>
            <a:r>
              <a:rPr lang="en-US" sz="1800" u="sng" spc="0" dirty="0">
                <a:solidFill>
                  <a:srgbClr val="0000FF"/>
                </a:solidFill>
                <a:effectLst/>
                <a:latin typeface="Times New Roman" panose="02020603050405020304" pitchFamily="18" charset="0"/>
                <a:ea typeface="Times New Roman" panose="02020603050405020304" pitchFamily="18" charset="0"/>
                <a:hlinkClick r:id="rId3"/>
              </a:rPr>
              <a:t>(uipath.com)</a:t>
            </a:r>
            <a:endParaRPr lang="en-IN" sz="1800" spc="0" dirty="0">
              <a:effectLst/>
              <a:latin typeface="Times New Roman" panose="02020603050405020304" pitchFamily="18" charset="0"/>
              <a:ea typeface="Times New Roman" panose="02020603050405020304" pitchFamily="18" charset="0"/>
            </a:endParaRPr>
          </a:p>
          <a:p>
            <a:pPr marL="162560">
              <a:lnSpc>
                <a:spcPct val="150000"/>
              </a:lnSpc>
              <a:spcBef>
                <a:spcPts val="5"/>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spcBef>
                <a:spcPts val="445"/>
              </a:spcBef>
              <a:buSzPts val="1400"/>
              <a:buFont typeface="Arial" panose="020B0604020202020204" pitchFamily="34" charset="0"/>
              <a:buChar char="•"/>
              <a:tabLst>
                <a:tab pos="930910" algn="l"/>
              </a:tabLst>
            </a:pPr>
            <a:r>
              <a:rPr lang="en-US" sz="1800" spc="0" dirty="0">
                <a:effectLst/>
                <a:latin typeface="Times New Roman" panose="02020603050405020304" pitchFamily="18" charset="0"/>
                <a:ea typeface="Times New Roman" panose="02020603050405020304" pitchFamily="18" charset="0"/>
              </a:rPr>
              <a:t>Email</a:t>
            </a:r>
            <a:r>
              <a:rPr lang="en-US" sz="1800" spc="-4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activity:</a:t>
            </a:r>
            <a:r>
              <a:rPr lang="en-US" sz="1800" spc="-45" dirty="0">
                <a:solidFill>
                  <a:srgbClr val="0000FF"/>
                </a:solidFill>
                <a:effectLst/>
                <a:latin typeface="Times New Roman" panose="02020603050405020304" pitchFamily="18" charset="0"/>
                <a:ea typeface="Times New Roman" panose="02020603050405020304" pitchFamily="18" charset="0"/>
              </a:rPr>
              <a:t> </a:t>
            </a:r>
            <a:r>
              <a:rPr lang="en-US" u="sng" dirty="0">
                <a:solidFill>
                  <a:srgbClr val="0000FF"/>
                </a:solidFill>
                <a:latin typeface="Times New Roman" panose="02020603050405020304" pitchFamily="18" charset="0"/>
                <a:ea typeface="Times New Roman" panose="02020603050405020304" pitchFamily="18" charset="0"/>
              </a:rPr>
              <a:t>https://youtu.be/8vlLvsyCO3Q</a:t>
            </a: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85750" indent="-285750">
              <a:lnSpc>
                <a:spcPct val="150000"/>
              </a:lnSpc>
              <a:buFont typeface="Arial" panose="020B0604020202020204" pitchFamily="34" charset="0"/>
              <a:buChar char="•"/>
            </a:pPr>
            <a:endParaRPr lang="en-IN" dirty="0"/>
          </a:p>
          <a:p>
            <a:pPr marL="285750" indent="-285750">
              <a:lnSpc>
                <a:spcPct val="150000"/>
              </a:lnSpc>
              <a:buFont typeface="Arial" panose="020B0604020202020204" pitchFamily="34" charset="0"/>
              <a:buChar char="•"/>
            </a:pP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1383" y="2297636"/>
            <a:ext cx="3880485" cy="1488440"/>
          </a:xfrm>
          <a:prstGeom prst="rect">
            <a:avLst/>
          </a:prstGeom>
        </p:spPr>
        <p:txBody>
          <a:bodyPr vert="horz" wrap="square" lIns="0" tIns="12700" rIns="0" bIns="0" rtlCol="0">
            <a:spAutoFit/>
          </a:bodyPr>
          <a:lstStyle/>
          <a:p>
            <a:pPr marL="12700">
              <a:lnSpc>
                <a:spcPct val="100000"/>
              </a:lnSpc>
              <a:spcBef>
                <a:spcPts val="100"/>
              </a:spcBef>
            </a:pPr>
            <a:r>
              <a:rPr sz="9600" spc="-10" dirty="0"/>
              <a:t>Queries</a:t>
            </a:r>
            <a:endParaRPr sz="9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Abstract</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2</a:t>
            </a:fld>
            <a:endParaRPr spc="-25" dirty="0"/>
          </a:p>
        </p:txBody>
      </p:sp>
      <p:sp>
        <p:nvSpPr>
          <p:cNvPr id="3" name="object 3"/>
          <p:cNvSpPr txBox="1"/>
          <p:nvPr/>
        </p:nvSpPr>
        <p:spPr>
          <a:xfrm>
            <a:off x="247892" y="1371600"/>
            <a:ext cx="8912176" cy="3292568"/>
          </a:xfrm>
          <a:prstGeom prst="rect">
            <a:avLst/>
          </a:prstGeom>
        </p:spPr>
        <p:txBody>
          <a:bodyPr vert="horz" wrap="square" lIns="0" tIns="12700" rIns="0" bIns="0" rtlCol="0">
            <a:spAutoFit/>
          </a:bodyPr>
          <a:lstStyle/>
          <a:p>
            <a:pPr marL="176530" marR="467995" algn="just">
              <a:lnSpc>
                <a:spcPct val="150000"/>
              </a:lnSpc>
              <a:spcBef>
                <a:spcPts val="10"/>
              </a:spcBef>
            </a:pPr>
            <a:r>
              <a:rPr lang="en-IN" sz="1600" dirty="0">
                <a:effectLst/>
                <a:latin typeface="Times New Roman" panose="02020603050405020304" pitchFamily="18" charset="0"/>
                <a:ea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"LinkedIn Post Automation Bot" is a Robotic Process Automation (RPA) solution developed using UiPath to simplify and streamline LinkedIn post management. Social media engagement on platforms like LinkedIn often demands consistent effort, which can be time-consuming and prone to errors when done manually. This bot automates the workflow by retrieving post content from an Excel file, securely logging into LinkedIn, and posting content at scheduled intervals using a delay-based mechanism. Additionally, it sends email notifications to inform users of successful posting, ensuring efficiency and reliability. By automating repetitive tasks, this bot allows users to focus on crafting impactful content while ensuring consistent and timely posting, making it a valuable tool for professionals and businesses.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9255" y="2297636"/>
            <a:ext cx="7499350" cy="1488440"/>
          </a:xfrm>
          <a:prstGeom prst="rect">
            <a:avLst/>
          </a:prstGeom>
        </p:spPr>
        <p:txBody>
          <a:bodyPr vert="horz" wrap="square" lIns="0" tIns="12700" rIns="0" bIns="0" rtlCol="0">
            <a:spAutoFit/>
          </a:bodyPr>
          <a:lstStyle/>
          <a:p>
            <a:pPr marL="12700">
              <a:lnSpc>
                <a:spcPct val="100000"/>
              </a:lnSpc>
              <a:spcBef>
                <a:spcPts val="100"/>
              </a:spcBef>
            </a:pPr>
            <a:r>
              <a:rPr sz="9600" spc="-10" dirty="0"/>
              <a:t>Demonstration</a:t>
            </a:r>
            <a:endParaRPr sz="9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75941" y="2297636"/>
            <a:ext cx="5187315" cy="1488440"/>
          </a:xfrm>
          <a:prstGeom prst="rect">
            <a:avLst/>
          </a:prstGeom>
        </p:spPr>
        <p:txBody>
          <a:bodyPr vert="horz" wrap="square" lIns="0" tIns="12700" rIns="0" bIns="0" rtlCol="0">
            <a:spAutoFit/>
          </a:bodyPr>
          <a:lstStyle/>
          <a:p>
            <a:pPr marL="12700">
              <a:lnSpc>
                <a:spcPct val="100000"/>
              </a:lnSpc>
              <a:spcBef>
                <a:spcPts val="100"/>
              </a:spcBef>
            </a:pPr>
            <a:r>
              <a:rPr sz="9600" dirty="0"/>
              <a:t>Thank</a:t>
            </a:r>
            <a:r>
              <a:rPr sz="9600" spc="-290" dirty="0"/>
              <a:t> </a:t>
            </a:r>
            <a:r>
              <a:rPr sz="9600" spc="-25" dirty="0"/>
              <a:t>You</a:t>
            </a:r>
            <a:endParaRPr sz="9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Need</a:t>
            </a:r>
            <a:r>
              <a:rPr spc="-80" dirty="0"/>
              <a:t> </a:t>
            </a:r>
            <a:r>
              <a:rPr dirty="0"/>
              <a:t>for</a:t>
            </a:r>
            <a:r>
              <a:rPr spc="-80" dirty="0"/>
              <a:t> </a:t>
            </a:r>
            <a:r>
              <a:rPr dirty="0"/>
              <a:t>the</a:t>
            </a:r>
            <a:r>
              <a:rPr spc="-75" dirty="0"/>
              <a:t> </a:t>
            </a:r>
            <a:r>
              <a:rPr dirty="0"/>
              <a:t>Proposed</a:t>
            </a:r>
            <a:r>
              <a:rPr spc="-80" dirty="0"/>
              <a:t> </a:t>
            </a:r>
            <a:r>
              <a:rPr spc="-10" dirty="0"/>
              <a:t>System</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3</a:t>
            </a:fld>
            <a:endParaRPr spc="-25" dirty="0"/>
          </a:p>
        </p:txBody>
      </p:sp>
      <p:sp>
        <p:nvSpPr>
          <p:cNvPr id="10" name="TextBox 9">
            <a:extLst>
              <a:ext uri="{FF2B5EF4-FFF2-40B4-BE49-F238E27FC236}">
                <a16:creationId xmlns:a16="http://schemas.microsoft.com/office/drawing/2014/main" id="{5C41B332-9E09-5F54-5F27-26743F47EEBB}"/>
              </a:ext>
            </a:extLst>
          </p:cNvPr>
          <p:cNvSpPr txBox="1"/>
          <p:nvPr/>
        </p:nvSpPr>
        <p:spPr>
          <a:xfrm>
            <a:off x="262507" y="1447800"/>
            <a:ext cx="8805293" cy="226408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Manually managing LinkedIn posts is time-consuming, inconsistent, and prone to errors. The proposed system eliminates these challenges by automating content scheduling, posting, and notifying users upon successful execution.</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ensures timely and efficient content delivery, enabling users to focus on creating impactful posts rather than managing posting schedules. </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reduces human errors with features like email integration and dynamic data storage.</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Advantages</a:t>
            </a:r>
            <a:r>
              <a:rPr spc="-100" dirty="0"/>
              <a:t> </a:t>
            </a:r>
            <a:r>
              <a:rPr dirty="0"/>
              <a:t>of</a:t>
            </a:r>
            <a:r>
              <a:rPr spc="-100" dirty="0"/>
              <a:t> </a:t>
            </a:r>
            <a:r>
              <a:rPr dirty="0"/>
              <a:t>the</a:t>
            </a:r>
            <a:r>
              <a:rPr spc="-100" dirty="0"/>
              <a:t> </a:t>
            </a:r>
            <a:r>
              <a:rPr dirty="0"/>
              <a:t>Proposed</a:t>
            </a:r>
            <a:r>
              <a:rPr spc="-95" dirty="0"/>
              <a:t> </a:t>
            </a:r>
            <a:r>
              <a:rPr spc="-10" dirty="0"/>
              <a:t>System</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4</a:t>
            </a:fld>
            <a:endParaRPr spc="-25" dirty="0"/>
          </a:p>
        </p:txBody>
      </p:sp>
      <p:sp>
        <p:nvSpPr>
          <p:cNvPr id="7" name="Rectangle 1">
            <a:extLst>
              <a:ext uri="{FF2B5EF4-FFF2-40B4-BE49-F238E27FC236}">
                <a16:creationId xmlns:a16="http://schemas.microsoft.com/office/drawing/2014/main" id="{8080A229-6A6C-30D9-12BA-23B1327F6FFE}"/>
              </a:ext>
            </a:extLst>
          </p:cNvPr>
          <p:cNvSpPr>
            <a:spLocks noChangeArrowheads="1"/>
          </p:cNvSpPr>
          <p:nvPr/>
        </p:nvSpPr>
        <p:spPr bwMode="auto">
          <a:xfrm>
            <a:off x="263525" y="1364566"/>
            <a:ext cx="8839201" cy="3002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Time-Saving</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Automates </a:t>
            </a:r>
            <a:r>
              <a:rPr lang="en-US" sz="1600" dirty="0">
                <a:latin typeface="Times New Roman" panose="02020603050405020304" pitchFamily="18" charset="0"/>
                <a:cs typeface="Times New Roman" panose="02020603050405020304" pitchFamily="18" charset="0"/>
              </a:rPr>
              <a:t>repetitive tasks, freeing up valuable time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Accuracy</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Ensures precise and consistent posting without errors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Efficiency</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Retrieves, posts, and confirms content seamlessly</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Simple interface and workflow for easy operation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Can manage multiple posts and adapt to varying schedules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Notification Feature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Provides real-time updates via email</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Reliability</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Handles tasks without interruptions or inconsistencies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Main</a:t>
            </a:r>
            <a:r>
              <a:rPr spc="-114" dirty="0"/>
              <a:t> </a:t>
            </a:r>
            <a:r>
              <a:rPr spc="-10" dirty="0"/>
              <a:t>Objective</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5</a:t>
            </a:fld>
            <a:endParaRPr spc="-25" dirty="0"/>
          </a:p>
        </p:txBody>
      </p:sp>
      <p:sp>
        <p:nvSpPr>
          <p:cNvPr id="8" name="TextBox 7">
            <a:extLst>
              <a:ext uri="{FF2B5EF4-FFF2-40B4-BE49-F238E27FC236}">
                <a16:creationId xmlns:a16="http://schemas.microsoft.com/office/drawing/2014/main" id="{9C95E8F4-CCB2-1996-7777-3B6DB6C63938}"/>
              </a:ext>
            </a:extLst>
          </p:cNvPr>
          <p:cNvSpPr txBox="1"/>
          <p:nvPr/>
        </p:nvSpPr>
        <p:spPr>
          <a:xfrm>
            <a:off x="76200" y="1164919"/>
            <a:ext cx="9157986" cy="2633413"/>
          </a:xfrm>
          <a:prstGeom prst="rect">
            <a:avLst/>
          </a:prstGeom>
          <a:noFill/>
        </p:spPr>
        <p:txBody>
          <a:bodyPr wrap="square">
            <a:spAutoFit/>
          </a:bodyPr>
          <a:lstStyle/>
          <a:p>
            <a:pPr marL="176530" marR="467995" indent="271145" algn="just">
              <a:lnSpc>
                <a:spcPct val="150000"/>
              </a:lnSpc>
            </a:pPr>
            <a:r>
              <a:rPr lang="en-IN" sz="1600" dirty="0">
                <a:effectLst/>
                <a:latin typeface="Times New Roman" panose="02020603050405020304" pitchFamily="18" charset="0"/>
                <a:ea typeface="Times New Roman" panose="02020603050405020304" pitchFamily="18" charset="0"/>
              </a:rPr>
              <a:t> </a:t>
            </a:r>
          </a:p>
          <a:p>
            <a:pPr marL="176530" marR="467995" indent="271145" algn="just">
              <a:lnSpc>
                <a:spcPct val="150000"/>
              </a:lnSpc>
            </a:pPr>
            <a:r>
              <a:rPr lang="en-US" sz="1600" dirty="0">
                <a:latin typeface="Times New Roman" panose="02020603050405020304" pitchFamily="18" charset="0"/>
                <a:cs typeface="Times New Roman" panose="02020603050405020304" pitchFamily="18" charset="0"/>
              </a:rPr>
              <a:t>The primary objective of this project is to automate the scheduling, posting, and notification process for LinkedIn content. The bot retrieves posts from an Excel file, automates login and posting tasks, and notifies the user via email, providing a seamless solution for LinkedIn content management</a:t>
            </a:r>
            <a:r>
              <a:rPr lang="en-IN" sz="1600" dirty="0">
                <a:effectLst/>
                <a:latin typeface="Times New Roman" panose="02020603050405020304" pitchFamily="18" charset="0"/>
                <a:ea typeface="Times New Roman" panose="02020603050405020304" pitchFamily="18" charset="0"/>
              </a:rPr>
              <a:t>. It doesn’t needs the user to be always available in the social media , it reduces the users distractions by frequently logging into </a:t>
            </a:r>
            <a:r>
              <a:rPr lang="en-IN" sz="1600" dirty="0">
                <a:latin typeface="Times New Roman" panose="02020603050405020304" pitchFamily="18" charset="0"/>
                <a:ea typeface="Times New Roman" panose="02020603050405020304" pitchFamily="18" charset="0"/>
              </a:rPr>
              <a:t>L</a:t>
            </a:r>
            <a:r>
              <a:rPr lang="en-IN" sz="1600" dirty="0">
                <a:effectLst/>
                <a:latin typeface="Times New Roman" panose="02020603050405020304" pitchFamily="18" charset="0"/>
                <a:ea typeface="Times New Roman" panose="02020603050405020304" pitchFamily="18" charset="0"/>
              </a:rPr>
              <a:t>inkedIn for posting each time. Also It helps the user to keep his/her profile engaged in the LinkedIn.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Architecture</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6</a:t>
            </a:fld>
            <a:endParaRPr spc="-25" dirty="0"/>
          </a:p>
        </p:txBody>
      </p:sp>
      <p:pic>
        <p:nvPicPr>
          <p:cNvPr id="7" name="Picture 6">
            <a:extLst>
              <a:ext uri="{FF2B5EF4-FFF2-40B4-BE49-F238E27FC236}">
                <a16:creationId xmlns:a16="http://schemas.microsoft.com/office/drawing/2014/main" id="{F0810964-6F25-8226-F9C0-70590D916D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375" y="1857375"/>
            <a:ext cx="6953250" cy="31432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System</a:t>
            </a:r>
            <a:r>
              <a:rPr spc="-170" dirty="0"/>
              <a:t> </a:t>
            </a:r>
            <a:r>
              <a:rPr spc="-10" dirty="0"/>
              <a:t>Requirements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7</a:t>
            </a:fld>
            <a:endParaRPr spc="-25" dirty="0"/>
          </a:p>
        </p:txBody>
      </p:sp>
      <p:sp>
        <p:nvSpPr>
          <p:cNvPr id="3" name="object 3"/>
          <p:cNvSpPr txBox="1"/>
          <p:nvPr/>
        </p:nvSpPr>
        <p:spPr>
          <a:xfrm>
            <a:off x="263525" y="1000447"/>
            <a:ext cx="8651875" cy="5547673"/>
          </a:xfrm>
          <a:prstGeom prst="rect">
            <a:avLst/>
          </a:prstGeom>
        </p:spPr>
        <p:txBody>
          <a:bodyPr vert="horz" wrap="square" lIns="0" tIns="124460" rIns="0" bIns="0" rtlCol="0">
            <a:spAutoFit/>
          </a:bodyPr>
          <a:lstStyle/>
          <a:p>
            <a:r>
              <a:rPr lang="en-IN" sz="1600" b="1" dirty="0"/>
              <a:t>HARDWARE:</a:t>
            </a:r>
          </a:p>
          <a:p>
            <a:endParaRPr lang="en-IN" sz="1600" dirty="0"/>
          </a:p>
          <a:p>
            <a:pPr>
              <a:lnSpc>
                <a:spcPct val="150000"/>
              </a:lnSpc>
              <a:buFont typeface="Arial" panose="020B0604020202020204" pitchFamily="34" charset="0"/>
              <a:buChar char="•"/>
            </a:pPr>
            <a:r>
              <a:rPr lang="en-IN" sz="1600" b="1" dirty="0"/>
              <a:t>Processor</a:t>
            </a:r>
            <a:r>
              <a:rPr lang="en-IN" sz="1600" dirty="0"/>
              <a:t>: Minimum Dual-Core, Recommended Quad-Core or higher</a:t>
            </a:r>
          </a:p>
          <a:p>
            <a:pPr>
              <a:lnSpc>
                <a:spcPct val="150000"/>
              </a:lnSpc>
              <a:buFont typeface="Arial" panose="020B0604020202020204" pitchFamily="34" charset="0"/>
              <a:buChar char="•"/>
            </a:pPr>
            <a:r>
              <a:rPr lang="en-IN" sz="1600" b="1" dirty="0"/>
              <a:t>RAM</a:t>
            </a:r>
            <a:r>
              <a:rPr lang="en-IN" sz="1600" dirty="0"/>
              <a:t>: Minimum 4GB, Recommended 8GB or higher</a:t>
            </a:r>
          </a:p>
          <a:p>
            <a:pPr>
              <a:lnSpc>
                <a:spcPct val="150000"/>
              </a:lnSpc>
              <a:buFont typeface="Arial" panose="020B0604020202020204" pitchFamily="34" charset="0"/>
              <a:buChar char="•"/>
            </a:pPr>
            <a:r>
              <a:rPr lang="en-IN" sz="1600" b="1" dirty="0"/>
              <a:t>Storage</a:t>
            </a:r>
            <a:r>
              <a:rPr lang="en-IN" sz="1600" dirty="0"/>
              <a:t>: At least 10GB free space</a:t>
            </a:r>
          </a:p>
          <a:p>
            <a:pPr>
              <a:lnSpc>
                <a:spcPct val="150000"/>
              </a:lnSpc>
              <a:buFont typeface="Arial" panose="020B0604020202020204" pitchFamily="34" charset="0"/>
              <a:buChar char="•"/>
            </a:pPr>
            <a:r>
              <a:rPr lang="en-IN" sz="1600" b="1" dirty="0"/>
              <a:t>System</a:t>
            </a:r>
            <a:r>
              <a:rPr lang="en-IN" sz="1600" dirty="0"/>
              <a:t>: Windows-compatible desktop or laptop</a:t>
            </a:r>
          </a:p>
          <a:p>
            <a:pPr>
              <a:lnSpc>
                <a:spcPct val="150000"/>
              </a:lnSpc>
              <a:buFont typeface="Arial" panose="020B0604020202020204" pitchFamily="34" charset="0"/>
              <a:buChar char="•"/>
            </a:pPr>
            <a:endParaRPr lang="en-IN" sz="1600" dirty="0"/>
          </a:p>
          <a:p>
            <a:r>
              <a:rPr lang="en-IN" sz="1600" b="1" dirty="0"/>
              <a:t>SOFTWARE:</a:t>
            </a:r>
          </a:p>
          <a:p>
            <a:endParaRPr lang="en-IN" sz="1600" dirty="0"/>
          </a:p>
          <a:p>
            <a:pPr>
              <a:lnSpc>
                <a:spcPct val="150000"/>
              </a:lnSpc>
              <a:buFont typeface="Arial" panose="020B0604020202020204" pitchFamily="34" charset="0"/>
              <a:buChar char="•"/>
            </a:pPr>
            <a:r>
              <a:rPr lang="en-IN" sz="1600" b="1" dirty="0"/>
              <a:t>UiPath Studio and Orchestrator</a:t>
            </a:r>
            <a:r>
              <a:rPr lang="en-IN" sz="1600" dirty="0"/>
              <a:t>: For developing and deploying the bot</a:t>
            </a:r>
          </a:p>
          <a:p>
            <a:pPr>
              <a:lnSpc>
                <a:spcPct val="150000"/>
              </a:lnSpc>
              <a:buFont typeface="Arial" panose="020B0604020202020204" pitchFamily="34" charset="0"/>
              <a:buChar char="•"/>
            </a:pPr>
            <a:r>
              <a:rPr lang="en-IN" sz="1600" b="1" dirty="0"/>
              <a:t>Microsoft Excel</a:t>
            </a:r>
            <a:r>
              <a:rPr lang="en-IN" sz="1600" dirty="0"/>
              <a:t>: For managing input and output data</a:t>
            </a:r>
          </a:p>
          <a:p>
            <a:pPr>
              <a:lnSpc>
                <a:spcPct val="150000"/>
              </a:lnSpc>
              <a:buFont typeface="Arial" panose="020B0604020202020204" pitchFamily="34" charset="0"/>
              <a:buChar char="•"/>
            </a:pPr>
            <a:r>
              <a:rPr lang="en-IN" sz="1600" b="1" dirty="0"/>
              <a:t>Web Browser</a:t>
            </a:r>
            <a:r>
              <a:rPr lang="en-IN" sz="1600" dirty="0"/>
              <a:t>: Google Chrome or Microsoft Edge for web automation</a:t>
            </a:r>
          </a:p>
          <a:p>
            <a:pPr>
              <a:lnSpc>
                <a:spcPct val="150000"/>
              </a:lnSpc>
              <a:buFont typeface="Arial" panose="020B0604020202020204" pitchFamily="34" charset="0"/>
              <a:buChar char="•"/>
            </a:pPr>
            <a:r>
              <a:rPr lang="en-IN" sz="1600" b="1" dirty="0"/>
              <a:t>Email Client</a:t>
            </a:r>
            <a:r>
              <a:rPr lang="en-IN" sz="1600" dirty="0"/>
              <a:t>: SMTP-supported email service (e.g., Gmail, Outlook)</a:t>
            </a:r>
          </a:p>
          <a:p>
            <a:pPr>
              <a:lnSpc>
                <a:spcPct val="150000"/>
              </a:lnSpc>
              <a:buFont typeface="Arial" panose="020B0604020202020204" pitchFamily="34" charset="0"/>
              <a:buChar char="•"/>
            </a:pPr>
            <a:r>
              <a:rPr lang="en-IN" sz="1600" b="1" dirty="0"/>
              <a:t>Operating System</a:t>
            </a:r>
            <a:r>
              <a:rPr lang="en-IN" sz="1600" dirty="0"/>
              <a:t>: Windows 10 or higher</a:t>
            </a:r>
          </a:p>
          <a:p>
            <a:pPr>
              <a:lnSpc>
                <a:spcPct val="150000"/>
              </a:lnSpc>
            </a:pPr>
            <a:endParaRPr lang="en-IN" sz="1600" dirty="0"/>
          </a:p>
          <a:p>
            <a:pPr marL="310515" indent="-297815">
              <a:lnSpc>
                <a:spcPct val="100000"/>
              </a:lnSpc>
              <a:spcBef>
                <a:spcPts val="980"/>
              </a:spcBef>
              <a:buFont typeface="Lucida Sans Unicode"/>
              <a:buChar char="▪"/>
              <a:tabLst>
                <a:tab pos="310515" algn="l"/>
              </a:tabLst>
            </a:pPr>
            <a:endParaRPr sz="1600" dirty="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Functional</a:t>
            </a:r>
            <a:r>
              <a:rPr spc="-240" dirty="0"/>
              <a:t> </a:t>
            </a:r>
            <a:r>
              <a:rPr spc="-10" dirty="0"/>
              <a:t>Description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8</a:t>
            </a:fld>
            <a:endParaRPr spc="-25" dirty="0"/>
          </a:p>
        </p:txBody>
      </p:sp>
      <p:sp>
        <p:nvSpPr>
          <p:cNvPr id="3" name="object 3"/>
          <p:cNvSpPr txBox="1"/>
          <p:nvPr/>
        </p:nvSpPr>
        <p:spPr>
          <a:xfrm>
            <a:off x="266700" y="1347216"/>
            <a:ext cx="8610600" cy="4351832"/>
          </a:xfrm>
          <a:prstGeom prst="rect">
            <a:avLst/>
          </a:prstGeom>
        </p:spPr>
        <p:txBody>
          <a:bodyPr vert="horz" wrap="square" lIns="0" tIns="137160" rIns="0" bIns="0" rtlCol="0">
            <a:spAutoFit/>
          </a:bodyPr>
          <a:lstStyle/>
          <a:p>
            <a:pPr algn="just">
              <a:lnSpc>
                <a:spcPct val="150000"/>
              </a:lnSpc>
            </a:pPr>
            <a:r>
              <a:rPr lang="en-US" sz="1600" b="1" dirty="0">
                <a:latin typeface="Times New Roman" panose="02020603050405020304" pitchFamily="18" charset="0"/>
                <a:cs typeface="Times New Roman" panose="02020603050405020304" pitchFamily="18" charset="0"/>
              </a:rPr>
              <a:t>Module 1: Input Handling and Initialization</a:t>
            </a: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   This module reads the input from the excel file and stores them in a data table variable. It also configures the necessary credentials.</a:t>
            </a:r>
          </a:p>
          <a:p>
            <a:pPr marL="12700" algn="just">
              <a:lnSpc>
                <a:spcPct val="150000"/>
              </a:lnSpc>
              <a:spcBef>
                <a:spcPts val="1080"/>
              </a:spcBef>
              <a:tabLst>
                <a:tab pos="310515" algn="l"/>
              </a:tabLst>
            </a:pPr>
            <a:r>
              <a:rPr lang="en-US" sz="1600" b="1" dirty="0">
                <a:latin typeface="Times New Roman" panose="02020603050405020304" pitchFamily="18" charset="0"/>
                <a:cs typeface="Times New Roman" panose="02020603050405020304" pitchFamily="18" charset="0"/>
              </a:rPr>
              <a:t>Module 2: Content Posting</a:t>
            </a:r>
          </a:p>
          <a:p>
            <a:pPr marL="12700" algn="just">
              <a:lnSpc>
                <a:spcPct val="150000"/>
              </a:lnSpc>
              <a:spcBef>
                <a:spcPts val="1080"/>
              </a:spcBef>
              <a:tabLst>
                <a:tab pos="310515" algn="l"/>
              </a:tabLst>
            </a:pPr>
            <a:r>
              <a:rPr lang="en-US" sz="1600" dirty="0">
                <a:latin typeface="Times New Roman" panose="02020603050405020304" pitchFamily="18" charset="0"/>
                <a:cs typeface="Times New Roman" panose="02020603050405020304" pitchFamily="18" charset="0"/>
              </a:rPr>
              <a:t>    This module first automates the process of LinkedIn login. After this, It starts reading the post content from the variable to initiate the posting function.</a:t>
            </a:r>
          </a:p>
          <a:p>
            <a:pPr marL="12700" algn="just">
              <a:lnSpc>
                <a:spcPct val="150000"/>
              </a:lnSpc>
              <a:spcBef>
                <a:spcPts val="1080"/>
              </a:spcBef>
              <a:tabLst>
                <a:tab pos="310515" algn="l"/>
              </a:tabLst>
            </a:pPr>
            <a:r>
              <a:rPr lang="en-US" sz="1600" b="1" dirty="0">
                <a:latin typeface="Times New Roman" panose="02020603050405020304" pitchFamily="18" charset="0"/>
                <a:cs typeface="Times New Roman" panose="02020603050405020304" pitchFamily="18" charset="0"/>
              </a:rPr>
              <a:t>Module 2: Email Notification</a:t>
            </a:r>
          </a:p>
          <a:p>
            <a:pPr marL="12700" algn="just">
              <a:lnSpc>
                <a:spcPct val="150000"/>
              </a:lnSpc>
              <a:spcBef>
                <a:spcPts val="1080"/>
              </a:spcBef>
              <a:tabLst>
                <a:tab pos="310515" algn="l"/>
              </a:tabLst>
            </a:pPr>
            <a:r>
              <a:rPr lang="en-IN" sz="1600" b="1"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This module send a confirmation mail to the user to acknowledge him that the post has been posted successfully.</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Table</a:t>
            </a:r>
            <a:r>
              <a:rPr spc="-125" dirty="0"/>
              <a:t> </a:t>
            </a:r>
            <a:r>
              <a:rPr spc="-10" dirty="0"/>
              <a:t>Design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9</a:t>
            </a:fld>
            <a:endParaRPr spc="-25" dirty="0"/>
          </a:p>
        </p:txBody>
      </p:sp>
      <p:pic>
        <p:nvPicPr>
          <p:cNvPr id="7" name="Picture 6">
            <a:extLst>
              <a:ext uri="{FF2B5EF4-FFF2-40B4-BE49-F238E27FC236}">
                <a16:creationId xmlns:a16="http://schemas.microsoft.com/office/drawing/2014/main" id="{48D0D985-80B0-14B0-C6E6-409CF4DCB9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64288"/>
            <a:ext cx="9144000" cy="392942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TotalTime>
  <Words>1128</Words>
  <Application>Microsoft Office PowerPoint</Application>
  <PresentationFormat>On-screen Show (4:3)</PresentationFormat>
  <Paragraphs>138</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Lucida Sans Unicode</vt:lpstr>
      <vt:lpstr>Times New Roman</vt:lpstr>
      <vt:lpstr>Office Theme</vt:lpstr>
      <vt:lpstr>Introduction to Robotic Process Automation</vt:lpstr>
      <vt:lpstr>Abstract</vt:lpstr>
      <vt:lpstr>Need for the Proposed System</vt:lpstr>
      <vt:lpstr>Advantages of the Proposed System</vt:lpstr>
      <vt:lpstr>Main Objective</vt:lpstr>
      <vt:lpstr>Architecture</vt:lpstr>
      <vt:lpstr>System Requirements</vt:lpstr>
      <vt:lpstr>Functional Description</vt:lpstr>
      <vt:lpstr>Table Design</vt:lpstr>
      <vt:lpstr>Process Design</vt:lpstr>
      <vt:lpstr>Implementation</vt:lpstr>
      <vt:lpstr>Implementation</vt:lpstr>
      <vt:lpstr>Implementation</vt:lpstr>
      <vt:lpstr>Implementation</vt:lpstr>
      <vt:lpstr>Implementation</vt:lpstr>
      <vt:lpstr>Conclusion</vt:lpstr>
      <vt:lpstr>Future Enhancement</vt:lpstr>
      <vt:lpstr>References</vt:lpstr>
      <vt:lpstr>Queries</vt:lpstr>
      <vt:lpstr>Demonstration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Gopinath R</dc:creator>
  <cp:lastModifiedBy>jerom santhiyagu</cp:lastModifiedBy>
  <cp:revision>2</cp:revision>
  <dcterms:created xsi:type="dcterms:W3CDTF">2024-11-21T12:37:26Z</dcterms:created>
  <dcterms:modified xsi:type="dcterms:W3CDTF">2024-11-22T03:00:52Z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