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89C26B-479C-46AC-8848-672BB8B9DF8D}">
  <a:tblStyle styleId="{0089C26B-479C-46AC-8848-672BB8B9DF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06331c0a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06331c0a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a1f39f7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a1f39f7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0b1da1d9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0b1da1d9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0b1da1d9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0b1da1d9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06331c0a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06331c0a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0b1da1d9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0b1da1d9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03102ee58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03102ee58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06331c0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06331c0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06331c0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06331c0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1f39f7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1f39f7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03102ee58_2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03102ee58_2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800">
                <a:solidFill>
                  <a:srgbClr val="595959"/>
                </a:solidFill>
              </a:rPr>
              <a:t>RMSE can be thought of a kind of distance between the predicted and the observed values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06331c0a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06331c0a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595959"/>
                </a:solidFill>
              </a:rPr>
              <a:t>linear regression model here not suitable due to non-linear target-feature relationships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200">
                <a:solidFill>
                  <a:srgbClr val="595959"/>
                </a:solidFill>
              </a:rPr>
              <a:t>Since there is an improvement of the RMSE between the models, i.e. it gets smaller, we can tell that the Random Forest model yields the best prediction so far</a:t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06331c0a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06331c0a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800">
                <a:solidFill>
                  <a:srgbClr val="595959"/>
                </a:solidFill>
              </a:rPr>
              <a:t>With a final RMSE of ca. 28 and comparing the table for categorizing the air quality, the model can be off in predicting lower particulate matter loads by two categories.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03102ee58_2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03102ee58_2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71400"/>
            <a:ext cx="5378100" cy="20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540"/>
              <a:t>Predicting air quality using meteorological observations </a:t>
            </a:r>
            <a:endParaRPr sz="35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540"/>
              <a:t>in Kampala, Uganda</a:t>
            </a:r>
            <a:endParaRPr sz="354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41650"/>
            <a:ext cx="53781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/>
              <a:t>Konstanze, Paulos, Jerome</a:t>
            </a:r>
            <a:endParaRPr sz="25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725" y="793675"/>
            <a:ext cx="3454074" cy="35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Appendix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00" y="1541350"/>
            <a:ext cx="379095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247" y="943675"/>
            <a:ext cx="4653124" cy="37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Appendix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650" y="236848"/>
            <a:ext cx="6436975" cy="48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2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Appendix</a:t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525" y="959575"/>
            <a:ext cx="5384300" cy="35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26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Appendix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888" y="1017713"/>
            <a:ext cx="414337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12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Appendix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53" y="699550"/>
            <a:ext cx="8526597" cy="44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24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Appendix</a:t>
            </a:r>
            <a:endParaRPr/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75" y="1298875"/>
            <a:ext cx="8832299" cy="24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2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Value &amp; Stakeholder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Value</a:t>
            </a:r>
            <a:endParaRPr b="1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Predicting </a:t>
            </a:r>
            <a:r>
              <a:rPr b="1" lang="de" sz="1600"/>
              <a:t>p</a:t>
            </a:r>
            <a:r>
              <a:rPr b="1" lang="de" sz="1600"/>
              <a:t>articulate matter concentration</a:t>
            </a:r>
            <a:r>
              <a:rPr lang="de" sz="1600"/>
              <a:t> based on </a:t>
            </a:r>
            <a:r>
              <a:rPr b="1" lang="de" sz="1600"/>
              <a:t>meteorological measurements</a:t>
            </a:r>
            <a:endParaRPr b="1" sz="1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de" sz="1600"/>
              <a:t>Protect community health</a:t>
            </a:r>
            <a:r>
              <a:rPr lang="de" sz="1600"/>
              <a:t> by warning population in case of expected high particulate matter load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Stakeholder</a:t>
            </a:r>
            <a:endParaRPr b="1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de" sz="1600"/>
              <a:t>Ministry of Health</a:t>
            </a:r>
            <a:r>
              <a:rPr lang="de" sz="1600"/>
              <a:t>, which makes the predictions available to various stakeholders and to the population</a:t>
            </a:r>
            <a:endParaRPr sz="16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4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Dataset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7342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Dataset result of </a:t>
            </a:r>
            <a:r>
              <a:rPr b="1" lang="de" sz="1600"/>
              <a:t>AirQo</a:t>
            </a:r>
            <a:r>
              <a:rPr lang="de" sz="1600"/>
              <a:t> research initiative of </a:t>
            </a:r>
            <a:r>
              <a:rPr b="1" lang="de" sz="1600"/>
              <a:t>Makerere University, Kampala, Uganda</a:t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c</a:t>
            </a:r>
            <a:r>
              <a:rPr lang="de" sz="1600"/>
              <a:t>a. </a:t>
            </a:r>
            <a:r>
              <a:rPr b="1" lang="de" sz="1600"/>
              <a:t>15000 weather</a:t>
            </a:r>
            <a:r>
              <a:rPr lang="de" sz="1600"/>
              <a:t> and </a:t>
            </a:r>
            <a:r>
              <a:rPr b="1" lang="de" sz="1600"/>
              <a:t>particulate matter</a:t>
            </a:r>
            <a:r>
              <a:rPr lang="de" sz="1600"/>
              <a:t> </a:t>
            </a:r>
            <a:r>
              <a:rPr lang="de" sz="1600"/>
              <a:t>observation sets</a:t>
            </a:r>
            <a:r>
              <a:rPr lang="de" sz="1600"/>
              <a:t> at </a:t>
            </a:r>
            <a:r>
              <a:rPr b="1" lang="de" sz="1600"/>
              <a:t>five locations </a:t>
            </a:r>
            <a:r>
              <a:rPr lang="de" sz="1600"/>
              <a:t>in</a:t>
            </a:r>
            <a:r>
              <a:rPr b="1" lang="de" sz="1600"/>
              <a:t> Kampala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de" sz="1600"/>
              <a:t>p</a:t>
            </a:r>
            <a:r>
              <a:rPr b="1" lang="de" sz="1600"/>
              <a:t>er observation set:</a:t>
            </a:r>
            <a:endParaRPr b="1"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-&gt; </a:t>
            </a:r>
            <a:r>
              <a:rPr b="1" lang="de" sz="1600"/>
              <a:t>five days</a:t>
            </a:r>
            <a:r>
              <a:rPr lang="de" sz="1600"/>
              <a:t> of </a:t>
            </a:r>
            <a:r>
              <a:rPr b="1" lang="de" sz="1600"/>
              <a:t>hourly meteorological</a:t>
            </a:r>
            <a:r>
              <a:rPr lang="de" sz="1600"/>
              <a:t> measurements</a:t>
            </a:r>
            <a:r>
              <a:rPr lang="de" sz="1600"/>
              <a:t> (e.g. temperature,  </a:t>
            </a:r>
            <a:br>
              <a:rPr lang="de" sz="1600"/>
            </a:br>
            <a:r>
              <a:rPr lang="de" sz="1600"/>
              <a:t>    precipitation) 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600"/>
              <a:t>-&gt; one </a:t>
            </a:r>
            <a:r>
              <a:rPr b="1" lang="de" sz="1600"/>
              <a:t>particulate matter </a:t>
            </a:r>
            <a:r>
              <a:rPr lang="de" sz="1600"/>
              <a:t>measurement</a:t>
            </a:r>
            <a:r>
              <a:rPr lang="de" sz="1600"/>
              <a:t> </a:t>
            </a:r>
            <a:r>
              <a:rPr b="1" lang="de" sz="1600"/>
              <a:t>24 hours</a:t>
            </a:r>
            <a:r>
              <a:rPr lang="de" sz="1600"/>
              <a:t> after last weather observation</a:t>
            </a:r>
            <a:r>
              <a:rPr lang="de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83150"/>
            <a:ext cx="840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Target variable: particulate matter concentration 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53600" y="1079150"/>
            <a:ext cx="478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de" sz="1600"/>
              <a:t>PM2.5 concentration [µg m</a:t>
            </a:r>
            <a:r>
              <a:rPr b="1" baseline="30000" lang="de" sz="1600"/>
              <a:t>-3</a:t>
            </a:r>
            <a:r>
              <a:rPr b="1" lang="de" sz="1600"/>
              <a:t>]</a:t>
            </a:r>
            <a:r>
              <a:rPr lang="de" sz="1600"/>
              <a:t> </a:t>
            </a:r>
            <a:r>
              <a:rPr lang="de" sz="1200"/>
              <a:t>(particles with a diameter smaller than 2.5 µm)</a:t>
            </a:r>
            <a:endParaRPr sz="1200"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655" t="0"/>
          <a:stretch/>
        </p:blipFill>
        <p:spPr>
          <a:xfrm>
            <a:off x="311700" y="1861625"/>
            <a:ext cx="4429675" cy="29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900" y="854175"/>
            <a:ext cx="3616425" cy="41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4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Features</a:t>
            </a:r>
            <a:endParaRPr b="1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713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de" sz="1600"/>
              <a:t>precipitation</a:t>
            </a:r>
            <a:r>
              <a:rPr lang="de" sz="1600"/>
              <a:t>, </a:t>
            </a:r>
            <a:r>
              <a:rPr b="1" lang="de" sz="1600"/>
              <a:t>wind speed</a:t>
            </a:r>
            <a:r>
              <a:rPr lang="de" sz="1600"/>
              <a:t> and </a:t>
            </a:r>
            <a:r>
              <a:rPr b="1" lang="de" sz="1600"/>
              <a:t>direction</a:t>
            </a:r>
            <a:r>
              <a:rPr lang="de" sz="1600"/>
              <a:t>, </a:t>
            </a:r>
            <a:r>
              <a:rPr b="1" lang="de" sz="1600"/>
              <a:t>temperature</a:t>
            </a:r>
            <a:r>
              <a:rPr lang="de" sz="1600"/>
              <a:t>, </a:t>
            </a:r>
            <a:r>
              <a:rPr b="1" lang="de" sz="1600"/>
              <a:t>relative humidity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de" sz="1600"/>
              <a:t>average</a:t>
            </a:r>
            <a:r>
              <a:rPr lang="de" sz="1600"/>
              <a:t> over </a:t>
            </a:r>
            <a:r>
              <a:rPr b="1" lang="de" sz="1600"/>
              <a:t>five days</a:t>
            </a:r>
            <a:r>
              <a:rPr lang="de" sz="1600"/>
              <a:t> of </a:t>
            </a:r>
            <a:r>
              <a:rPr b="1" lang="de" sz="1600"/>
              <a:t>weather observations </a:t>
            </a:r>
            <a:r>
              <a:rPr lang="de" sz="1600"/>
              <a:t>used</a:t>
            </a:r>
            <a:endParaRPr sz="16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50" y="1471550"/>
            <a:ext cx="6434650" cy="36119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741350" y="3801800"/>
            <a:ext cx="432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b="1" lang="de">
                <a:solidFill>
                  <a:schemeClr val="dk2"/>
                </a:solidFill>
              </a:rPr>
              <a:t>non-linear relationships between target </a:t>
            </a:r>
            <a:br>
              <a:rPr b="1" lang="de">
                <a:solidFill>
                  <a:schemeClr val="dk2"/>
                </a:solidFill>
              </a:rPr>
            </a:br>
            <a:r>
              <a:rPr b="1" lang="de">
                <a:solidFill>
                  <a:schemeClr val="dk2"/>
                </a:solidFill>
              </a:rPr>
              <a:t>and features...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9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RMSE score &amp; baseline model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de" sz="1600"/>
              <a:t>RMSE (Root Mean Squared Error) </a:t>
            </a:r>
            <a:r>
              <a:rPr b="1" lang="de" sz="1600"/>
              <a:t>score </a:t>
            </a:r>
            <a:endParaRPr b="1" sz="1600"/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de" sz="1600"/>
              <a:t>measure for the</a:t>
            </a:r>
            <a:r>
              <a:rPr lang="de" sz="1600"/>
              <a:t> mean deviation between the predicted and the observed values</a:t>
            </a:r>
            <a:endParaRPr sz="1600"/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de" sz="1600"/>
              <a:t>answers the question: “How erroneous do we expect our model to be on average?”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de" sz="1600"/>
              <a:t>baseline model</a:t>
            </a:r>
            <a:r>
              <a:rPr lang="de" sz="1600"/>
              <a:t> </a:t>
            </a:r>
            <a:endParaRPr sz="1600"/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de" sz="1600"/>
              <a:t>always predict the </a:t>
            </a:r>
            <a:r>
              <a:rPr lang="de" sz="1600"/>
              <a:t>mean particulate matter load of 58 µg m</a:t>
            </a:r>
            <a:r>
              <a:rPr baseline="30000" lang="de" sz="1600"/>
              <a:t>-3</a:t>
            </a:r>
            <a:r>
              <a:rPr lang="de" sz="1600"/>
              <a:t> </a:t>
            </a:r>
            <a:endParaRPr sz="1600"/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de" sz="1600"/>
              <a:t>score: RMSE = 42 µg m</a:t>
            </a:r>
            <a:r>
              <a:rPr baseline="30000" lang="de" sz="1600"/>
              <a:t>-3  </a:t>
            </a:r>
            <a:r>
              <a:rPr lang="de" sz="1600"/>
              <a:t> ~ 72 % of the mean particulate matter load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8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de"/>
              <a:t>M</a:t>
            </a:r>
            <a:r>
              <a:rPr b="1" lang="de"/>
              <a:t>odels to predict particulate matter concentration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102" name="Google Shape;102;p19"/>
          <p:cNvGraphicFramePr/>
          <p:nvPr/>
        </p:nvGraphicFramePr>
        <p:xfrm>
          <a:off x="216275" y="11974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{0089C26B-479C-46AC-8848-672BB8B9DF8D}</a:tableStyleId>
              </a:tblPr>
              <a:tblGrid>
                <a:gridCol w="1965950"/>
                <a:gridCol w="1459800"/>
                <a:gridCol w="1534450"/>
              </a:tblGrid>
              <a:tr h="95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dk2"/>
                          </a:solidFill>
                        </a:rPr>
                        <a:t>Model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dk2"/>
                          </a:solidFill>
                        </a:rPr>
                        <a:t>RMSE [</a:t>
                      </a:r>
                      <a:r>
                        <a:rPr b="1" lang="de" sz="1600">
                          <a:solidFill>
                            <a:schemeClr val="dk2"/>
                          </a:solidFill>
                        </a:rPr>
                        <a:t>µg m</a:t>
                      </a:r>
                      <a:r>
                        <a:rPr b="1" baseline="30000" lang="de" sz="1600">
                          <a:solidFill>
                            <a:schemeClr val="dk2"/>
                          </a:solidFill>
                        </a:rPr>
                        <a:t>-3</a:t>
                      </a:r>
                      <a:r>
                        <a:rPr b="1" lang="de">
                          <a:solidFill>
                            <a:schemeClr val="dk2"/>
                          </a:solidFill>
                        </a:rPr>
                        <a:t>]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de" sz="1100">
                          <a:solidFill>
                            <a:schemeClr val="dk2"/>
                          </a:solidFill>
                        </a:rPr>
                        <a:t>Percentage of the mean particulate matter load [%]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459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de" sz="1600">
                          <a:solidFill>
                            <a:schemeClr val="dk2"/>
                          </a:solidFill>
                        </a:rPr>
                        <a:t>Baseline model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1600">
                          <a:solidFill>
                            <a:schemeClr val="dk2"/>
                          </a:solidFill>
                        </a:rPr>
                        <a:t>42 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600">
                          <a:solidFill>
                            <a:schemeClr val="dk2"/>
                          </a:solidFill>
                        </a:rPr>
                        <a:t>72 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67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de" sz="1600">
                          <a:solidFill>
                            <a:schemeClr val="dk2"/>
                          </a:solidFill>
                        </a:rPr>
                        <a:t>Multivariate 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1600">
                          <a:solidFill>
                            <a:schemeClr val="dk2"/>
                          </a:solidFill>
                        </a:rPr>
                        <a:t>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1600">
                          <a:solidFill>
                            <a:schemeClr val="dk2"/>
                          </a:solidFill>
                        </a:rPr>
                        <a:t>71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1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dk2"/>
                          </a:solidFill>
                        </a:rPr>
                        <a:t>Decision tree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666666"/>
                          </a:solidFill>
                        </a:rPr>
                        <a:t>36</a:t>
                      </a:r>
                      <a:r>
                        <a:rPr lang="de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62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dk2"/>
                          </a:solidFill>
                        </a:rPr>
                        <a:t>Random Forest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28</a:t>
                      </a:r>
                      <a:r>
                        <a:rPr lang="de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dk2"/>
                          </a:solidFill>
                        </a:rPr>
                        <a:t>48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5249575" y="1280175"/>
            <a:ext cx="3689100" cy="3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lang="de" sz="1600"/>
              <a:t>linear regression model here not </a:t>
            </a:r>
            <a:br>
              <a:rPr lang="de" sz="1600"/>
            </a:br>
            <a:r>
              <a:rPr lang="de" sz="1600"/>
              <a:t>suitable due to non-linear </a:t>
            </a:r>
            <a:br>
              <a:rPr lang="de" sz="1600"/>
            </a:br>
            <a:r>
              <a:rPr lang="de" sz="1600"/>
              <a:t>target-feature relationships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b="1" lang="de" sz="1600"/>
              <a:t>best prediction by </a:t>
            </a:r>
            <a:br>
              <a:rPr b="1" lang="de" sz="1600"/>
            </a:br>
            <a:r>
              <a:rPr b="1" lang="de" sz="1600"/>
              <a:t>Random Forest Regression</a:t>
            </a:r>
            <a:r>
              <a:rPr lang="de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0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Summary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087950"/>
            <a:ext cx="8520600" cy="29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ca. </a:t>
            </a:r>
            <a:r>
              <a:rPr b="1" lang="de" sz="1600"/>
              <a:t>15000 meteorological measurements</a:t>
            </a:r>
            <a:r>
              <a:rPr lang="de" sz="1600"/>
              <a:t> used to train and test models to</a:t>
            </a:r>
            <a:r>
              <a:rPr b="1" lang="de" sz="1600"/>
              <a:t> predict particulate matter load 24 hours ahead</a:t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features: </a:t>
            </a:r>
            <a:r>
              <a:rPr b="1" lang="de" sz="1600"/>
              <a:t>precipitation</a:t>
            </a:r>
            <a:r>
              <a:rPr lang="de" sz="1600"/>
              <a:t>, </a:t>
            </a:r>
            <a:r>
              <a:rPr b="1" lang="de" sz="1600"/>
              <a:t>wind speed</a:t>
            </a:r>
            <a:r>
              <a:rPr lang="de" sz="1600"/>
              <a:t> and </a:t>
            </a:r>
            <a:r>
              <a:rPr b="1" lang="de" sz="1600"/>
              <a:t>direction</a:t>
            </a:r>
            <a:r>
              <a:rPr lang="de" sz="1600"/>
              <a:t>, </a:t>
            </a:r>
            <a:r>
              <a:rPr b="1" lang="de" sz="1600"/>
              <a:t>temperature</a:t>
            </a:r>
            <a:r>
              <a:rPr lang="de" sz="1600"/>
              <a:t>, </a:t>
            </a:r>
            <a:r>
              <a:rPr b="1" lang="de" sz="1600"/>
              <a:t>relative humidity</a:t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de" sz="1600"/>
              <a:t>linear regression not suitable</a:t>
            </a:r>
            <a:r>
              <a:rPr lang="de" sz="1600"/>
              <a:t> due to non-linear target-feature relationships</a:t>
            </a:r>
            <a:endParaRPr sz="1600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de" sz="1600"/>
              <a:t>best performance</a:t>
            </a:r>
            <a:r>
              <a:rPr lang="de" sz="1600"/>
              <a:t> by </a:t>
            </a:r>
            <a:r>
              <a:rPr b="1" lang="de" sz="1600"/>
              <a:t>Random Forest Regression</a:t>
            </a:r>
            <a:r>
              <a:rPr lang="de" sz="1600"/>
              <a:t> with </a:t>
            </a:r>
            <a:r>
              <a:rPr b="1" lang="de" sz="1600"/>
              <a:t>RMSE</a:t>
            </a:r>
            <a:r>
              <a:rPr lang="de" sz="1600"/>
              <a:t> of </a:t>
            </a:r>
            <a:r>
              <a:rPr b="1" lang="de" sz="1600"/>
              <a:t>28 µg m</a:t>
            </a:r>
            <a:r>
              <a:rPr b="1" baseline="30000" lang="de" sz="1600"/>
              <a:t>-3</a:t>
            </a:r>
            <a:r>
              <a:rPr lang="de" sz="1600"/>
              <a:t> </a:t>
            </a:r>
            <a:endParaRPr sz="1600"/>
          </a:p>
          <a:p>
            <a:pPr indent="-3302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de" sz="1600"/>
              <a:t>~ 48 % of mean particulate matter load</a:t>
            </a:r>
            <a:endParaRPr sz="1600"/>
          </a:p>
          <a:p>
            <a:pPr indent="-3302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de" sz="1600"/>
              <a:t>~ error of at most one category in the guideline on hazardous levels </a:t>
            </a:r>
            <a:endParaRPr sz="1600"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0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Outlook</a:t>
            </a:r>
            <a:endParaRPr b="1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468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17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b="1" lang="de" sz="1625"/>
              <a:t>model underestimates large particulate matter concentrations</a:t>
            </a:r>
            <a:endParaRPr b="1" sz="1625"/>
          </a:p>
          <a:p>
            <a:pPr indent="-331787" lvl="0" marL="914400" rtl="0" algn="l">
              <a:spcBef>
                <a:spcPts val="0"/>
              </a:spcBef>
              <a:spcAft>
                <a:spcPts val="0"/>
              </a:spcAft>
              <a:buSzPts val="1625"/>
              <a:buChar char="➔"/>
            </a:pPr>
            <a:r>
              <a:rPr b="1" lang="de" sz="1625"/>
              <a:t>separate model formulation</a:t>
            </a:r>
            <a:r>
              <a:rPr lang="de" sz="1625"/>
              <a:t> for </a:t>
            </a:r>
            <a:r>
              <a:rPr b="1" lang="de" sz="1625"/>
              <a:t>extreme</a:t>
            </a:r>
            <a:r>
              <a:rPr lang="de" sz="1625"/>
              <a:t> and thus the most dangerous particulate matter concentrations required?</a:t>
            </a:r>
            <a:endParaRPr sz="1625"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25"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25"/>
          </a:p>
          <a:p>
            <a:pPr indent="-33178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25"/>
              <a:buChar char="●"/>
            </a:pPr>
            <a:r>
              <a:rPr b="1" lang="de" sz="1625"/>
              <a:t>further feature engineering </a:t>
            </a:r>
            <a:endParaRPr b="1" sz="1625"/>
          </a:p>
          <a:p>
            <a:pPr indent="-331787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5"/>
              <a:buChar char="➔"/>
            </a:pPr>
            <a:r>
              <a:rPr b="1" lang="de" sz="1625"/>
              <a:t>model analysis</a:t>
            </a:r>
            <a:r>
              <a:rPr lang="de" sz="1625"/>
              <a:t> for the </a:t>
            </a:r>
            <a:r>
              <a:rPr b="1" lang="de" sz="1625"/>
              <a:t>five locations separately</a:t>
            </a:r>
            <a:r>
              <a:rPr lang="de" sz="1625"/>
              <a:t> and more sophisticated analysis for </a:t>
            </a:r>
            <a:r>
              <a:rPr b="1" lang="de" sz="1625"/>
              <a:t>different averaging periods</a:t>
            </a:r>
            <a:endParaRPr b="1" sz="1625"/>
          </a:p>
          <a:p>
            <a:pPr indent="-331787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25"/>
              <a:buChar char="➔"/>
            </a:pPr>
            <a:r>
              <a:rPr lang="de" sz="1625"/>
              <a:t>better averaging of wind direction</a:t>
            </a:r>
            <a:endParaRPr sz="850">
              <a:solidFill>
                <a:schemeClr val="dk1"/>
              </a:solidFill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