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99" r:id="rId3"/>
    <p:sldId id="289" r:id="rId4"/>
    <p:sldId id="267" r:id="rId5"/>
    <p:sldId id="268" r:id="rId6"/>
    <p:sldId id="282" r:id="rId7"/>
    <p:sldId id="309" r:id="rId8"/>
    <p:sldId id="308" r:id="rId9"/>
    <p:sldId id="305" r:id="rId10"/>
    <p:sldId id="280" r:id="rId11"/>
    <p:sldId id="281" r:id="rId12"/>
    <p:sldId id="262" r:id="rId13"/>
    <p:sldId id="261" r:id="rId14"/>
    <p:sldId id="306" r:id="rId15"/>
    <p:sldId id="310" r:id="rId16"/>
    <p:sldId id="279" r:id="rId17"/>
    <p:sldId id="266" r:id="rId18"/>
    <p:sldId id="269" r:id="rId19"/>
    <p:sldId id="30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6092"/>
    <a:srgbClr val="4F81B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32" autoAdjust="0"/>
    <p:restoredTop sz="87964" autoAdjust="0"/>
  </p:normalViewPr>
  <p:slideViewPr>
    <p:cSldViewPr>
      <p:cViewPr varScale="1">
        <p:scale>
          <a:sx n="114" d="100"/>
          <a:sy n="114" d="100"/>
        </p:scale>
        <p:origin x="642"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t>2020/12/16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78055" y="6347623"/>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2020/12/16</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杭州电子科技大学</a:t>
            </a:r>
            <a:r>
              <a:rPr lang="en-US" altLang="zh-CN" sz="1600" dirty="0">
                <a:latin typeface="微软雅黑" panose="020B0503020204020204" pitchFamily="34" charset="-122"/>
                <a:ea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rPr>
              <a:t>年毕业设计开题报告</a:t>
            </a:r>
          </a:p>
        </p:txBody>
      </p:sp>
      <p:pic>
        <p:nvPicPr>
          <p:cNvPr id="7" name="Picture 2"/>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871827" y="260647"/>
            <a:ext cx="1009521" cy="1012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4.emf"/><Relationship Id="rId3" Type="http://schemas.openxmlformats.org/officeDocument/2006/relationships/image" Target="../media/image20.emf"/><Relationship Id="rId7" Type="http://schemas.openxmlformats.org/officeDocument/2006/relationships/oleObject" Target="../embeddings/oleObject4.bin"/><Relationship Id="rId12" Type="http://schemas.openxmlformats.org/officeDocument/2006/relationships/oleObject" Target="../embeddings/oleObject7.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3.emf"/><Relationship Id="rId5" Type="http://schemas.openxmlformats.org/officeDocument/2006/relationships/oleObject" Target="../embeddings/oleObject3.bin"/><Relationship Id="rId15" Type="http://schemas.openxmlformats.org/officeDocument/2006/relationships/image" Target="../media/image25.emf"/><Relationship Id="rId10" Type="http://schemas.openxmlformats.org/officeDocument/2006/relationships/oleObject" Target="../embeddings/oleObject6.bin"/><Relationship Id="rId4" Type="http://schemas.openxmlformats.org/officeDocument/2006/relationships/oleObject" Target="../embeddings/oleObject2.bin"/><Relationship Id="rId9" Type="http://schemas.openxmlformats.org/officeDocument/2006/relationships/image" Target="../media/image22.emf"/><Relationship Id="rId1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面向随机点模式的分布函数</a:t>
            </a:r>
            <a:endParaRPr lang="en-US" altLang="zh-CN" sz="2800" b="1" dirty="0">
              <a:latin typeface="华康俪金黑W8(P)" pitchFamily="34" charset="-122"/>
              <a:ea typeface="华康俪金黑W8(P)" pitchFamily="34" charset="-122"/>
            </a:endParaRPr>
          </a:p>
          <a:p>
            <a:pPr algn="ctr"/>
            <a:r>
              <a:rPr lang="zh-CN" altLang="en-US" sz="2800" b="1" dirty="0">
                <a:latin typeface="华康俪金黑W8(P)" pitchFamily="34" charset="-122"/>
                <a:ea typeface="华康俪金黑W8(P)" pitchFamily="34" charset="-122"/>
              </a:rPr>
              <a:t>建模与参数估计问题研究</a:t>
            </a: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nvGraphicFramePr>
        <p:xfrm>
          <a:off x="3799756" y="3501009"/>
          <a:ext cx="4592488" cy="2599365"/>
        </p:xfrm>
        <a:graphic>
          <a:graphicData uri="http://schemas.openxmlformats.org/drawingml/2006/table">
            <a:tbl>
              <a:tblPr firstRow="1" bandRow="1">
                <a:tableStyleId>{5C22544A-7EE6-4342-B048-85BDC9FD1C3A}</a:tableStyleId>
              </a:tblPr>
              <a:tblGrid>
                <a:gridCol w="1884334">
                  <a:extLst>
                    <a:ext uri="{9D8B030D-6E8A-4147-A177-3AD203B41FA5}">
                      <a16:colId xmlns:a16="http://schemas.microsoft.com/office/drawing/2014/main" val="20000"/>
                    </a:ext>
                  </a:extLst>
                </a:gridCol>
                <a:gridCol w="2708154">
                  <a:extLst>
                    <a:ext uri="{9D8B030D-6E8A-4147-A177-3AD203B41FA5}">
                      <a16:colId xmlns:a16="http://schemas.microsoft.com/office/drawing/2014/main" val="20001"/>
                    </a:ext>
                  </a:extLst>
                </a:gridCol>
              </a:tblGrid>
              <a:tr h="340578">
                <a:tc>
                  <a:txBody>
                    <a:bodyPr/>
                    <a:lstStyle/>
                    <a:p>
                      <a:pPr algn="ctr"/>
                      <a:r>
                        <a:rPr lang="zh-CN" altLang="en-US" dirty="0">
                          <a:latin typeface="微软雅黑" panose="020B0503020204020204" pitchFamily="34" charset="-122"/>
                          <a:ea typeface="微软雅黑" panose="020B0503020204020204" pitchFamily="34" charset="-122"/>
                        </a:rPr>
                        <a:t>学  院</a:t>
                      </a: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自动化学院</a:t>
                      </a:r>
                      <a:endParaRPr lang="zh-CN" altLang="en-US" b="0"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40578">
                <a:tc gridSpan="2">
                  <a:txBody>
                    <a:bodyPr/>
                    <a:lstStyle/>
                    <a:p>
                      <a:pPr algn="ctr"/>
                      <a:endParaRPr lang="zh-CN" altLang="en-US" dirty="0"/>
                    </a:p>
                  </a:txBody>
                  <a:tcPr>
                    <a:noFill/>
                  </a:tcPr>
                </a:tc>
                <a:tc hMerge="1">
                  <a:txBody>
                    <a:bodyPr/>
                    <a:lstStyle/>
                    <a:p>
                      <a:endParaRPr lang="zh-CN"/>
                    </a:p>
                  </a:txBody>
                  <a:tcPr/>
                </a:tc>
                <a:extLst>
                  <a:ext uri="{0D108BD9-81ED-4DB2-BD59-A6C34878D82A}">
                    <a16:rowId xmlns:a16="http://schemas.microsoft.com/office/drawing/2014/main" val="10001"/>
                  </a:ext>
                </a:extLst>
              </a:tr>
              <a:tr h="340578">
                <a:tc>
                  <a:txBody>
                    <a:bodyPr/>
                    <a:lstStyle/>
                    <a:p>
                      <a:pPr algn="ctr"/>
                      <a:r>
                        <a:rPr lang="zh-CN" altLang="en-US" sz="1800" b="1" kern="1200" dirty="0">
                          <a:solidFill>
                            <a:schemeClr val="lt1"/>
                          </a:solidFill>
                          <a:latin typeface="微软雅黑" panose="020B0503020204020204" pitchFamily="34" charset="-122"/>
                          <a:ea typeface="微软雅黑" panose="020B0503020204020204" pitchFamily="34" charset="-122"/>
                          <a:cs typeface="+mn-cs"/>
                        </a:rPr>
                        <a:t>专  业</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控制科学与工程</a:t>
                      </a: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04805">
                <a:tc gridSpan="2">
                  <a:txBody>
                    <a:bodyPr/>
                    <a:lstStyle/>
                    <a:p>
                      <a:pPr algn="ctr"/>
                      <a:endParaRPr lang="zh-CN" altLang="en-US" dirty="0"/>
                    </a:p>
                  </a:txBody>
                  <a:tcPr>
                    <a:noFill/>
                  </a:tcPr>
                </a:tc>
                <a:tc hMerge="1">
                  <a:txBody>
                    <a:bodyPr/>
                    <a:lstStyle/>
                    <a:p>
                      <a:endParaRPr lang="zh-CN"/>
                    </a:p>
                  </a:txBody>
                  <a:tcPr/>
                </a:tc>
                <a:extLst>
                  <a:ext uri="{0D108BD9-81ED-4DB2-BD59-A6C34878D82A}">
                    <a16:rowId xmlns:a16="http://schemas.microsoft.com/office/drawing/2014/main" val="10003"/>
                  </a:ext>
                </a:extLst>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学生姓名</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杨豪杰</a:t>
                      </a:r>
                    </a:p>
                  </a:txBody>
                  <a:tcPr>
                    <a:lnR w="57150" cap="flat" cmpd="sng" algn="ctr">
                      <a:solidFill>
                        <a:schemeClr val="tx2">
                          <a:lumMod val="75000"/>
                        </a:schemeClr>
                      </a:solidFill>
                      <a:prstDash val="solid"/>
                      <a:round/>
                      <a:headEnd type="none" w="med" len="med"/>
                      <a:tailEnd type="none" w="med" len="med"/>
                    </a:lnR>
                    <a:lnB w="127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4"/>
                  </a:ext>
                </a:extLst>
              </a:tr>
              <a:tr h="340578">
                <a:tc>
                  <a:txBody>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a:txBody>
                  <a:tcPr>
                    <a:lnR w="12700" cmpd="sng">
                      <a:noFill/>
                    </a:lnR>
                    <a:noFill/>
                  </a:tcPr>
                </a:tc>
                <a:tc>
                  <a:txBody>
                    <a:bodyPr/>
                    <a:lstStyle/>
                    <a:p>
                      <a:pPr algn="ctr"/>
                      <a:endParaRPr lang="zh-CN" altLang="en-US" dirty="0"/>
                    </a:p>
                  </a:txBody>
                  <a:tcPr>
                    <a:lnL w="12700" cmpd="sng">
                      <a:noFill/>
                    </a:lnL>
                    <a:lnR w="57150" cap="flat" cmpd="sng" algn="ctr">
                      <a:no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导师</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刘伟峰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李建宁</a:t>
                      </a:r>
                    </a:p>
                  </a:txBody>
                  <a:tcPr>
                    <a:lnR w="57150" cap="flat" cmpd="sng" algn="ctr">
                      <a:solidFill>
                        <a:schemeClr val="tx2">
                          <a:lumMod val="75000"/>
                        </a:schemeClr>
                      </a:solidFill>
                      <a:prstDash val="solid"/>
                      <a:round/>
                      <a:headEnd type="none" w="med" len="med"/>
                      <a:tailEnd type="none" w="med" len="med"/>
                    </a:lnR>
                    <a:lnT w="12700" cmpd="sng">
                      <a:noFill/>
                    </a:lnT>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3962" y="234666"/>
            <a:ext cx="4904076" cy="1188123"/>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2711624" y="2255672"/>
                <a:ext cx="7632848" cy="3185616"/>
              </a:xfrm>
              <a:prstGeom prst="rect">
                <a:avLst/>
              </a:prstGeom>
            </p:spPr>
            <p:txBody>
              <a:bodyPr wrap="square">
                <a:spAutoFit/>
              </a:bodyPr>
              <a:lstStyle/>
              <a:p>
                <a:pPr marL="285750" indent="-285750">
                  <a:buFont typeface="Wingdings" panose="05000000000000000000" pitchFamily="2" charset="2"/>
                  <a:buChar char="p"/>
                </a:pPr>
                <a:r>
                  <a:rPr lang="zh-CN" altLang="en-US" sz="2400" b="1" dirty="0"/>
                  <a:t>建立</a:t>
                </a:r>
                <a:r>
                  <a:rPr lang="en-US" altLang="zh-CN" sz="2400" b="1" i="1" dirty="0"/>
                  <a:t>IID-cluster</a:t>
                </a:r>
                <a:r>
                  <a:rPr lang="zh-CN" altLang="en-US" sz="2400" b="1" dirty="0"/>
                  <a:t>混合模型</a:t>
                </a:r>
                <a:endParaRPr lang="en-US" altLang="zh-CN" sz="2400" b="1" dirty="0"/>
              </a:p>
              <a:p>
                <a:pPr marL="285750" indent="-285750">
                  <a:buFont typeface="Wingdings" panose="05000000000000000000" pitchFamily="2" charset="2"/>
                  <a:buChar char="p"/>
                </a:pPr>
                <a:endParaRPr lang="en-US" altLang="zh-CN" sz="2400" b="0" i="1" dirty="0">
                  <a:latin typeface="Cambria Math" panose="02040503050406030204" pitchFamily="18" charset="0"/>
                </a:endParaRPr>
              </a:p>
              <a:p>
                <a:pPr algn="ct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𝜋</m:t>
                            </m:r>
                          </m:e>
                          <m:sub>
                            <m:r>
                              <a:rPr lang="en-US" altLang="zh-CN" sz="2400" b="0" i="1" smtClean="0">
                                <a:latin typeface="Cambria Math" panose="02040503050406030204" pitchFamily="18" charset="0"/>
                              </a:rPr>
                              <m:t>𝑘</m:t>
                            </m:r>
                          </m:sub>
                        </m:sSub>
                      </m:e>
                    </m:nary>
                  </m:oMath>
                </a14:m>
                <a:r>
                  <a:rPr lang="en-US" altLang="zh-CN" sz="2400" dirty="0"/>
                  <a:t> </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b="0" i="1" smtClean="0">
                                <a:latin typeface="Cambria Math" panose="02040503050406030204" pitchFamily="18" charset="0"/>
                              </a:rPr>
                              <m:t>𝑘</m:t>
                            </m:r>
                          </m:sub>
                        </m:sSub>
                      </m:e>
                    </m:d>
                  </m:oMath>
                </a14:m>
                <a:endParaRPr lang="en-US" altLang="zh-CN" sz="2400" i="1" dirty="0">
                  <a:latin typeface="Cambria Math" panose="02040503050406030204" pitchFamily="18" charset="0"/>
                </a:endParaRPr>
              </a:p>
              <a:p>
                <a:pPr algn="ctr"/>
                <a:r>
                  <a:rPr lang="zh-CN" altLang="en-US" sz="2400" dirty="0"/>
                  <a:t> </a:t>
                </a:r>
                <a:r>
                  <a:rPr lang="zh-CN" altLang="en-US" sz="2000" dirty="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e>
                    </m:d>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𝑈</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𝜑</m:t>
                                    </m:r>
                                  </m:e>
                                  <m:sub>
                                    <m:r>
                                      <a:rPr lang="en-US" altLang="zh-CN" sz="2400" b="0" i="1" smtClean="0">
                                        <a:latin typeface="Cambria Math" panose="02040503050406030204" pitchFamily="18" charset="0"/>
                                      </a:rPr>
                                      <m:t>𝑘</m:t>
                                    </m:r>
                                  </m:sub>
                                </m:sSub>
                              </m:sub>
                            </m:sSub>
                          </m:e>
                        </m:d>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sup>
                    </m:sSup>
                  </m:oMath>
                </a14:m>
                <a:endParaRPr lang="en-US" altLang="zh-CN" sz="2400" dirty="0">
                  <a:latin typeface="微软雅黑" panose="020B0503020204020204" pitchFamily="34" charset="-122"/>
                  <a:ea typeface="微软雅黑" panose="020B0503020204020204" pitchFamily="34" charset="-122"/>
                </a:endParaRPr>
              </a:p>
              <a:p>
                <a:endParaRPr lang="en-US" altLang="zh-CN" sz="2400" b="1" dirty="0"/>
              </a:p>
              <a:p>
                <a:pPr marL="285750" indent="-285750">
                  <a:buFont typeface="Wingdings" panose="05000000000000000000" pitchFamily="2" charset="2"/>
                  <a:buChar char="p"/>
                </a:pPr>
                <a:r>
                  <a:rPr lang="zh-CN" altLang="en-US" sz="2400" b="1" dirty="0"/>
                  <a:t>引入基于包空间水平和示例空间水平的缺失变量</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将基于示例水平模型的</a:t>
                </a:r>
                <a:r>
                  <a:rPr lang="en-US" altLang="zh-CN" sz="2400" b="1" dirty="0"/>
                  <a:t>EM</a:t>
                </a:r>
                <a:r>
                  <a:rPr lang="zh-CN" altLang="en-US" sz="2400" b="1" dirty="0"/>
                  <a:t>算法扩展到基于包水平模型</a:t>
                </a:r>
                <a:endParaRPr lang="en-US" altLang="zh-CN" sz="2400" b="1" dirty="0"/>
              </a:p>
            </p:txBody>
          </p:sp>
        </mc:Choice>
        <mc:Fallback xmlns="">
          <p:sp>
            <p:nvSpPr>
              <p:cNvPr id="3" name="矩形 2"/>
              <p:cNvSpPr>
                <a:spLocks noRot="1" noChangeAspect="1" noMove="1" noResize="1" noEditPoints="1" noAdjustHandles="1" noChangeArrowheads="1" noChangeShapeType="1" noTextEdit="1"/>
              </p:cNvSpPr>
              <p:nvPr/>
            </p:nvSpPr>
            <p:spPr>
              <a:xfrm>
                <a:off x="2711624" y="2255672"/>
                <a:ext cx="7632848" cy="3185616"/>
              </a:xfrm>
              <a:prstGeom prst="rect">
                <a:avLst/>
              </a:prstGeom>
              <a:blipFill rotWithShape="1">
                <a:blip r:embed="rId3"/>
                <a:stretch>
                  <a:fillRect l="-1118" t="-2294" r="-1198" b="-3442"/>
                </a:stretch>
              </a:blipFill>
            </p:spPr>
            <p:txBody>
              <a:bodyPr/>
              <a:lstStyle/>
              <a:p>
                <a:r>
                  <a:rPr lang="zh-CN" altLang="en-US">
                    <a:noFill/>
                  </a:rPr>
                  <a:t> </a:t>
                </a:r>
                <a:endParaRPr lang="zh-CN" altLang="en-US">
                  <a:noFill/>
                </a:endParaRPr>
              </a:p>
            </p:txBody>
          </p:sp>
        </mc:Fallback>
      </mc:AlternateContent>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7" name="TextBox 9"/>
          <p:cNvSpPr txBox="1"/>
          <p:nvPr/>
        </p:nvSpPr>
        <p:spPr>
          <a:xfrm>
            <a:off x="1847528" y="1416712"/>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2</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基于点模式混合模型的无监督学习算法</a:t>
            </a:r>
            <a:r>
              <a:rPr lang="zh-CN" altLang="en-US" sz="2000" b="1" dirty="0">
                <a:solidFill>
                  <a:schemeClr val="accent2"/>
                </a:solidFill>
                <a:sym typeface="Wingdings" panose="05000000000000000000" pitchFamily="2" charset="2"/>
              </a:rPr>
              <a:t>（进行中）</a:t>
            </a:r>
            <a:endParaRPr lang="en-US" altLang="zh-CN" sz="2000" b="1" dirty="0">
              <a:solidFill>
                <a:schemeClr val="accent2"/>
              </a:solidFill>
            </a:endParaRPr>
          </a:p>
          <a:p>
            <a:r>
              <a:rPr lang="zh-CN" altLang="en-US" sz="2000" dirty="0"/>
              <a:t> </a:t>
            </a:r>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9066" y="1916832"/>
            <a:ext cx="7340941" cy="367626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2400" b="1" dirty="0"/>
              <a:t>通过概率无向图模型来描述点模式各点间的相关性</a:t>
            </a: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r>
              <a:rPr lang="zh-CN" altLang="en-US" sz="2400" b="1" dirty="0"/>
              <a:t>根据</a:t>
            </a:r>
            <a:r>
              <a:rPr lang="en-US" altLang="zh-CN" sz="2400" b="1" dirty="0"/>
              <a:t>Hammersley-Clifford</a:t>
            </a:r>
            <a:r>
              <a:rPr lang="zh-CN" altLang="zh-CN" sz="2400" b="1" dirty="0"/>
              <a:t>定理</a:t>
            </a:r>
            <a:r>
              <a:rPr lang="zh-CN" altLang="en-US" sz="2400" b="1" dirty="0"/>
              <a:t>，用无向图中最大团的能量函数描述概率无向图的联合概率</a:t>
            </a:r>
            <a:endParaRPr lang="en-US" altLang="zh-CN" sz="2400" b="1" dirty="0"/>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7" name="TextBox 9"/>
          <p:cNvSpPr txBox="1"/>
          <p:nvPr/>
        </p:nvSpPr>
        <p:spPr>
          <a:xfrm>
            <a:off x="1847528" y="1447490"/>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3</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基于Gibbs分布的结构点模式参数估计问题</a:t>
            </a:r>
            <a:r>
              <a:rPr lang="zh-CN" altLang="en-US" sz="2000" b="1" dirty="0">
                <a:solidFill>
                  <a:schemeClr val="accent2"/>
                </a:solidFill>
                <a:sym typeface="Wingdings" panose="05000000000000000000" pitchFamily="2" charset="2"/>
              </a:rPr>
              <a:t>（待做）</a:t>
            </a:r>
            <a:endParaRPr lang="en-US" altLang="zh-CN" sz="2000" b="1" dirty="0">
              <a:solidFill>
                <a:schemeClr val="accent2"/>
              </a:solidFill>
            </a:endParaRPr>
          </a:p>
          <a:p>
            <a:r>
              <a:rPr lang="zh-CN" altLang="en-US" sz="2000" dirty="0"/>
              <a:t> </a:t>
            </a:r>
            <a:endParaRPr lang="en-US" altLang="zh-CN" sz="2000" dirty="0"/>
          </a:p>
        </p:txBody>
      </p:sp>
      <p:pic>
        <p:nvPicPr>
          <p:cNvPr id="2" name="图片 1"/>
          <p:cNvPicPr>
            <a:picLocks noChangeAspect="1"/>
          </p:cNvPicPr>
          <p:nvPr/>
        </p:nvPicPr>
        <p:blipFill>
          <a:blip r:embed="rId3"/>
          <a:stretch>
            <a:fillRect/>
          </a:stretch>
        </p:blipFill>
        <p:spPr>
          <a:xfrm>
            <a:off x="3229748" y="2686273"/>
            <a:ext cx="2808311" cy="1547429"/>
          </a:xfrm>
          <a:prstGeom prst="rect">
            <a:avLst/>
          </a:prstGeom>
        </p:spPr>
      </p:pic>
      <p:pic>
        <p:nvPicPr>
          <p:cNvPr id="4" name="图片 3"/>
          <p:cNvPicPr>
            <a:picLocks noChangeAspect="1"/>
          </p:cNvPicPr>
          <p:nvPr/>
        </p:nvPicPr>
        <p:blipFill>
          <a:blip r:embed="rId4"/>
          <a:stretch>
            <a:fillRect/>
          </a:stretch>
        </p:blipFill>
        <p:spPr>
          <a:xfrm>
            <a:off x="6807225" y="2904022"/>
            <a:ext cx="2124075" cy="121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7245175" cy="662400"/>
        </p:xfrm>
        <a:graphic>
          <a:graphicData uri="http://schemas.openxmlformats.org/drawingml/2006/table">
            <a:tbl>
              <a:tblPr firstRow="1" bandRow="1">
                <a:tableStyleId>{5C22544A-7EE6-4342-B048-85BDC9FD1C3A}</a:tableStyleId>
              </a:tblPr>
              <a:tblGrid>
                <a:gridCol w="2441580">
                  <a:extLst>
                    <a:ext uri="{9D8B030D-6E8A-4147-A177-3AD203B41FA5}">
                      <a16:colId xmlns:a16="http://schemas.microsoft.com/office/drawing/2014/main" val="20000"/>
                    </a:ext>
                  </a:extLst>
                </a:gridCol>
                <a:gridCol w="1181007">
                  <a:extLst>
                    <a:ext uri="{9D8B030D-6E8A-4147-A177-3AD203B41FA5}">
                      <a16:colId xmlns:a16="http://schemas.microsoft.com/office/drawing/2014/main" val="20001"/>
                    </a:ext>
                  </a:extLst>
                </a:gridCol>
                <a:gridCol w="1811294">
                  <a:extLst>
                    <a:ext uri="{9D8B030D-6E8A-4147-A177-3AD203B41FA5}">
                      <a16:colId xmlns:a16="http://schemas.microsoft.com/office/drawing/2014/main" val="20002"/>
                    </a:ext>
                  </a:extLst>
                </a:gridCol>
                <a:gridCol w="1811294">
                  <a:extLst>
                    <a:ext uri="{9D8B030D-6E8A-4147-A177-3AD203B41FA5}">
                      <a16:colId xmlns:a16="http://schemas.microsoft.com/office/drawing/2014/main" val="20003"/>
                    </a:ext>
                  </a:extLst>
                </a:gridCol>
              </a:tblGrid>
              <a:tr h="4976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研究计划</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p:cNvSpPr/>
          <p:nvPr/>
        </p:nvSpPr>
        <p:spPr>
          <a:xfrm>
            <a:off x="1113996" y="1671741"/>
            <a:ext cx="1467068"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时间阶段：</a:t>
            </a:r>
          </a:p>
        </p:txBody>
      </p:sp>
      <p:sp>
        <p:nvSpPr>
          <p:cNvPr id="5" name="矩形 4"/>
          <p:cNvSpPr/>
          <p:nvPr/>
        </p:nvSpPr>
        <p:spPr>
          <a:xfrm>
            <a:off x="2718434" y="1816220"/>
            <a:ext cx="78150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544484" y="1870645"/>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1</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2" name="组合 11"/>
          <p:cNvGrpSpPr/>
          <p:nvPr/>
        </p:nvGrpSpPr>
        <p:grpSpPr>
          <a:xfrm>
            <a:off x="4272676" y="1870645"/>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2</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7" name="组合 16"/>
          <p:cNvGrpSpPr/>
          <p:nvPr/>
        </p:nvGrpSpPr>
        <p:grpSpPr>
          <a:xfrm>
            <a:off x="6000868" y="1870645"/>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3</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22" name="组合 21"/>
          <p:cNvGrpSpPr/>
          <p:nvPr/>
        </p:nvGrpSpPr>
        <p:grpSpPr>
          <a:xfrm>
            <a:off x="7746956" y="1870645"/>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4</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27" name="TextBox 26"/>
          <p:cNvSpPr txBox="1"/>
          <p:nvPr/>
        </p:nvSpPr>
        <p:spPr>
          <a:xfrm>
            <a:off x="1798044" y="3766616"/>
            <a:ext cx="1937406" cy="1534459"/>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查阅资料、调研、可行性研究，</a:t>
            </a:r>
            <a:endParaRPr lang="en-US" altLang="zh-CN" sz="1600" dirty="0">
              <a:solidFill>
                <a:srgbClr val="000000"/>
              </a:solidFill>
              <a:latin typeface="华文新魏" pitchFamily="2" charset="-122"/>
              <a:ea typeface="华文新魏" pitchFamily="2" charset="-122"/>
            </a:endParaRPr>
          </a:p>
          <a:p>
            <a:pPr algn="ctr">
              <a:lnSpc>
                <a:spcPct val="150000"/>
              </a:lnSpc>
            </a:pPr>
            <a:r>
              <a:rPr lang="zh-CN" altLang="en-US" sz="1600" dirty="0">
                <a:solidFill>
                  <a:srgbClr val="000000"/>
                </a:solidFill>
                <a:latin typeface="华文新魏" pitchFamily="2" charset="-122"/>
                <a:ea typeface="华文新魏" pitchFamily="2" charset="-122"/>
              </a:rPr>
              <a:t>进行前期的预研工作</a:t>
            </a:r>
          </a:p>
        </p:txBody>
      </p:sp>
      <p:sp>
        <p:nvSpPr>
          <p:cNvPr id="28" name="TextBox 27"/>
          <p:cNvSpPr txBox="1"/>
          <p:nvPr/>
        </p:nvSpPr>
        <p:spPr>
          <a:xfrm>
            <a:off x="1957678"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29" name="TextBox 28"/>
          <p:cNvSpPr txBox="1"/>
          <p:nvPr/>
        </p:nvSpPr>
        <p:spPr>
          <a:xfrm>
            <a:off x="3671539" y="3917484"/>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1                  </a:t>
            </a:r>
            <a:r>
              <a:rPr lang="zh-CN" altLang="en-US" sz="1600" dirty="0">
                <a:solidFill>
                  <a:srgbClr val="000000"/>
                </a:solidFill>
                <a:latin typeface="华文新魏" pitchFamily="2" charset="-122"/>
                <a:ea typeface="华文新魏" pitchFamily="2" charset="-122"/>
              </a:rPr>
              <a:t>部分</a:t>
            </a:r>
            <a:endParaRPr lang="zh-CN" altLang="en-US" sz="1600" dirty="0">
              <a:latin typeface="华文新魏" pitchFamily="2" charset="-122"/>
              <a:ea typeface="华文新魏" pitchFamily="2" charset="-122"/>
            </a:endParaRPr>
          </a:p>
        </p:txBody>
      </p:sp>
      <p:sp>
        <p:nvSpPr>
          <p:cNvPr id="30" name="TextBox 29"/>
          <p:cNvSpPr txBox="1"/>
          <p:nvPr/>
        </p:nvSpPr>
        <p:spPr>
          <a:xfrm>
            <a:off x="3797706"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31" name="TextBox 30"/>
          <p:cNvSpPr txBox="1"/>
          <p:nvPr/>
        </p:nvSpPr>
        <p:spPr>
          <a:xfrm>
            <a:off x="5440730" y="3911218"/>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2</a:t>
            </a:r>
            <a:r>
              <a:rPr lang="zh-CN" altLang="en-US" sz="1600" dirty="0">
                <a:solidFill>
                  <a:srgbClr val="000000"/>
                </a:solidFill>
                <a:latin typeface="华文新魏" pitchFamily="2" charset="-122"/>
                <a:ea typeface="华文新魏" pitchFamily="2" charset="-122"/>
              </a:rPr>
              <a:t>部分</a:t>
            </a:r>
          </a:p>
        </p:txBody>
      </p:sp>
      <p:sp>
        <p:nvSpPr>
          <p:cNvPr id="32" name="TextBox 31"/>
          <p:cNvSpPr txBox="1"/>
          <p:nvPr/>
        </p:nvSpPr>
        <p:spPr>
          <a:xfrm>
            <a:off x="5590505" y="297082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33" name="TextBox 32"/>
          <p:cNvSpPr txBox="1"/>
          <p:nvPr/>
        </p:nvSpPr>
        <p:spPr>
          <a:xfrm>
            <a:off x="7270674" y="3911217"/>
            <a:ext cx="1822028" cy="795795"/>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3</a:t>
            </a:r>
            <a:r>
              <a:rPr lang="zh-CN" altLang="en-US" sz="1600" dirty="0">
                <a:solidFill>
                  <a:srgbClr val="000000"/>
                </a:solidFill>
                <a:latin typeface="华文新魏" pitchFamily="2" charset="-122"/>
                <a:ea typeface="华文新魏" pitchFamily="2" charset="-122"/>
              </a:rPr>
              <a:t>部分</a:t>
            </a:r>
          </a:p>
        </p:txBody>
      </p:sp>
      <p:sp>
        <p:nvSpPr>
          <p:cNvPr id="34" name="TextBox 33"/>
          <p:cNvSpPr txBox="1"/>
          <p:nvPr/>
        </p:nvSpPr>
        <p:spPr>
          <a:xfrm>
            <a:off x="7299903" y="2966425"/>
            <a:ext cx="1603324"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07</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grpSp>
        <p:nvGrpSpPr>
          <p:cNvPr id="35" name="组合 34"/>
          <p:cNvGrpSpPr/>
          <p:nvPr/>
        </p:nvGrpSpPr>
        <p:grpSpPr>
          <a:xfrm>
            <a:off x="9565888" y="1870645"/>
            <a:ext cx="954000" cy="976427"/>
            <a:chOff x="1691680" y="4756829"/>
            <a:chExt cx="954000" cy="976427"/>
          </a:xfrm>
        </p:grpSpPr>
        <p:sp>
          <p:nvSpPr>
            <p:cNvPr id="36" name="矩形 35"/>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5</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40" name="TextBox 33"/>
          <p:cNvSpPr txBox="1"/>
          <p:nvPr/>
        </p:nvSpPr>
        <p:spPr>
          <a:xfrm>
            <a:off x="9092702" y="296241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12</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42" name="TextBox 32"/>
          <p:cNvSpPr txBox="1"/>
          <p:nvPr/>
        </p:nvSpPr>
        <p:spPr>
          <a:xfrm>
            <a:off x="9131874" y="4069137"/>
            <a:ext cx="1822028" cy="426463"/>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撰写硕士毕业论文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8" name="文本框 7"/>
          <p:cNvSpPr txBox="1"/>
          <p:nvPr/>
        </p:nvSpPr>
        <p:spPr>
          <a:xfrm>
            <a:off x="3503712" y="2204864"/>
            <a:ext cx="6156960" cy="2209387"/>
          </a:xfrm>
          <a:prstGeom prst="rect">
            <a:avLst/>
          </a:prstGeom>
          <a:noFill/>
        </p:spPr>
        <p:txBody>
          <a:bodyPr wrap="square">
            <a:spAutoFit/>
          </a:bodyPr>
          <a:lstStyle/>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查阅资料、调研、可行性研究</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en-US" altLang="zh-CN" sz="2400" dirty="0">
              <a:solidFill>
                <a:srgbClr val="000000"/>
              </a:solidFill>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完成研究内容第</a:t>
            </a:r>
            <a:r>
              <a:rPr lang="en-US" altLang="zh-CN" sz="2400" dirty="0">
                <a:solidFill>
                  <a:srgbClr val="000000"/>
                </a:solidFill>
                <a:latin typeface="华文新魏" pitchFamily="2" charset="-122"/>
                <a:ea typeface="华文新魏" pitchFamily="2" charset="-122"/>
              </a:rPr>
              <a:t>1</a:t>
            </a:r>
            <a:r>
              <a:rPr lang="zh-CN" altLang="en-US" sz="2400" dirty="0">
                <a:solidFill>
                  <a:srgbClr val="000000"/>
                </a:solidFill>
                <a:latin typeface="华文新魏" pitchFamily="2" charset="-122"/>
                <a:ea typeface="华文新魏" pitchFamily="2" charset="-122"/>
              </a:rPr>
              <a:t>部分</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zh-CN" altLang="en-US" sz="2400" dirty="0">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小论文初稿撰写完成（</a:t>
            </a:r>
            <a:r>
              <a:rPr lang="zh-CN" altLang="en-US" sz="2400" dirty="0">
                <a:solidFill>
                  <a:srgbClr val="FF0000"/>
                </a:solidFill>
                <a:latin typeface="华文新魏" pitchFamily="2" charset="-122"/>
                <a:ea typeface="华文新魏" pitchFamily="2" charset="-122"/>
              </a:rPr>
              <a:t>进行中</a:t>
            </a:r>
            <a:r>
              <a:rPr lang="zh-CN" altLang="en-US" sz="2400" b="1" dirty="0">
                <a:solidFill>
                  <a:srgbClr val="000000"/>
                </a:solidFill>
                <a:latin typeface="华文新魏" pitchFamily="2" charset="-122"/>
                <a:ea typeface="华文新魏" pitchFamily="2" charset="-122"/>
              </a:rPr>
              <a:t>）</a:t>
            </a:r>
            <a:endParaRPr lang="en-US" altLang="zh-CN" sz="2400" dirty="0">
              <a:solidFill>
                <a:srgbClr val="FF0000"/>
              </a:solidFill>
              <a:latin typeface="华文新魏" pitchFamily="2" charset="-122"/>
              <a:ea typeface="华文新魏"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875420" y="1484784"/>
            <a:ext cx="10441160" cy="523220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部分参考文献</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mj-lt"/>
              <a:buAutoNum type="arabicPeriod"/>
            </a:pP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Dietterich</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T G, Lathrop R H, Lozano-Pérez T. Solving the multiple instance problem with axis-parallel rectangles[J]. Artificial intelligence, 1997, 89(1-2): 31-71. </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Csurka</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G, Dance C, Fan L, et al. Visual categorization with bags of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keypoints</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[C]//Workshop on statistical learning in computer vision, ECCV. 2004, 1(1-22): 1-2.</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Wang X, Wang B, Bai X, et al. Max-margin multiple-instance dictionary learning[C]//International conference on machine learning. 2013: 846-854.</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Ramesh B, Xiang C, Lee T H. Shape classification using invariant features and contextual information in the bag-of-words model[J]. Pattern Recognition, 2015, 48(3): 894-906.</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McCallum A, Nigam K. A comparison of event models for naive bayes text classification[C]//AAAI-98 workshop on learning for text categorization. 1998, 752(1): 41-48.</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Andrews S,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Tsochantaridis</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I, Hofmann T. Support vector machines for multiple-instance learning[J]. Advances in neural information processing systems, 2002, 15: 577-584.</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Xu Y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Y</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Shih C H. Content based Image retrieval using multiple instance decision based neural networks[C]//2012 IEEE International Conference on Computational Intelligence and Cybernetics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CyberneticsCom</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IEEE, 2012: 175-179.</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875420" y="1484784"/>
            <a:ext cx="10441160" cy="5216813"/>
          </a:xfrm>
          <a:prstGeom prst="rect">
            <a:avLst/>
          </a:prstGeom>
          <a:noFill/>
        </p:spPr>
        <p:txBody>
          <a:bodyPr wrap="square" rtlCol="0">
            <a:spAutoFit/>
          </a:bodyPr>
          <a:lstStyle/>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Wang J, Zucker J D. Solving multiple-instance problem: A lazy learning approach[J]. 2000.</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Gärtner</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T, </a:t>
            </a: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Flach</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P A, Kowalczyk A, et al. Multi-instance kernels[C]//ICML. 2002, 2(3): 7.</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Chen Y, Wang J Z. Image categorization by learning and reasoning with regions[J]. Journal of machine learning Research, 2004, 5(Aug): 913-939.</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Dong L. A comparison of multi-instance learning algorithms[D]. The University of Waikato, 2006.</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Chen Y, Bi J, Wang J Z. MILES: Multiple-instance learning via embedded instance selection[J]. IEEE Transactions on Pattern Analysis and Machine Intelligence, 2006, 28(12): 1931-1947.</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Carbonneau</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M A, Granger E, Raymond A J, et al. Robust multiple-instance learning ensembles using random subspace instance selection[J]. Pattern recognition, 2016, 58: 83-99.</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Vo B N, Dam N, Phung D, et al. Model-based learning for point pattern data[J]. Pattern Recognition, 2018, 84: 136-151.</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刘伟峰</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杨爱兰</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基于</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BIC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准则和</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Gibbs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采样的有限混合模型无监督学习算法</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[J].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电子学报</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2011.</a:t>
            </a: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Li W, Vasconcelos N. Multiple instance learning for soft bags via top instances[C]//Proceedings of the </a:t>
            </a: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ieee</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conference on computer vision and pattern recognition. 2015: 4277-4285.</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3632" y="2132856"/>
            <a:ext cx="6981398" cy="2123658"/>
          </a:xfrm>
          <a:prstGeom prst="rect">
            <a:avLst/>
          </a:prstGeom>
          <a:noFill/>
        </p:spPr>
        <p:txBody>
          <a:bodyPr wrap="none" lIns="91440" tIns="45720" rIns="91440" bIns="45720">
            <a:spAutoFit/>
          </a:bodyPr>
          <a:lstStyle/>
          <a:p>
            <a:pPr algn="ctr"/>
            <a:r>
              <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感谢聆听！</a:t>
            </a:r>
            <a:endParaRPr lang="en-US" altLang="zh-CN"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a:p>
            <a:pPr algn="ctr"/>
            <a:r>
              <a:rPr lang="zh-CN" altLang="en-US" sz="6600" b="1"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请各位老师指正！</a:t>
            </a:r>
            <a:endPar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2711624" y="2132856"/>
                <a:ext cx="7769113" cy="3719160"/>
              </a:xfrm>
              <a:prstGeom prst="rect">
                <a:avLst/>
              </a:prstGeom>
              <a:noFill/>
            </p:spPr>
            <p:txBody>
              <a:bodyPr wrap="square" rtlCol="0">
                <a:spAutoFit/>
              </a:bodyPr>
              <a:lstStyle/>
              <a:p>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IID-cluster </a:t>
                </a:r>
                <a:r>
                  <a:rPr lang="zh-CN" altLang="en-US" sz="2000" dirty="0">
                    <a:latin typeface="微软雅黑" panose="020B0503020204020204" pitchFamily="34" charset="-122"/>
                    <a:ea typeface="微软雅黑" panose="020B0503020204020204" pitchFamily="34" charset="-122"/>
                  </a:rPr>
                  <a:t>模型：</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𝑐</m:t>
                          </m:r>
                        </m:sub>
                      </m:sSub>
                      <m:d>
                        <m:dPr>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𝑈</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𝑋</m:t>
                        </m:r>
                      </m:e>
                    </m:d>
                  </m:oMath>
                </a14:m>
                <a:r>
                  <a:rPr lang="zh-CN" altLang="en-US" sz="2000" dirty="0">
                    <a:latin typeface="微软雅黑" panose="020B0503020204020204" pitchFamily="34" charset="-122"/>
                    <a:ea typeface="微软雅黑" panose="020B0503020204020204" pitchFamily="34" charset="-122"/>
                  </a:rPr>
                  <a:t>表示点模式（包）</a:t>
                </a:r>
                <a14:m>
                  <m:oMath xmlns:m="http://schemas.openxmlformats.org/officeDocument/2006/math">
                    <m:r>
                      <a:rPr lang="en-US" altLang="zh-CN" sz="2000" b="0" i="1" smtClean="0">
                        <a:latin typeface="Cambria Math" panose="02040503050406030204" pitchFamily="18" charset="0"/>
                      </a:rPr>
                      <m:t>𝑋</m:t>
                    </m:r>
                  </m:oMath>
                </a14:m>
                <a:r>
                  <a:rPr lang="zh-CN" altLang="en-US" sz="2000" dirty="0">
                    <a:latin typeface="微软雅黑" panose="020B0503020204020204" pitchFamily="34" charset="-122"/>
                    <a:ea typeface="微软雅黑" panose="020B0503020204020204" pitchFamily="34" charset="-122"/>
                  </a:rPr>
                  <a:t>中元素（示例）的个数；</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表示模型</a:t>
                </a:r>
                <a:r>
                  <a:rPr lang="zh-CN" altLang="en-US" sz="2000" b="1" dirty="0">
                    <a:solidFill>
                      <a:srgbClr val="FF0000"/>
                    </a:solidFill>
                    <a:latin typeface="微软雅黑" panose="020B0503020204020204" pitchFamily="34" charset="-122"/>
                    <a:ea typeface="微软雅黑" panose="020B0503020204020204" pitchFamily="34" charset="-122"/>
                  </a:rPr>
                  <a:t>基数分布</a:t>
                </a:r>
                <a:r>
                  <a:rPr lang="zh-CN" altLang="en-US" sz="2000" dirty="0">
                    <a:latin typeface="微软雅黑" panose="020B0503020204020204" pitchFamily="34" charset="-122"/>
                    <a:ea typeface="微软雅黑" panose="020B0503020204020204" pitchFamily="34" charset="-122"/>
                  </a:rPr>
                  <a:t>，用来描述点模式的基数信息；</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oMath>
                </a14:m>
                <a:r>
                  <a:rPr lang="zh-CN" altLang="en-US" sz="2000" dirty="0">
                    <a:latin typeface="微软雅黑" panose="020B0503020204020204" pitchFamily="34" charset="-122"/>
                    <a:ea typeface="微软雅黑" panose="020B0503020204020204" pitchFamily="34" charset="-122"/>
                  </a:rPr>
                  <a:t>表示模型的</a:t>
                </a:r>
                <a:r>
                  <a:rPr lang="zh-CN" altLang="en-US" sz="2000" b="1" dirty="0">
                    <a:solidFill>
                      <a:srgbClr val="FF0000"/>
                    </a:solidFill>
                    <a:latin typeface="微软雅黑" panose="020B0503020204020204" pitchFamily="34" charset="-122"/>
                    <a:ea typeface="微软雅黑" panose="020B0503020204020204" pitchFamily="34" charset="-122"/>
                  </a:rPr>
                  <a:t>特征分布</a:t>
                </a:r>
                <a:r>
                  <a:rPr lang="zh-CN" altLang="en-US" sz="2000" dirty="0">
                    <a:latin typeface="微软雅黑" panose="020B0503020204020204" pitchFamily="34" charset="-122"/>
                    <a:ea typeface="微软雅黑" panose="020B0503020204020204" pitchFamily="34" charset="-122"/>
                  </a:rPr>
                  <a:t>，用来描述点模式的特征信息，且</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𝑋</m:t>
                        </m:r>
                      </m:sup>
                    </m:sSup>
                    <m:r>
                      <a:rPr lang="en-US" altLang="zh-CN" sz="2000" b="0" i="1" smtClean="0">
                        <a:latin typeface="Cambria Math" panose="02040503050406030204" pitchFamily="18" charset="0"/>
                      </a:rPr>
                      <m:t>≜</m:t>
                    </m:r>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sub>
                      <m:sup/>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nary>
                  </m:oMath>
                </a14:m>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当基数分布</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为泊松分布，参数为</a:t>
                </a:r>
                <a14:m>
                  <m:oMath xmlns:m="http://schemas.openxmlformats.org/officeDocument/2006/math">
                    <m:r>
                      <a:rPr lang="zh-CN" altLang="en-US" sz="2000" i="1" smtClean="0">
                        <a:latin typeface="Cambria Math" panose="02040503050406030204" pitchFamily="18" charset="0"/>
                      </a:rPr>
                      <m:t>𝜌</m:t>
                    </m:r>
                  </m:oMath>
                </a14:m>
                <a:r>
                  <a:rPr lang="zh-CN" altLang="en-US" sz="2000" dirty="0">
                    <a:latin typeface="微软雅黑" panose="020B0503020204020204" pitchFamily="34" charset="-122"/>
                    <a:ea typeface="微软雅黑" panose="020B0503020204020204" pitchFamily="34" charset="-122"/>
                  </a:rPr>
                  <a:t>，得到</a:t>
                </a:r>
                <a:r>
                  <a:rPr lang="zh-CN" altLang="en-US" sz="2000" b="1" dirty="0">
                    <a:solidFill>
                      <a:srgbClr val="FF0000"/>
                    </a:solidFill>
                    <a:latin typeface="微软雅黑" panose="020B0503020204020204" pitchFamily="34" charset="-122"/>
                    <a:ea typeface="微软雅黑" panose="020B0503020204020204" pitchFamily="34" charset="-122"/>
                  </a:rPr>
                  <a:t>泊松点过程模型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𝜌</m:t>
                          </m:r>
                        </m:e>
                        <m:sup>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sup>
                      </m:sSup>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11624" y="2132856"/>
                <a:ext cx="7769113" cy="3719160"/>
              </a:xfrm>
              <a:prstGeom prst="rect">
                <a:avLst/>
              </a:prstGeom>
              <a:blipFill rotWithShape="1">
                <a:blip r:embed="rId2"/>
                <a:stretch>
                  <a:fillRect l="-863" t="-984"/>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9" name="TextBox 9"/>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99556" y="2133423"/>
            <a:ext cx="799288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dirty="0">
                <a:latin typeface="微软雅黑" panose="020B0503020204020204" pitchFamily="34" charset="-122"/>
                <a:ea typeface="微软雅黑" panose="020B0503020204020204" pitchFamily="34" charset="-122"/>
              </a:rPr>
              <a:t>采样的有限混合模型参数学习算法：使用</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b="1" dirty="0">
                <a:solidFill>
                  <a:srgbClr val="FF0000"/>
                </a:solidFill>
                <a:latin typeface="微软雅黑" panose="020B0503020204020204" pitchFamily="34" charset="-122"/>
                <a:ea typeface="微软雅黑" panose="020B0503020204020204" pitchFamily="34" charset="-122"/>
              </a:rPr>
              <a:t>采样</a:t>
            </a:r>
            <a:r>
              <a:rPr lang="zh-CN" altLang="en-US" dirty="0">
                <a:latin typeface="微软雅黑" panose="020B0503020204020204" pitchFamily="34" charset="-122"/>
                <a:ea typeface="微软雅黑" panose="020B0503020204020204" pitchFamily="34" charset="-122"/>
              </a:rPr>
              <a:t>的方法，对高维空间中的每一维分别采样，逐步逼近高维采样点，当有限混合模型为高斯混合模型时，算法流程如下：</a:t>
            </a:r>
          </a:p>
        </p:txBody>
      </p:sp>
      <p:graphicFrame>
        <p:nvGraphicFramePr>
          <p:cNvPr id="18" name="对象 17"/>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name="Equation" r:id="rId2" imgW="467360" imgH="276860" progId="Equation.DSMT4">
                  <p:embed/>
                </p:oleObj>
              </mc:Choice>
              <mc:Fallback>
                <p:oleObj name="Equation" r:id="rId2" imgW="467360" imgH="276860" progId="Equation.DSMT4">
                  <p:embed/>
                  <p:pic>
                    <p:nvPicPr>
                      <p:cNvPr id="0" name="对象 17"/>
                      <p:cNvPicPr/>
                      <p:nvPr/>
                    </p:nvPicPr>
                    <p:blipFill>
                      <a:blip r:embed="rId3"/>
                      <a:stretch>
                        <a:fillRect/>
                      </a:stretch>
                    </p:blipFill>
                    <p:spPr>
                      <a:xfrm>
                        <a:off x="5862638" y="3289300"/>
                        <a:ext cx="466725" cy="27622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name="Equation" r:id="rId4" imgW="467360" imgH="276860" progId="Equation.DSMT4">
                  <p:embed/>
                </p:oleObj>
              </mc:Choice>
              <mc:Fallback>
                <p:oleObj name="Equation" r:id="rId4" imgW="467360" imgH="276860" progId="Equation.DSMT4">
                  <p:embed/>
                  <p:pic>
                    <p:nvPicPr>
                      <p:cNvPr id="0" name="对象 18"/>
                      <p:cNvPicPr/>
                      <p:nvPr/>
                    </p:nvPicPr>
                    <p:blipFill>
                      <a:blip r:embed="rId3"/>
                      <a:stretch>
                        <a:fillRect/>
                      </a:stretch>
                    </p:blipFill>
                    <p:spPr>
                      <a:xfrm>
                        <a:off x="5862638" y="3289300"/>
                        <a:ext cx="466725" cy="276225"/>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name="Equation" r:id="rId5" imgW="467360" imgH="276860" progId="Equation.DSMT4">
                  <p:embed/>
                </p:oleObj>
              </mc:Choice>
              <mc:Fallback>
                <p:oleObj name="Equation" r:id="rId5" imgW="467360" imgH="276860" progId="Equation.DSMT4">
                  <p:embed/>
                  <p:pic>
                    <p:nvPicPr>
                      <p:cNvPr id="0" name="对象 19"/>
                      <p:cNvPicPr/>
                      <p:nvPr/>
                    </p:nvPicPr>
                    <p:blipFill>
                      <a:blip r:embed="rId6"/>
                      <a:stretch>
                        <a:fillRect/>
                      </a:stretch>
                    </p:blipFill>
                    <p:spPr>
                      <a:xfrm>
                        <a:off x="5862638" y="3289300"/>
                        <a:ext cx="466725" cy="276225"/>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name="Equation" r:id="rId7" imgW="467360" imgH="276860" progId="Equation.DSMT4">
                  <p:embed/>
                </p:oleObj>
              </mc:Choice>
              <mc:Fallback>
                <p:oleObj name="Equation" r:id="rId7" imgW="467360" imgH="276860" progId="Equation.DSMT4">
                  <p:embed/>
                  <p:pic>
                    <p:nvPicPr>
                      <p:cNvPr id="0" name="对象 20"/>
                      <p:cNvPicPr/>
                      <p:nvPr/>
                    </p:nvPicPr>
                    <p:blipFill>
                      <a:blip r:embed="rId6"/>
                      <a:stretch>
                        <a:fillRect/>
                      </a:stretch>
                    </p:blipFill>
                    <p:spPr>
                      <a:xfrm>
                        <a:off x="5862638" y="3289300"/>
                        <a:ext cx="466725" cy="2762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5824538" y="3194050"/>
          <a:ext cx="542925" cy="466725"/>
        </p:xfrm>
        <a:graphic>
          <a:graphicData uri="http://schemas.openxmlformats.org/presentationml/2006/ole">
            <mc:AlternateContent xmlns:mc="http://schemas.openxmlformats.org/markup-compatibility/2006">
              <mc:Choice xmlns:v="urn:schemas-microsoft-com:vml" Requires="v">
                <p:oleObj name="Equation" r:id="rId8" imgW="543560" imgH="467360" progId="Equation.DSMT4">
                  <p:embed/>
                </p:oleObj>
              </mc:Choice>
              <mc:Fallback>
                <p:oleObj name="Equation" r:id="rId8" imgW="543560" imgH="467360" progId="Equation.DSMT4">
                  <p:embed/>
                  <p:pic>
                    <p:nvPicPr>
                      <p:cNvPr id="0" name="对象 21"/>
                      <p:cNvPicPr/>
                      <p:nvPr/>
                    </p:nvPicPr>
                    <p:blipFill>
                      <a:blip r:embed="rId9"/>
                      <a:stretch>
                        <a:fillRect/>
                      </a:stretch>
                    </p:blipFill>
                    <p:spPr>
                      <a:xfrm>
                        <a:off x="5824538" y="3194050"/>
                        <a:ext cx="542925" cy="4667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538663" y="3194050"/>
          <a:ext cx="3113087" cy="466725"/>
        </p:xfrm>
        <a:graphic>
          <a:graphicData uri="http://schemas.openxmlformats.org/presentationml/2006/ole">
            <mc:AlternateContent xmlns:mc="http://schemas.openxmlformats.org/markup-compatibility/2006">
              <mc:Choice xmlns:v="urn:schemas-microsoft-com:vml" Requires="v">
                <p:oleObj name="Equation" r:id="rId10" imgW="3116580" imgH="467360" progId="Equation.DSMT4">
                  <p:embed/>
                </p:oleObj>
              </mc:Choice>
              <mc:Fallback>
                <p:oleObj name="Equation" r:id="rId10" imgW="3116580" imgH="467360" progId="Equation.DSMT4">
                  <p:embed/>
                  <p:pic>
                    <p:nvPicPr>
                      <p:cNvPr id="0" name="对象 25"/>
                      <p:cNvPicPr/>
                      <p:nvPr/>
                    </p:nvPicPr>
                    <p:blipFill>
                      <a:blip r:embed="rId11"/>
                      <a:stretch>
                        <a:fillRect/>
                      </a:stretch>
                    </p:blipFill>
                    <p:spPr>
                      <a:xfrm>
                        <a:off x="4538663" y="3194050"/>
                        <a:ext cx="3113087" cy="466725"/>
                      </a:xfrm>
                      <a:prstGeom prst="rect">
                        <a:avLst/>
                      </a:prstGeom>
                    </p:spPr>
                  </p:pic>
                </p:oleObj>
              </mc:Fallback>
            </mc:AlternateContent>
          </a:graphicData>
        </a:graphic>
      </p:graphicFrame>
      <p:graphicFrame>
        <p:nvGraphicFramePr>
          <p:cNvPr id="24" name="表格 23"/>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 name="对象 1"/>
          <p:cNvGraphicFramePr>
            <a:graphicFrameLocks noChangeAspect="1"/>
          </p:cNvGraphicFramePr>
          <p:nvPr/>
        </p:nvGraphicFramePr>
        <p:xfrm>
          <a:off x="2268538" y="3150207"/>
          <a:ext cx="4568825" cy="3011487"/>
        </p:xfrm>
        <a:graphic>
          <a:graphicData uri="http://schemas.openxmlformats.org/presentationml/2006/ole">
            <mc:AlternateContent xmlns:mc="http://schemas.openxmlformats.org/markup-compatibility/2006">
              <mc:Choice xmlns:v="urn:schemas-microsoft-com:vml" Requires="v">
                <p:oleObj name="Equation" r:id="rId12" imgW="4570730" imgH="3013075" progId="Equation.DSMT4">
                  <p:embed/>
                </p:oleObj>
              </mc:Choice>
              <mc:Fallback>
                <p:oleObj name="Equation" r:id="rId12" imgW="4570730" imgH="3013075" progId="Equation.DSMT4">
                  <p:embed/>
                  <p:pic>
                    <p:nvPicPr>
                      <p:cNvPr id="0" name="对象 1"/>
                      <p:cNvPicPr/>
                      <p:nvPr/>
                    </p:nvPicPr>
                    <p:blipFill>
                      <a:blip r:embed="rId13"/>
                      <a:stretch>
                        <a:fillRect/>
                      </a:stretch>
                    </p:blipFill>
                    <p:spPr>
                      <a:xfrm>
                        <a:off x="2268538" y="3150207"/>
                        <a:ext cx="4568825" cy="301148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023849" y="3056753"/>
          <a:ext cx="3684587" cy="3013075"/>
        </p:xfrm>
        <a:graphic>
          <a:graphicData uri="http://schemas.openxmlformats.org/presentationml/2006/ole">
            <mc:AlternateContent xmlns:mc="http://schemas.openxmlformats.org/markup-compatibility/2006">
              <mc:Choice xmlns:v="urn:schemas-microsoft-com:vml" Requires="v">
                <p:oleObj name="Equation" r:id="rId14" imgW="3684905" imgH="3014345" progId="Equation.DSMT4">
                  <p:embed/>
                </p:oleObj>
              </mc:Choice>
              <mc:Fallback>
                <p:oleObj name="Equation" r:id="rId14" imgW="3684905" imgH="3014345" progId="Equation.DSMT4">
                  <p:embed/>
                  <p:pic>
                    <p:nvPicPr>
                      <p:cNvPr id="0" name="对象 4"/>
                      <p:cNvPicPr/>
                      <p:nvPr/>
                    </p:nvPicPr>
                    <p:blipFill>
                      <a:blip r:embed="rId15"/>
                      <a:stretch>
                        <a:fillRect/>
                      </a:stretch>
                    </p:blipFill>
                    <p:spPr>
                      <a:xfrm>
                        <a:off x="7023849" y="3056753"/>
                        <a:ext cx="3684587" cy="3013075"/>
                      </a:xfrm>
                      <a:prstGeom prst="rect">
                        <a:avLst/>
                      </a:prstGeom>
                    </p:spPr>
                  </p:pic>
                </p:oleObj>
              </mc:Fallback>
            </mc:AlternateContent>
          </a:graphicData>
        </a:graphic>
      </p:graphicFrame>
      <p:sp>
        <p:nvSpPr>
          <p:cNvPr id="14" name="TextBox 9"/>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83632" y="2179733"/>
            <a:ext cx="26642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贝叶斯信息准则：</a:t>
            </a:r>
          </a:p>
        </p:txBody>
      </p:sp>
      <p:graphicFrame>
        <p:nvGraphicFramePr>
          <p:cNvPr id="5" name="对象 4"/>
          <p:cNvGraphicFramePr>
            <a:graphicFrameLocks noChangeAspect="1"/>
          </p:cNvGraphicFramePr>
          <p:nvPr/>
        </p:nvGraphicFramePr>
        <p:xfrm>
          <a:off x="5015880" y="2615443"/>
          <a:ext cx="2411025" cy="415694"/>
        </p:xfrm>
        <a:graphic>
          <a:graphicData uri="http://schemas.openxmlformats.org/presentationml/2006/ole">
            <mc:AlternateContent xmlns:mc="http://schemas.openxmlformats.org/markup-compatibility/2006">
              <mc:Choice xmlns:v="urn:schemas-microsoft-com:vml" Requires="v">
                <p:oleObj name="Equation" r:id="rId2" imgW="35356800" imgH="6096000" progId="Equation.DSMT4">
                  <p:embed/>
                </p:oleObj>
              </mc:Choice>
              <mc:Fallback>
                <p:oleObj name="Equation" r:id="rId2" imgW="35356800" imgH="6096000" progId="Equation.DSMT4">
                  <p:embed/>
                  <p:pic>
                    <p:nvPicPr>
                      <p:cNvPr id="0" name="对象 4"/>
                      <p:cNvPicPr/>
                      <p:nvPr/>
                    </p:nvPicPr>
                    <p:blipFill>
                      <a:blip r:embed="rId3"/>
                      <a:stretch>
                        <a:fillRect/>
                      </a:stretch>
                    </p:blipFill>
                    <p:spPr>
                      <a:xfrm>
                        <a:off x="5015880" y="2615443"/>
                        <a:ext cx="2411025" cy="41569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文本框 5"/>
              <p:cNvSpPr txBox="1"/>
              <p:nvPr/>
            </p:nvSpPr>
            <p:spPr>
              <a:xfrm>
                <a:off x="2783632" y="3031137"/>
                <a:ext cx="6984776"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smtClean="0">
                        <a:latin typeface="Cambria Math" panose="02040503050406030204" pitchFamily="18" charset="0"/>
                      </a:rPr>
                      <m:t>𝑘</m:t>
                    </m:r>
                  </m:oMath>
                </a14:m>
                <a:r>
                  <a:rPr lang="zh-CN" altLang="en-US" dirty="0">
                    <a:latin typeface="微软雅黑" panose="020B0503020204020204" pitchFamily="34" charset="-122"/>
                    <a:ea typeface="微软雅黑" panose="020B0503020204020204" pitchFamily="34" charset="-122"/>
                  </a:rPr>
                  <a:t>表示模型参数个数，</a:t>
                </a:r>
                <a14:m>
                  <m:oMath xmlns:m="http://schemas.openxmlformats.org/officeDocument/2006/math">
                    <m:r>
                      <a:rPr lang="en-US" altLang="zh-CN" b="0" i="1" smtClean="0">
                        <a:latin typeface="Cambria Math" panose="02040503050406030204" pitchFamily="18" charset="0"/>
                      </a:rPr>
                      <m:t>𝐿</m:t>
                    </m:r>
                  </m:oMath>
                </a14:m>
                <a:r>
                  <a:rPr lang="zh-CN" altLang="en-US" dirty="0">
                    <a:latin typeface="微软雅黑" panose="020B0503020204020204" pitchFamily="34" charset="-122"/>
                    <a:ea typeface="微软雅黑" panose="020B0503020204020204" pitchFamily="34" charset="-122"/>
                  </a:rPr>
                  <a:t>表示样本数据关于模型参数的似然函数，</a:t>
                </a:r>
                <a14:m>
                  <m:oMath xmlns:m="http://schemas.openxmlformats.org/officeDocument/2006/math">
                    <m:r>
                      <a:rPr lang="en-US" altLang="zh-CN" b="0" i="1" smtClean="0">
                        <a:latin typeface="Cambria Math" panose="02040503050406030204" pitchFamily="18" charset="0"/>
                      </a:rPr>
                      <m:t>𝑛</m:t>
                    </m:r>
                  </m:oMath>
                </a14:m>
                <a:r>
                  <a:rPr lang="zh-CN" altLang="en-US" dirty="0">
                    <a:latin typeface="微软雅黑" panose="020B0503020204020204" pitchFamily="34" charset="-122"/>
                    <a:ea typeface="微软雅黑" panose="020B0503020204020204" pitchFamily="34" charset="-122"/>
                  </a:rPr>
                  <a:t>表示样本数量。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很多参数估计问题都采用似然函数作为目标函数，当训练数据足够多时，以提高模型复杂度为代价可以不断提高模型精度，但会带来一个机器学习中非常普遍的问题</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过拟合</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       贝叶斯信息准则就是通过加入模型</a:t>
                </a:r>
                <a:r>
                  <a:rPr lang="zh-CN" altLang="en-US" b="1" dirty="0">
                    <a:solidFill>
                      <a:srgbClr val="FF0000"/>
                    </a:solidFill>
                    <a:latin typeface="微软雅黑" panose="020B0503020204020204" pitchFamily="34" charset="-122"/>
                    <a:ea typeface="微软雅黑" panose="020B0503020204020204" pitchFamily="34" charset="-122"/>
                  </a:rPr>
                  <a:t>复杂度的惩罚项</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来平衡模型复杂度和模型数据</a:t>
                </a:r>
              </a:p>
            </p:txBody>
          </p:sp>
        </mc:Choice>
        <mc:Fallback xmlns="">
          <p:sp>
            <p:nvSpPr>
              <p:cNvPr id="6" name="文本框 5"/>
              <p:cNvSpPr txBox="1">
                <a:spLocks noRot="1" noChangeAspect="1" noMove="1" noResize="1" noEditPoints="1" noAdjustHandles="1" noChangeArrowheads="1" noChangeShapeType="1" noTextEdit="1"/>
              </p:cNvSpPr>
              <p:nvPr/>
            </p:nvSpPr>
            <p:spPr>
              <a:xfrm>
                <a:off x="2783632" y="3031137"/>
                <a:ext cx="6984776" cy="2031325"/>
              </a:xfrm>
              <a:prstGeom prst="rect">
                <a:avLst/>
              </a:prstGeom>
              <a:blipFill rotWithShape="1">
                <a:blip r:embed="rId4"/>
                <a:stretch>
                  <a:fillRect l="-786" t="-1502" b="-3904"/>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10" name="TextBox 9"/>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636" y="1364390"/>
            <a:ext cx="6159136" cy="369332"/>
          </a:xfrm>
          <a:prstGeom prst="rect">
            <a:avLst/>
          </a:prstGeom>
          <a:noFill/>
        </p:spPr>
        <p:txBody>
          <a:bodyPr wrap="square">
            <a:spAutoFit/>
          </a:bodyPr>
          <a:lstStyle/>
          <a:p>
            <a:pPr marL="355600" indent="-355600">
              <a:spcBef>
                <a:spcPct val="50000"/>
              </a:spcBef>
              <a:buClr>
                <a:srgbClr val="FF0000"/>
              </a:buClr>
              <a:buSzPct val="130000"/>
              <a:buFont typeface="Wingdings" panose="05000000000000000000" pitchFamily="2" charset="2"/>
              <a:buBlip>
                <a:blip r:embed="rId2"/>
              </a:buBlip>
              <a:tabLst>
                <a:tab pos="5137150" algn="l"/>
              </a:tabLst>
            </a:pPr>
            <a:r>
              <a:rPr lang="zh-CN" altLang="en-US" b="1" dirty="0">
                <a:solidFill>
                  <a:schemeClr val="accent2"/>
                </a:solidFill>
              </a:rPr>
              <a:t>点模式</a:t>
            </a:r>
            <a:r>
              <a:rPr lang="en-AU" altLang="zh-CN" b="1" dirty="0">
                <a:solidFill>
                  <a:schemeClr val="accent2"/>
                </a:solidFill>
              </a:rPr>
              <a:t>: </a:t>
            </a:r>
            <a:r>
              <a:rPr lang="zh-CN" altLang="en-US" b="1" dirty="0">
                <a:solidFill>
                  <a:schemeClr val="accent2"/>
                </a:solidFill>
              </a:rPr>
              <a:t>点</a:t>
            </a:r>
            <a:r>
              <a:rPr lang="en-US" altLang="zh-CN" b="1" dirty="0">
                <a:solidFill>
                  <a:schemeClr val="accent2"/>
                </a:solidFill>
              </a:rPr>
              <a:t>/</a:t>
            </a:r>
            <a:r>
              <a:rPr lang="zh-CN" altLang="en-US" b="1" dirty="0">
                <a:solidFill>
                  <a:schemeClr val="accent2"/>
                </a:solidFill>
              </a:rPr>
              <a:t>特征的集合</a:t>
            </a:r>
            <a:r>
              <a:rPr lang="en-US" altLang="zh-CN" b="1" dirty="0">
                <a:solidFill>
                  <a:schemeClr val="accent2"/>
                </a:solidFill>
              </a:rPr>
              <a:t>/</a:t>
            </a:r>
            <a:r>
              <a:rPr lang="zh-CN" altLang="en-US" b="1" dirty="0">
                <a:solidFill>
                  <a:schemeClr val="accent2"/>
                </a:solidFill>
              </a:rPr>
              <a:t>多集合</a:t>
            </a:r>
            <a:endParaRPr lang="en-AU" altLang="zh-CN" b="1" dirty="0">
              <a:solidFill>
                <a:schemeClr val="accent2"/>
              </a:solidFill>
            </a:endParaRPr>
          </a:p>
        </p:txBody>
      </p:sp>
      <p:sp>
        <p:nvSpPr>
          <p:cNvPr id="5" name="文本框 4"/>
          <p:cNvSpPr txBox="1"/>
          <p:nvPr/>
        </p:nvSpPr>
        <p:spPr>
          <a:xfrm>
            <a:off x="2207568" y="1952321"/>
            <a:ext cx="7560839" cy="147637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自然界中</a:t>
            </a:r>
            <a:r>
              <a:rPr lang="zh-CN" altLang="zh-CN" dirty="0">
                <a:latin typeface="微软雅黑" panose="020B0503020204020204" pitchFamily="34" charset="-122"/>
                <a:ea typeface="微软雅黑" panose="020B0503020204020204" pitchFamily="34" charset="-122"/>
                <a:sym typeface="+mn-ea"/>
              </a:rPr>
              <a:t>许多现象</a:t>
            </a:r>
            <a:r>
              <a:rPr lang="zh-CN" altLang="en-US" dirty="0">
                <a:latin typeface="微软雅黑" panose="020B0503020204020204" pitchFamily="34" charset="-122"/>
                <a:ea typeface="微软雅黑" panose="020B0503020204020204" pitchFamily="34" charset="-122"/>
                <a:sym typeface="+mn-ea"/>
              </a:rPr>
              <a:t>我们</a:t>
            </a:r>
            <a:r>
              <a:rPr lang="zh-CN" altLang="zh-CN" dirty="0">
                <a:latin typeface="微软雅黑" panose="020B0503020204020204" pitchFamily="34" charset="-122"/>
                <a:ea typeface="微软雅黑" panose="020B0503020204020204" pitchFamily="34" charset="-122"/>
                <a:sym typeface="+mn-ea"/>
              </a:rPr>
              <a:t>都可以用点模式的形式</a:t>
            </a:r>
            <a:r>
              <a:rPr lang="zh-CN" altLang="en-US" dirty="0">
                <a:latin typeface="微软雅黑" panose="020B0503020204020204" pitchFamily="34" charset="-122"/>
                <a:ea typeface="微软雅黑" panose="020B0503020204020204" pitchFamily="34" charset="-122"/>
                <a:sym typeface="+mn-ea"/>
              </a:rPr>
              <a:t>描述</a:t>
            </a:r>
            <a:r>
              <a:rPr lang="zh-CN" altLang="zh-CN" dirty="0">
                <a:latin typeface="微软雅黑" panose="020B0503020204020204" pitchFamily="34" charset="-122"/>
                <a:ea typeface="微软雅黑" panose="020B0503020204020204" pitchFamily="34" charset="-122"/>
                <a:sym typeface="+mn-ea"/>
              </a:rPr>
              <a:t>，比如</a:t>
            </a:r>
            <a:r>
              <a:rPr lang="zh-CN" altLang="en-US" dirty="0">
                <a:latin typeface="微软雅黑" panose="020B0503020204020204" pitchFamily="34" charset="-122"/>
                <a:ea typeface="微软雅黑" panose="020B0503020204020204" pitchFamily="34" charset="-122"/>
                <a:sym typeface="+mn-ea"/>
              </a:rPr>
              <a:t>药物的分子结构</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化学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城市的地理布图</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地理</a:t>
            </a:r>
            <a:r>
              <a:rPr lang="zh-CN" altLang="zh-CN" dirty="0">
                <a:solidFill>
                  <a:srgbClr val="FF0000"/>
                </a:solidFill>
                <a:latin typeface="微软雅黑" panose="020B0503020204020204" pitchFamily="34" charset="-122"/>
                <a:ea typeface="微软雅黑" panose="020B0503020204020204" pitchFamily="34" charset="-122"/>
                <a:sym typeface="+mn-ea"/>
              </a:rPr>
              <a:t>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天体的空间分布</a:t>
            </a:r>
            <a:r>
              <a:rPr lang="zh-CN" altLang="zh-CN" dirty="0">
                <a:latin typeface="微软雅黑" panose="020B0503020204020204" pitchFamily="34" charset="-122"/>
                <a:ea typeface="微软雅黑" panose="020B0503020204020204" pitchFamily="34" charset="-122"/>
                <a:sym typeface="+mn-ea"/>
              </a:rPr>
              <a:t>(</a:t>
            </a:r>
            <a:r>
              <a:rPr lang="zh-CN" altLang="zh-CN" dirty="0">
                <a:solidFill>
                  <a:srgbClr val="FF0000"/>
                </a:solidFill>
                <a:latin typeface="微软雅黑" panose="020B0503020204020204" pitchFamily="34" charset="-122"/>
                <a:ea typeface="微软雅黑" panose="020B0503020204020204" pitchFamily="34" charset="-122"/>
                <a:sym typeface="+mn-ea"/>
              </a:rPr>
              <a:t>天文学</a:t>
            </a:r>
            <a:r>
              <a:rPr lang="zh-CN" altLang="zh-CN" dirty="0">
                <a:latin typeface="微软雅黑" panose="020B0503020204020204" pitchFamily="34" charset="-122"/>
                <a:ea typeface="微软雅黑" panose="020B0503020204020204" pitchFamily="34" charset="-122"/>
                <a:sym typeface="+mn-ea"/>
              </a:rPr>
              <a:t>)等</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而在数据科学中，点模式通常称为“包”（</a:t>
            </a:r>
            <a:r>
              <a:rPr lang="zh-CN" altLang="en-US" dirty="0">
                <a:solidFill>
                  <a:srgbClr val="FF0000"/>
                </a:solidFill>
                <a:latin typeface="微软雅黑" panose="020B0503020204020204" pitchFamily="34" charset="-122"/>
                <a:ea typeface="微软雅黑" panose="020B0503020204020204" pitchFamily="34" charset="-122"/>
              </a:rPr>
              <a:t>多示例</a:t>
            </a:r>
            <a:r>
              <a:rPr lang="zh-CN" altLang="en-US" dirty="0">
                <a:latin typeface="微软雅黑" panose="020B0503020204020204" pitchFamily="34" charset="-122"/>
                <a:ea typeface="微软雅黑" panose="020B0503020204020204" pitchFamily="34" charset="-122"/>
              </a:rPr>
              <a:t>），用于描述对象的特征信息。例如：图像的关键点，词袋，稀疏数据集等。因此，针对点模式对象的学习算法在本质上就是基于多示例的学习算法。</a:t>
            </a:r>
            <a:endParaRPr lang="zh-CN" altLang="en-US" sz="1600" dirty="0">
              <a:latin typeface="微软雅黑" panose="020B0503020204020204" pitchFamily="34" charset="-122"/>
              <a:ea typeface="微软雅黑" panose="020B0503020204020204" pitchFamily="34" charset="-122"/>
            </a:endParaRPr>
          </a:p>
        </p:txBody>
      </p:sp>
      <p:pic>
        <p:nvPicPr>
          <p:cNvPr id="6" name="Picture 30"/>
          <p:cNvPicPr>
            <a:picLocks noChangeAspect="1"/>
          </p:cNvPicPr>
          <p:nvPr/>
        </p:nvPicPr>
        <p:blipFill rotWithShape="1">
          <a:blip r:embed="rId3"/>
          <a:srcRect l="1027" t="1313" r="1314" b="1342"/>
          <a:stretch>
            <a:fillRect/>
          </a:stretch>
        </p:blipFill>
        <p:spPr>
          <a:xfrm>
            <a:off x="710636" y="4010863"/>
            <a:ext cx="3141867" cy="1576480"/>
          </a:xfrm>
          <a:prstGeom prst="rect">
            <a:avLst/>
          </a:prstGeom>
        </p:spPr>
      </p:pic>
      <p:pic>
        <p:nvPicPr>
          <p:cNvPr id="7" name="Picture 36"/>
          <p:cNvPicPr>
            <a:picLocks noChangeAspect="1"/>
          </p:cNvPicPr>
          <p:nvPr/>
        </p:nvPicPr>
        <p:blipFill rotWithShape="1">
          <a:blip r:embed="rId4"/>
          <a:srcRect l="930" t="1627" r="1173" b="3043"/>
          <a:stretch>
            <a:fillRect/>
          </a:stretch>
        </p:blipFill>
        <p:spPr>
          <a:xfrm>
            <a:off x="4393053" y="4007237"/>
            <a:ext cx="3267538" cy="1645817"/>
          </a:xfrm>
          <a:prstGeom prst="rect">
            <a:avLst/>
          </a:prstGeom>
        </p:spPr>
      </p:pic>
      <p:pic>
        <p:nvPicPr>
          <p:cNvPr id="8" name="Picture 45"/>
          <p:cNvPicPr>
            <a:picLocks noChangeAspect="1"/>
          </p:cNvPicPr>
          <p:nvPr/>
        </p:nvPicPr>
        <p:blipFill rotWithShape="1">
          <a:blip r:embed="rId5"/>
          <a:srcRect r="2841" b="5161"/>
          <a:stretch>
            <a:fillRect/>
          </a:stretch>
        </p:blipFill>
        <p:spPr>
          <a:xfrm>
            <a:off x="8055450" y="4007237"/>
            <a:ext cx="3425914" cy="1528777"/>
          </a:xfrm>
          <a:prstGeom prst="rect">
            <a:avLst/>
          </a:prstGeom>
        </p:spPr>
      </p:pic>
      <p:sp>
        <p:nvSpPr>
          <p:cNvPr id="11" name="文本框 10"/>
          <p:cNvSpPr txBox="1"/>
          <p:nvPr/>
        </p:nvSpPr>
        <p:spPr>
          <a:xfrm>
            <a:off x="1375132" y="5746122"/>
            <a:ext cx="1592204"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SIFT key points</a:t>
            </a:r>
            <a:endParaRPr lang="en-AU" altLang="zh-CN" dirty="0">
              <a:solidFill>
                <a:schemeClr val="accent2"/>
              </a:solidFill>
              <a:latin typeface="+mn-lt"/>
            </a:endParaRPr>
          </a:p>
        </p:txBody>
      </p:sp>
      <p:sp>
        <p:nvSpPr>
          <p:cNvPr id="12" name="文本框 11"/>
          <p:cNvSpPr txBox="1"/>
          <p:nvPr/>
        </p:nvSpPr>
        <p:spPr>
          <a:xfrm>
            <a:off x="5447928" y="5746122"/>
            <a:ext cx="150372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Bag of words</a:t>
            </a:r>
          </a:p>
        </p:txBody>
      </p:sp>
      <p:sp>
        <p:nvSpPr>
          <p:cNvPr id="13" name="文本框 12"/>
          <p:cNvSpPr txBox="1"/>
          <p:nvPr/>
        </p:nvSpPr>
        <p:spPr>
          <a:xfrm>
            <a:off x="8688288" y="5744270"/>
            <a:ext cx="129578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Sparse data</a:t>
            </a:r>
          </a:p>
        </p:txBody>
      </p:sp>
      <p:graphicFrame>
        <p:nvGraphicFramePr>
          <p:cNvPr id="14" name="表格 13"/>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endParaRPr lang="zh-CN"/>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47528" y="1412776"/>
            <a:ext cx="8140104" cy="4584700"/>
          </a:xfrm>
          <a:prstGeom prst="rect">
            <a:avLst/>
          </a:prstGeom>
          <a:noFill/>
        </p:spPr>
        <p:txBody>
          <a:bodyPr wrap="square" rtlCol="0">
            <a:spAutoFit/>
          </a:bodyPr>
          <a:lstStyle/>
          <a:p>
            <a:pPr>
              <a:lnSpc>
                <a:spcPct val="200000"/>
              </a:lnSpc>
            </a:pPr>
            <a:r>
              <a:rPr lang="zh-CN" altLang="en-US" sz="2400" b="1" dirty="0">
                <a:solidFill>
                  <a:schemeClr val="accent2"/>
                </a:solidFill>
              </a:rPr>
              <a:t>研究现状</a:t>
            </a:r>
            <a:r>
              <a:rPr lang="zh-CN" altLang="en-US" b="1" dirty="0">
                <a:solidFill>
                  <a:schemeClr val="accent2"/>
                </a:solidFill>
              </a:rPr>
              <a:t>：</a:t>
            </a:r>
            <a:endParaRPr lang="en-US" altLang="zh-CN" b="1" dirty="0">
              <a:solidFill>
                <a:schemeClr val="accent2"/>
              </a:solidFill>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自</a:t>
            </a:r>
            <a:r>
              <a:rPr lang="en-US" altLang="zh-CN" sz="1800" kern="100" dirty="0">
                <a:effectLst/>
                <a:latin typeface="微软雅黑" panose="020B0503020204020204" pitchFamily="34" charset="-122"/>
                <a:ea typeface="微软雅黑" panose="020B0503020204020204" pitchFamily="34" charset="-122"/>
              </a:rPr>
              <a:t>20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1800" kern="100" dirty="0">
                <a:effectLst/>
                <a:latin typeface="微软雅黑" panose="020B0503020204020204" pitchFamily="34" charset="-122"/>
                <a:ea typeface="微软雅黑" panose="020B0503020204020204" pitchFamily="34" charset="-122"/>
              </a:rPr>
              <a:t>90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年代，</a:t>
            </a:r>
            <a:r>
              <a:rPr lang="en-US" altLang="zh-CN" sz="1800" kern="100" dirty="0" err="1">
                <a:effectLst/>
                <a:latin typeface="微软雅黑" panose="020B0503020204020204" pitchFamily="34" charset="-122"/>
                <a:ea typeface="微软雅黑" panose="020B0503020204020204" pitchFamily="34" charset="-122"/>
              </a:rPr>
              <a:t>Dietterich</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等在对药物活性预测问题的研究中，</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首次</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提出多示例学习的概念</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，后续的</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研究学者提出了许多基于不同使用背景的多示例学习假设和多示例学习算法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，大致可以分为</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基于示例</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空间</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包</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空间、</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嵌入空间的多示例算法</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但是</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基于模型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的点模式（多示例）学习算法并未受到足够的关注。</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endParaRPr lang="zh-CN"/>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91544" y="2348880"/>
            <a:ext cx="7992888" cy="3289811"/>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MLE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BIC</a:t>
            </a:r>
            <a:r>
              <a:rPr lang="zh-CN" altLang="en-US" sz="2400" dirty="0">
                <a:latin typeface="微软雅黑" panose="020B0503020204020204" pitchFamily="34" charset="-122"/>
                <a:ea typeface="微软雅黑" panose="020B0503020204020204" pitchFamily="34" charset="-122"/>
              </a:rPr>
              <a:t>的随机点模式模型学习算法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：基于点模式混合模型的无监督学习算法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基于Gibbs分布的结构点模式参数估计问题</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sz="2400" dirty="0"/>
          </a:p>
        </p:txBody>
      </p:sp>
      <p:sp>
        <p:nvSpPr>
          <p:cNvPr id="5" name="TextBox 9"/>
          <p:cNvSpPr txBox="1"/>
          <p:nvPr/>
        </p:nvSpPr>
        <p:spPr>
          <a:xfrm>
            <a:off x="1847528" y="1194148"/>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endParaRPr lang="en-US" altLang="zh-CN" sz="2400" b="1" dirty="0">
              <a:solidFill>
                <a:schemeClr val="accent2"/>
              </a:solidFill>
            </a:endParaRPr>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1847528" y="1386051"/>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1</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MLE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BIC</a:t>
            </a:r>
            <a:r>
              <a:rPr lang="zh-CN" altLang="en-US" sz="2000" dirty="0">
                <a:latin typeface="微软雅黑" panose="020B0503020204020204" pitchFamily="34" charset="-122"/>
                <a:ea typeface="微软雅黑" panose="020B0503020204020204" pitchFamily="34" charset="-122"/>
              </a:rPr>
              <a:t>的随机点模式模型学习算法</a:t>
            </a:r>
            <a:r>
              <a:rPr lang="zh-CN" altLang="en-US" sz="2000" b="1" dirty="0">
                <a:solidFill>
                  <a:schemeClr val="accent2"/>
                </a:solidFill>
                <a:sym typeface="Wingdings" panose="05000000000000000000" pitchFamily="2" charset="2"/>
              </a:rPr>
              <a:t>（已完成）</a:t>
            </a:r>
            <a:endParaRPr lang="en-US" altLang="zh-CN" sz="2000" b="1" dirty="0">
              <a:solidFill>
                <a:schemeClr val="accent2"/>
              </a:solidFill>
            </a:endParaRPr>
          </a:p>
          <a:p>
            <a:r>
              <a:rPr lang="zh-CN" altLang="en-US" sz="2000" dirty="0"/>
              <a:t> </a:t>
            </a:r>
            <a:endParaRPr lang="en-US" altLang="zh-CN" sz="2000" dirty="0"/>
          </a:p>
        </p:txBody>
      </p:sp>
      <p:sp>
        <p:nvSpPr>
          <p:cNvPr id="4" name="矩形: 圆角 3"/>
          <p:cNvSpPr/>
          <p:nvPr/>
        </p:nvSpPr>
        <p:spPr>
          <a:xfrm>
            <a:off x="40736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训练数据</a:t>
            </a:r>
          </a:p>
        </p:txBody>
      </p:sp>
      <p:sp>
        <p:nvSpPr>
          <p:cNvPr id="7" name="矩形: 圆角 6"/>
          <p:cNvSpPr/>
          <p:nvPr/>
        </p:nvSpPr>
        <p:spPr>
          <a:xfrm>
            <a:off x="2639616" y="247461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模型一</a:t>
            </a:r>
          </a:p>
        </p:txBody>
      </p:sp>
      <p:sp>
        <p:nvSpPr>
          <p:cNvPr id="9" name="矩形: 圆角 8"/>
          <p:cNvSpPr/>
          <p:nvPr/>
        </p:nvSpPr>
        <p:spPr>
          <a:xfrm>
            <a:off x="261272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10" name="矩形: 圆角 9"/>
          <p:cNvSpPr/>
          <p:nvPr/>
        </p:nvSpPr>
        <p:spPr>
          <a:xfrm>
            <a:off x="2639616" y="4747979"/>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16" name="直接箭头连接符 15"/>
          <p:cNvCxnSpPr>
            <a:stCxn id="4" idx="3"/>
            <a:endCxn id="7" idx="1"/>
          </p:cNvCxnSpPr>
          <p:nvPr/>
        </p:nvCxnSpPr>
        <p:spPr>
          <a:xfrm flipV="1">
            <a:off x="1631504" y="2762642"/>
            <a:ext cx="1008112" cy="113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3"/>
            <a:endCxn id="9" idx="1"/>
          </p:cNvCxnSpPr>
          <p:nvPr/>
        </p:nvCxnSpPr>
        <p:spPr>
          <a:xfrm>
            <a:off x="1631504" y="3893573"/>
            <a:ext cx="98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10" idx="1"/>
          </p:cNvCxnSpPr>
          <p:nvPr/>
        </p:nvCxnSpPr>
        <p:spPr>
          <a:xfrm>
            <a:off x="1631504" y="3893573"/>
            <a:ext cx="1008112" cy="11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799856" y="2322793"/>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p>
        </p:txBody>
      </p:sp>
      <p:sp>
        <p:nvSpPr>
          <p:cNvPr id="24" name="矩形: 圆角 23"/>
          <p:cNvSpPr/>
          <p:nvPr/>
        </p:nvSpPr>
        <p:spPr>
          <a:xfrm>
            <a:off x="4799856" y="2937613"/>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p>
        </p:txBody>
      </p:sp>
      <p:sp>
        <p:nvSpPr>
          <p:cNvPr id="39" name="文本框 38"/>
          <p:cNvSpPr txBox="1"/>
          <p:nvPr/>
        </p:nvSpPr>
        <p:spPr>
          <a:xfrm>
            <a:off x="4331803" y="2223611"/>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4411198" y="2852969"/>
            <a:ext cx="791720"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EM</a:t>
            </a:r>
            <a:endParaRPr lang="zh-CN" altLang="en-US" sz="1200" dirty="0">
              <a:latin typeface="微软雅黑" panose="020B0503020204020204" pitchFamily="34" charset="-122"/>
              <a:ea typeface="微软雅黑" panose="020B0503020204020204" pitchFamily="34" charset="-122"/>
            </a:endParaRPr>
          </a:p>
        </p:txBody>
      </p:sp>
      <p:cxnSp>
        <p:nvCxnSpPr>
          <p:cNvPr id="51" name="连接符: 肘形 50"/>
          <p:cNvCxnSpPr>
            <a:stCxn id="7" idx="3"/>
            <a:endCxn id="23" idx="1"/>
          </p:cNvCxnSpPr>
          <p:nvPr/>
        </p:nvCxnSpPr>
        <p:spPr>
          <a:xfrm flipV="1">
            <a:off x="3863752" y="2466458"/>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7" idx="3"/>
          </p:cNvCxnSpPr>
          <p:nvPr/>
        </p:nvCxnSpPr>
        <p:spPr>
          <a:xfrm>
            <a:off x="3863752" y="2762642"/>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6816080" y="2374055"/>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学习得到的模型一</a:t>
            </a:r>
          </a:p>
        </p:txBody>
      </p:sp>
      <p:cxnSp>
        <p:nvCxnSpPr>
          <p:cNvPr id="57" name="连接符: 肘形 56"/>
          <p:cNvCxnSpPr>
            <a:stCxn id="23" idx="3"/>
            <a:endCxn id="55" idx="1"/>
          </p:cNvCxnSpPr>
          <p:nvPr/>
        </p:nvCxnSpPr>
        <p:spPr>
          <a:xfrm>
            <a:off x="6096000" y="2466458"/>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p:cNvCxnSpPr>
            <a:stCxn id="24" idx="3"/>
            <a:endCxn id="55" idx="1"/>
          </p:cNvCxnSpPr>
          <p:nvPr/>
        </p:nvCxnSpPr>
        <p:spPr>
          <a:xfrm flipV="1">
            <a:off x="6096000" y="2733919"/>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81973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8" name="矩形: 圆角 67"/>
          <p:cNvSpPr/>
          <p:nvPr/>
        </p:nvSpPr>
        <p:spPr>
          <a:xfrm>
            <a:off x="6816080"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70" name="矩形: 圆角 69"/>
          <p:cNvSpPr/>
          <p:nvPr/>
        </p:nvSpPr>
        <p:spPr>
          <a:xfrm>
            <a:off x="6816080" y="4664640"/>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72" name="直接箭头连接符 71"/>
          <p:cNvCxnSpPr>
            <a:stCxn id="9" idx="3"/>
            <a:endCxn id="66" idx="1"/>
          </p:cNvCxnSpPr>
          <p:nvPr/>
        </p:nvCxnSpPr>
        <p:spPr>
          <a:xfrm>
            <a:off x="3836864" y="3893573"/>
            <a:ext cx="98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6" idx="3"/>
            <a:endCxn id="68" idx="1"/>
          </p:cNvCxnSpPr>
          <p:nvPr/>
        </p:nvCxnSpPr>
        <p:spPr>
          <a:xfrm>
            <a:off x="6043874" y="3893573"/>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8904312"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Times New Roman" panose="02020603050405020304" pitchFamily="18" charset="0"/>
                <a:cs typeface="Times New Roman" panose="02020603050405020304" pitchFamily="18" charset="0"/>
              </a:rPr>
              <a:t>BIC</a:t>
            </a:r>
            <a:endParaRPr lang="zh-CN" altLang="en-US" dirty="0">
              <a:latin typeface="Times New Roman" panose="02020603050405020304" pitchFamily="18" charset="0"/>
              <a:cs typeface="Times New Roman" panose="02020603050405020304" pitchFamily="18" charset="0"/>
            </a:endParaRPr>
          </a:p>
        </p:txBody>
      </p:sp>
      <p:sp>
        <p:nvSpPr>
          <p:cNvPr id="96" name="矩形: 圆角 95"/>
          <p:cNvSpPr/>
          <p:nvPr/>
        </p:nvSpPr>
        <p:spPr>
          <a:xfrm>
            <a:off x="10632504"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最优模型</a:t>
            </a:r>
          </a:p>
        </p:txBody>
      </p:sp>
      <p:cxnSp>
        <p:nvCxnSpPr>
          <p:cNvPr id="98" name="直接箭头连接符 97"/>
          <p:cNvCxnSpPr>
            <a:stCxn id="89" idx="3"/>
            <a:endCxn id="96" idx="1"/>
          </p:cNvCxnSpPr>
          <p:nvPr/>
        </p:nvCxnSpPr>
        <p:spPr>
          <a:xfrm>
            <a:off x="10128448" y="3891848"/>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423592" y="2060848"/>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4007768" y="2060848"/>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2423592" y="2060848"/>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2423592" y="5733256"/>
            <a:ext cx="1584176" cy="0"/>
          </a:xfrm>
          <a:prstGeom prst="line">
            <a:avLst/>
          </a:prstGeom>
        </p:spPr>
        <p:style>
          <a:lnRef idx="2">
            <a:schemeClr val="dk1"/>
          </a:lnRef>
          <a:fillRef idx="0">
            <a:schemeClr val="dk1"/>
          </a:fillRef>
          <a:effectRef idx="1">
            <a:schemeClr val="dk1"/>
          </a:effectRef>
          <a:fontRef idx="minor">
            <a:schemeClr val="tx1"/>
          </a:fontRef>
        </p:style>
      </p:cxnSp>
      <p:sp>
        <p:nvSpPr>
          <p:cNvPr id="107" name="文本框 106"/>
          <p:cNvSpPr txBox="1"/>
          <p:nvPr/>
        </p:nvSpPr>
        <p:spPr>
          <a:xfrm>
            <a:off x="2092170" y="5773011"/>
            <a:ext cx="2319028" cy="738664"/>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构建</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个模型复杂度</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不同</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随机点模式</a:t>
            </a:r>
            <a:r>
              <a:rPr lang="zh-CN" altLang="en-US" sz="1800" dirty="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cxnSp>
        <p:nvCxnSpPr>
          <p:cNvPr id="121" name="直接箭头连接符 120"/>
          <p:cNvCxnSpPr>
            <a:stCxn id="55" idx="3"/>
          </p:cNvCxnSpPr>
          <p:nvPr/>
        </p:nvCxnSpPr>
        <p:spPr>
          <a:xfrm>
            <a:off x="8040216" y="2733919"/>
            <a:ext cx="864096" cy="86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70" idx="3"/>
          </p:cNvCxnSpPr>
          <p:nvPr/>
        </p:nvCxnSpPr>
        <p:spPr>
          <a:xfrm flipV="1">
            <a:off x="8040216" y="4179880"/>
            <a:ext cx="864096" cy="84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68" idx="3"/>
            <a:endCxn id="89" idx="1"/>
          </p:cNvCxnSpPr>
          <p:nvPr/>
        </p:nvCxnSpPr>
        <p:spPr>
          <a:xfrm flipV="1">
            <a:off x="8040216" y="3891848"/>
            <a:ext cx="864096"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7" name="表格 12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1" name="矩形: 圆角 40"/>
          <p:cNvSpPr/>
          <p:nvPr/>
        </p:nvSpPr>
        <p:spPr>
          <a:xfrm>
            <a:off x="4819738" y="4592808"/>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p>
        </p:txBody>
      </p:sp>
      <p:sp>
        <p:nvSpPr>
          <p:cNvPr id="42" name="矩形: 圆角 41"/>
          <p:cNvSpPr/>
          <p:nvPr/>
        </p:nvSpPr>
        <p:spPr>
          <a:xfrm>
            <a:off x="4819738" y="5207628"/>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p>
        </p:txBody>
      </p:sp>
      <p:sp>
        <p:nvSpPr>
          <p:cNvPr id="43" name="文本框 42"/>
          <p:cNvSpPr txBox="1"/>
          <p:nvPr/>
        </p:nvSpPr>
        <p:spPr>
          <a:xfrm>
            <a:off x="4378117" y="4462623"/>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p:cNvSpPr txBox="1"/>
          <p:nvPr/>
        </p:nvSpPr>
        <p:spPr>
          <a:xfrm>
            <a:off x="4378117" y="5084885"/>
            <a:ext cx="791720"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EM</a:t>
            </a:r>
            <a:endParaRPr lang="zh-CN" altLang="en-US" sz="1200" dirty="0">
              <a:latin typeface="微软雅黑" panose="020B0503020204020204" pitchFamily="34" charset="-122"/>
              <a:ea typeface="微软雅黑" panose="020B0503020204020204" pitchFamily="34" charset="-122"/>
            </a:endParaRPr>
          </a:p>
        </p:txBody>
      </p:sp>
      <p:cxnSp>
        <p:nvCxnSpPr>
          <p:cNvPr id="45" name="连接符: 肘形 44"/>
          <p:cNvCxnSpPr>
            <a:endCxn id="41" idx="1"/>
          </p:cNvCxnSpPr>
          <p:nvPr/>
        </p:nvCxnSpPr>
        <p:spPr>
          <a:xfrm flipV="1">
            <a:off x="3883634" y="4736473"/>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p:cNvCxnSpPr/>
          <p:nvPr/>
        </p:nvCxnSpPr>
        <p:spPr>
          <a:xfrm>
            <a:off x="3883634" y="5032657"/>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p:cNvCxnSpPr>
            <a:stCxn id="41" idx="3"/>
          </p:cNvCxnSpPr>
          <p:nvPr/>
        </p:nvCxnSpPr>
        <p:spPr>
          <a:xfrm>
            <a:off x="6115882" y="4736473"/>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p:cNvCxnSpPr>
            <a:stCxn id="42" idx="3"/>
          </p:cNvCxnSpPr>
          <p:nvPr/>
        </p:nvCxnSpPr>
        <p:spPr>
          <a:xfrm flipV="1">
            <a:off x="6115882" y="5003934"/>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966" y="1396101"/>
            <a:ext cx="6096000" cy="646331"/>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最优模型的性能验证和误差分析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567608" y="469381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p>
        </p:txBody>
      </p:sp>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8" name="图片 7" descr="图表, 折线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757" y="1877856"/>
            <a:ext cx="3733333" cy="2800000"/>
          </a:xfrm>
          <a:prstGeom prst="rect">
            <a:avLst/>
          </a:prstGeom>
        </p:spPr>
      </p:pic>
      <p:pic>
        <p:nvPicPr>
          <p:cNvPr id="14" name="图片 13" descr="图表, 直方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99" y="1877856"/>
            <a:ext cx="3733333" cy="2800000"/>
          </a:xfrm>
          <a:prstGeom prst="rect">
            <a:avLst/>
          </a:prstGeom>
        </p:spPr>
      </p:pic>
      <p:sp>
        <p:nvSpPr>
          <p:cNvPr id="25" name="文本框 24"/>
          <p:cNvSpPr txBox="1"/>
          <p:nvPr/>
        </p:nvSpPr>
        <p:spPr>
          <a:xfrm>
            <a:off x="6240016" y="4697013"/>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p>
        </p:txBody>
      </p:sp>
      <p:sp>
        <p:nvSpPr>
          <p:cNvPr id="26" name="文本框 25"/>
          <p:cNvSpPr txBox="1"/>
          <p:nvPr/>
        </p:nvSpPr>
        <p:spPr>
          <a:xfrm>
            <a:off x="9768408" y="469381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p>
        </p:txBody>
      </p:sp>
      <p:pic>
        <p:nvPicPr>
          <p:cNvPr id="20" name="图片 19" descr="图表, 散点图&#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1824" y="1877856"/>
            <a:ext cx="3733333" cy="2800000"/>
          </a:xfrm>
          <a:prstGeom prst="rect">
            <a:avLst/>
          </a:prstGeom>
        </p:spPr>
      </p:pic>
      <p:sp>
        <p:nvSpPr>
          <p:cNvPr id="2" name="文本框 1"/>
          <p:cNvSpPr txBox="1"/>
          <p:nvPr/>
        </p:nvSpPr>
        <p:spPr>
          <a:xfrm>
            <a:off x="2717165" y="5118682"/>
            <a:ext cx="719525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图一、图二为某个点模式模型生成的</a:t>
            </a:r>
            <a:r>
              <a:rPr lang="en-US" altLang="zh-CN" dirty="0">
                <a:latin typeface="微软雅黑" panose="020B0503020204020204" pitchFamily="34" charset="-122"/>
                <a:ea typeface="微软雅黑" panose="020B0503020204020204" pitchFamily="34" charset="-122"/>
              </a:rPr>
              <a:t>140</a:t>
            </a:r>
            <a:r>
              <a:rPr lang="zh-CN" altLang="en-US" dirty="0">
                <a:latin typeface="微软雅黑" panose="020B0503020204020204" pitchFamily="34" charset="-122"/>
                <a:ea typeface="微软雅黑" panose="020B0503020204020204" pitchFamily="34" charset="-122"/>
              </a:rPr>
              <a:t>组样本的基数分布信息和特征信息，取</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组作为训练集，</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组作为测试集，根据算法所得的</a:t>
            </a:r>
            <a:r>
              <a:rPr lang="en-US" altLang="zh-CN" dirty="0">
                <a:latin typeface="微软雅黑" panose="020B0503020204020204" pitchFamily="34" charset="-122"/>
                <a:ea typeface="微软雅黑" panose="020B0503020204020204" pitchFamily="34" charset="-122"/>
              </a:rPr>
              <a:t>BIC</a:t>
            </a:r>
            <a:r>
              <a:rPr lang="zh-CN" altLang="en-US" dirty="0">
                <a:latin typeface="微软雅黑" panose="020B0503020204020204" pitchFamily="34" charset="-122"/>
                <a:ea typeface="微软雅黑" panose="020B0503020204020204" pitchFamily="34" charset="-122"/>
              </a:rPr>
              <a:t>曲线选取特征分布为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个分布元的备选模型作为最佳模型。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10" name="图片 9" descr="图表, 折线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621" y="1594244"/>
            <a:ext cx="3733333" cy="2800000"/>
          </a:xfrm>
          <a:prstGeom prst="rect">
            <a:avLst/>
          </a:prstGeom>
        </p:spPr>
      </p:pic>
      <p:pic>
        <p:nvPicPr>
          <p:cNvPr id="12" name="图片 11" descr="图表, 条形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32" y="1594244"/>
            <a:ext cx="3733333" cy="2800000"/>
          </a:xfrm>
          <a:prstGeom prst="rect">
            <a:avLst/>
          </a:prstGeom>
        </p:spPr>
      </p:pic>
      <p:sp>
        <p:nvSpPr>
          <p:cNvPr id="31" name="文本框 30"/>
          <p:cNvSpPr txBox="1"/>
          <p:nvPr/>
        </p:nvSpPr>
        <p:spPr>
          <a:xfrm>
            <a:off x="3359696" y="4394243"/>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图四</a:t>
            </a:r>
          </a:p>
        </p:txBody>
      </p:sp>
      <p:sp>
        <p:nvSpPr>
          <p:cNvPr id="32" name="文本框 31"/>
          <p:cNvSpPr txBox="1"/>
          <p:nvPr/>
        </p:nvSpPr>
        <p:spPr>
          <a:xfrm>
            <a:off x="8112226" y="439424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图五</a:t>
            </a:r>
          </a:p>
        </p:txBody>
      </p:sp>
      <p:sp>
        <p:nvSpPr>
          <p:cNvPr id="2" name="文本框 1"/>
          <p:cNvSpPr txBox="1"/>
          <p:nvPr/>
        </p:nvSpPr>
        <p:spPr>
          <a:xfrm>
            <a:off x="2008807" y="4681118"/>
            <a:ext cx="3816424" cy="1791965"/>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图四后半段曲线，训练集关于备选模型的对数似然函数值，随着模型复杂度增加而增大的效果不明显，说明最优模型可以保证对数据的拟合能力。</a:t>
            </a:r>
          </a:p>
        </p:txBody>
      </p:sp>
      <p:sp>
        <p:nvSpPr>
          <p:cNvPr id="4" name="文本框 3"/>
          <p:cNvSpPr txBox="1"/>
          <p:nvPr/>
        </p:nvSpPr>
        <p:spPr>
          <a:xfrm>
            <a:off x="6777127" y="4702019"/>
            <a:ext cx="3406066" cy="1445717"/>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图五根据每个测试集样本关于备选模型的似然函数值，对备选模型进行投票，结果保证了最优模型的泛化能力。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2"/>
          <a:stretch>
            <a:fillRect/>
          </a:stretch>
        </p:blipFill>
        <p:spPr>
          <a:xfrm>
            <a:off x="1055440" y="2492896"/>
            <a:ext cx="4783455" cy="2731770"/>
          </a:xfrm>
          <a:prstGeom prst="rect">
            <a:avLst/>
          </a:prstGeom>
        </p:spPr>
      </p:pic>
      <p:pic>
        <p:nvPicPr>
          <p:cNvPr id="33" name="图片 32"/>
          <p:cNvPicPr>
            <a:picLocks noChangeAspect="1"/>
          </p:cNvPicPr>
          <p:nvPr/>
        </p:nvPicPr>
        <p:blipFill>
          <a:blip r:embed="rId3"/>
          <a:stretch>
            <a:fillRect/>
          </a:stretch>
        </p:blipFill>
        <p:spPr>
          <a:xfrm>
            <a:off x="6281057" y="2492896"/>
            <a:ext cx="4829175" cy="2914650"/>
          </a:xfrm>
          <a:prstGeom prst="rect">
            <a:avLst/>
          </a:prstGeom>
        </p:spPr>
      </p:pic>
      <p:sp>
        <p:nvSpPr>
          <p:cNvPr id="34" name="文本框 33"/>
          <p:cNvSpPr txBox="1"/>
          <p:nvPr/>
        </p:nvSpPr>
        <p:spPr>
          <a:xfrm>
            <a:off x="3179677"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表一</a:t>
            </a:r>
          </a:p>
        </p:txBody>
      </p:sp>
      <p:sp>
        <p:nvSpPr>
          <p:cNvPr id="37" name="文本框 36"/>
          <p:cNvSpPr txBox="1"/>
          <p:nvPr/>
        </p:nvSpPr>
        <p:spPr>
          <a:xfrm>
            <a:off x="8400256"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表二</a:t>
            </a:r>
          </a:p>
        </p:txBody>
      </p:sp>
      <p:sp>
        <p:nvSpPr>
          <p:cNvPr id="38" name="文本框 37"/>
          <p:cNvSpPr txBox="1"/>
          <p:nvPr/>
        </p:nvSpPr>
        <p:spPr>
          <a:xfrm>
            <a:off x="1055439" y="457200"/>
            <a:ext cx="5040561" cy="1596078"/>
          </a:xfrm>
          <a:prstGeom prst="rect">
            <a:avLst/>
          </a:prstGeom>
          <a:noFill/>
        </p:spPr>
        <p:txBody>
          <a:bodyPr wrap="square" rtlCol="0">
            <a:spAutoFit/>
          </a:bodyPr>
          <a:lstStyle/>
          <a:p>
            <a:pPr>
              <a:lnSpc>
                <a:spcPct val="125000"/>
              </a:lnSpc>
            </a:pPr>
            <a:r>
              <a:rPr lang="zh-CN" altLang="en-US" sz="2000" dirty="0">
                <a:latin typeface="微软雅黑" panose="020B0503020204020204" pitchFamily="34" charset="-122"/>
                <a:ea typeface="微软雅黑" panose="020B0503020204020204" pitchFamily="34" charset="-122"/>
              </a:rPr>
              <a:t>误差分析：</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）训练样本有限</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）采样算法具有随机性</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3</a:t>
            </a:r>
            <a:r>
              <a:rPr lang="zh-CN" altLang="en-US" sz="2000" dirty="0">
                <a:latin typeface="微软雅黑" panose="020B0503020204020204" pitchFamily="34" charset="-122"/>
                <a:ea typeface="微软雅黑" panose="020B0503020204020204" pitchFamily="34" charset="-122"/>
              </a:rPr>
              <a:t>）数值计算的误差</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528" y="1384633"/>
            <a:ext cx="6096000" cy="369332"/>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通过分类任务验证算法性能</a:t>
            </a:r>
            <a:endParaRPr lang="en-US" altLang="zh-CN"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719736" y="381367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p>
        </p:txBody>
      </p:sp>
      <p:sp>
        <p:nvSpPr>
          <p:cNvPr id="27" name="文本框 26"/>
          <p:cNvSpPr txBox="1"/>
          <p:nvPr/>
        </p:nvSpPr>
        <p:spPr>
          <a:xfrm>
            <a:off x="7933446" y="3813670"/>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p>
        </p:txBody>
      </p:sp>
      <p:sp>
        <p:nvSpPr>
          <p:cNvPr id="28" name="文本框 27"/>
          <p:cNvSpPr txBox="1"/>
          <p:nvPr/>
        </p:nvSpPr>
        <p:spPr>
          <a:xfrm>
            <a:off x="3719736" y="613132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p>
        </p:txBody>
      </p:sp>
      <p:pic>
        <p:nvPicPr>
          <p:cNvPr id="17" name="图片 16" descr="图表, 直方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300" y="1788270"/>
            <a:ext cx="2666780" cy="1999323"/>
          </a:xfrm>
          <a:prstGeom prst="rect">
            <a:avLst/>
          </a:prstGeom>
        </p:spPr>
      </p:pic>
      <p:pic>
        <p:nvPicPr>
          <p:cNvPr id="21" name="图片 20" descr="图表, 散点图&#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1814347"/>
            <a:ext cx="2666780" cy="1999323"/>
          </a:xfrm>
          <a:prstGeom prst="rect">
            <a:avLst/>
          </a:prstGeom>
        </p:spPr>
      </p:pic>
      <p:pic>
        <p:nvPicPr>
          <p:cNvPr id="23" name="图片 22" descr="图表, 条形图&#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2300" y="4107380"/>
            <a:ext cx="2666780" cy="1999323"/>
          </a:xfrm>
          <a:prstGeom prst="rect">
            <a:avLst/>
          </a:prstGeom>
        </p:spPr>
      </p:pic>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6900210" y="4304349"/>
            <a:ext cx="3444261"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总结：结合模型复杂度估计的方法，可以最大程度避免主观判断对分类性能的影响，并且保证良好的分类性能。</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1715</Words>
  <Application>Microsoft Office PowerPoint</Application>
  <PresentationFormat>宽屏</PresentationFormat>
  <Paragraphs>214</Paragraphs>
  <Slides>19</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华康俪金黑W8(P)</vt:lpstr>
      <vt:lpstr>华文新魏</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使用论文答辩</dc:title>
  <dc:creator>第一PPT</dc:creator>
  <cp:keywords>www.1ppt.com</cp:keywords>
  <dc:description>www.1ppt.com</dc:description>
  <cp:lastModifiedBy>YANG</cp:lastModifiedBy>
  <cp:revision>302</cp:revision>
  <dcterms:created xsi:type="dcterms:W3CDTF">2020-12-02T13:55:00Z</dcterms:created>
  <dcterms:modified xsi:type="dcterms:W3CDTF">2020-12-16T10:11:16Z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