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299" r:id="rId5"/>
    <p:sldId id="289" r:id="rId6"/>
    <p:sldId id="267" r:id="rId7"/>
    <p:sldId id="266" r:id="rId8"/>
    <p:sldId id="269" r:id="rId9"/>
    <p:sldId id="303" r:id="rId10"/>
    <p:sldId id="268" r:id="rId11"/>
    <p:sldId id="282" r:id="rId12"/>
    <p:sldId id="305" r:id="rId13"/>
    <p:sldId id="280" r:id="rId14"/>
    <p:sldId id="281" r:id="rId15"/>
    <p:sldId id="262" r:id="rId16"/>
    <p:sldId id="261" r:id="rId17"/>
    <p:sldId id="306" r:id="rId18"/>
    <p:sldId id="307" r:id="rId19"/>
    <p:sldId id="27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4F81BD"/>
    <a:srgbClr val="66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87964" autoAdjust="0"/>
  </p:normalViewPr>
  <p:slideViewPr>
    <p:cSldViewPr>
      <p:cViewPr varScale="1">
        <p:scale>
          <a:sx n="76" d="100"/>
          <a:sy n="76" d="100"/>
        </p:scale>
        <p:origin x="744" y="7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51BC2-F25C-4BF7-95F7-A74904AC2CE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14C47-D2C0-448D-911B-1324277A7A0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5614C47-D2C0-448D-911B-1324277A7A0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3"/>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78055" y="6347623"/>
            <a:ext cx="28448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355"/>
            <a:ext cx="2844800" cy="365125"/>
          </a:xfrm>
          <a:prstGeom prst="rect">
            <a:avLst/>
          </a:prstGeo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165600" y="6356355"/>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5"/>
            <a:ext cx="2844800" cy="365125"/>
          </a:xfrm>
          <a:prstGeom prst="rect">
            <a:avLst/>
          </a:prstGeom>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8" name="直接连接符 7"/>
          <p:cNvCxnSpPr/>
          <p:nvPr userDrawn="1"/>
        </p:nvCxnSpPr>
        <p:spPr>
          <a:xfrm>
            <a:off x="0" y="6597352"/>
            <a:ext cx="12192000" cy="0"/>
          </a:xfrm>
          <a:prstGeom prst="line">
            <a:avLst/>
          </a:prstGeom>
          <a:ln w="254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6960097" y="6453336"/>
            <a:ext cx="4416491"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杭州电子科技大学</a:t>
            </a:r>
            <a:r>
              <a:rPr lang="en-US" altLang="zh-CN" sz="1600" dirty="0">
                <a:latin typeface="微软雅黑" panose="020B0503020204020204" pitchFamily="34" charset="-122"/>
                <a:ea typeface="微软雅黑" panose="020B0503020204020204" pitchFamily="34" charset="-122"/>
              </a:rPr>
              <a:t>2020</a:t>
            </a:r>
            <a:r>
              <a:rPr lang="zh-CN" altLang="en-US" sz="1600" dirty="0">
                <a:latin typeface="微软雅黑" panose="020B0503020204020204" pitchFamily="34" charset="-122"/>
                <a:ea typeface="微软雅黑" panose="020B0503020204020204" pitchFamily="34" charset="-122"/>
              </a:rPr>
              <a:t>年毕业设计开题报告</a:t>
            </a:r>
            <a:endParaRPr lang="zh-CN" altLang="en-US" sz="1600" dirty="0">
              <a:latin typeface="微软雅黑" panose="020B0503020204020204" pitchFamily="34" charset="-122"/>
              <a:ea typeface="微软雅黑" panose="020B0503020204020204" pitchFamily="34" charset="-122"/>
            </a:endParaRPr>
          </a:p>
        </p:txBody>
      </p:sp>
      <p:pic>
        <p:nvPicPr>
          <p:cNvPr id="7" name="Picture 2"/>
          <p:cNvPicPr>
            <a:picLocks noChangeAspect="1" noChangeArrowheads="1"/>
          </p:cNvPicPr>
          <p:nvPr userDrawn="1"/>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0238499" y="116632"/>
            <a:ext cx="1436080" cy="14401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2">
              <a:lumMod val="75000"/>
            </a:schemeClr>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2">
              <a:lumMod val="75000"/>
            </a:schemeClr>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2">
              <a:lumMod val="75000"/>
            </a:schemeClr>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2">
              <a:lumMod val="75000"/>
            </a:schemeClr>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2">
              <a:lumMod val="7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emf"/><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10.emf"/><Relationship Id="rId7" Type="http://schemas.openxmlformats.org/officeDocument/2006/relationships/oleObject" Target="../embeddings/oleObject5.bin"/><Relationship Id="rId6" Type="http://schemas.openxmlformats.org/officeDocument/2006/relationships/oleObject" Target="../embeddings/oleObject4.bin"/><Relationship Id="rId5" Type="http://schemas.openxmlformats.org/officeDocument/2006/relationships/image" Target="../media/image9.emf"/><Relationship Id="rId4" Type="http://schemas.openxmlformats.org/officeDocument/2006/relationships/oleObject" Target="../embeddings/oleObject3.bin"/><Relationship Id="rId3" Type="http://schemas.openxmlformats.org/officeDocument/2006/relationships/oleObject" Target="../embeddings/oleObject2.bin"/><Relationship Id="rId2" Type="http://schemas.openxmlformats.org/officeDocument/2006/relationships/image" Target="../media/image8.emf"/><Relationship Id="rId17" Type="http://schemas.openxmlformats.org/officeDocument/2006/relationships/vmlDrawing" Target="../drawings/vmlDrawing1.vml"/><Relationship Id="rId16" Type="http://schemas.openxmlformats.org/officeDocument/2006/relationships/slideLayout" Target="../slideLayouts/slideLayout7.xml"/><Relationship Id="rId15" Type="http://schemas.openxmlformats.org/officeDocument/2006/relationships/image" Target="../media/image13.emf"/><Relationship Id="rId14" Type="http://schemas.openxmlformats.org/officeDocument/2006/relationships/oleObject" Target="../embeddings/oleObject9.bin"/><Relationship Id="rId13" Type="http://schemas.openxmlformats.org/officeDocument/2006/relationships/image" Target="../media/image12.emf"/><Relationship Id="rId12" Type="http://schemas.openxmlformats.org/officeDocument/2006/relationships/oleObject" Target="../embeddings/oleObject8.bin"/><Relationship Id="rId11" Type="http://schemas.openxmlformats.org/officeDocument/2006/relationships/oleObject" Target="../embeddings/oleObject7.bin"/><Relationship Id="rId10" Type="http://schemas.openxmlformats.org/officeDocument/2006/relationships/image" Target="../media/image11.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6.wmf"/><Relationship Id="rId1" Type="http://schemas.openxmlformats.org/officeDocument/2006/relationships/oleObject" Target="../embeddings/oleObject11.bin"/></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矩形 4"/>
          <p:cNvSpPr/>
          <p:nvPr/>
        </p:nvSpPr>
        <p:spPr>
          <a:xfrm>
            <a:off x="2711696" y="1772816"/>
            <a:ext cx="6768608" cy="864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华康俪金黑W8(P)" pitchFamily="34" charset="-122"/>
                <a:ea typeface="华康俪金黑W8(P)" pitchFamily="34" charset="-122"/>
              </a:rPr>
              <a:t>基于模型的点模式学习算法研究</a:t>
            </a:r>
            <a:endParaRPr lang="zh-CN" altLang="en-US" sz="2800" b="1" dirty="0">
              <a:latin typeface="华康俪金黑W8(P)" pitchFamily="34" charset="-122"/>
              <a:ea typeface="华康俪金黑W8(P)" pitchFamily="34" charset="-122"/>
            </a:endParaRPr>
          </a:p>
        </p:txBody>
      </p:sp>
      <p:sp>
        <p:nvSpPr>
          <p:cNvPr id="6" name="梯形 5"/>
          <p:cNvSpPr/>
          <p:nvPr/>
        </p:nvSpPr>
        <p:spPr>
          <a:xfrm rot="16200000">
            <a:off x="1991616" y="1916832"/>
            <a:ext cx="864096" cy="576064"/>
          </a:xfrm>
          <a:prstGeom prst="trapezoid">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梯形 6"/>
          <p:cNvSpPr/>
          <p:nvPr/>
        </p:nvSpPr>
        <p:spPr>
          <a:xfrm rot="5400000" flipH="1">
            <a:off x="9336288" y="1916832"/>
            <a:ext cx="864096" cy="576064"/>
          </a:xfrm>
          <a:prstGeom prst="trapezoid">
            <a:avLst/>
          </a:prstGeom>
          <a:solidFill>
            <a:srgbClr val="66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916864"/>
            <a:ext cx="2135632" cy="57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华康俪金黑W8(P)" pitchFamily="34" charset="-122"/>
              <a:ea typeface="华康俪金黑W8(P)" pitchFamily="34" charset="-122"/>
            </a:endParaRPr>
          </a:p>
        </p:txBody>
      </p:sp>
      <p:sp>
        <p:nvSpPr>
          <p:cNvPr id="9" name="矩形 8"/>
          <p:cNvSpPr/>
          <p:nvPr/>
        </p:nvSpPr>
        <p:spPr>
          <a:xfrm>
            <a:off x="10056368" y="1916864"/>
            <a:ext cx="2135632" cy="57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华康俪金黑W8(P)" pitchFamily="34" charset="-122"/>
              <a:ea typeface="华康俪金黑W8(P)" pitchFamily="34" charset="-122"/>
            </a:endParaRPr>
          </a:p>
        </p:txBody>
      </p:sp>
      <p:graphicFrame>
        <p:nvGraphicFramePr>
          <p:cNvPr id="10" name="表格 9"/>
          <p:cNvGraphicFramePr>
            <a:graphicFrameLocks noGrp="1"/>
          </p:cNvGraphicFramePr>
          <p:nvPr/>
        </p:nvGraphicFramePr>
        <p:xfrm>
          <a:off x="3799756" y="3501009"/>
          <a:ext cx="4592488" cy="2599365"/>
        </p:xfrm>
        <a:graphic>
          <a:graphicData uri="http://schemas.openxmlformats.org/drawingml/2006/table">
            <a:tbl>
              <a:tblPr firstRow="1" bandRow="1">
                <a:tableStyleId>{5C22544A-7EE6-4342-B048-85BDC9FD1C3A}</a:tableStyleId>
              </a:tblPr>
              <a:tblGrid>
                <a:gridCol w="1884334"/>
                <a:gridCol w="2708154"/>
              </a:tblGrid>
              <a:tr h="340578">
                <a:tc>
                  <a:txBody>
                    <a:bodyPr/>
                    <a:lstStyle/>
                    <a:p>
                      <a:pPr algn="ctr"/>
                      <a:r>
                        <a:rPr lang="zh-CN" altLang="en-US" dirty="0">
                          <a:latin typeface="微软雅黑" panose="020B0503020204020204" pitchFamily="34" charset="-122"/>
                          <a:ea typeface="微软雅黑" panose="020B0503020204020204" pitchFamily="34" charset="-122"/>
                        </a:rPr>
                        <a:t>学  院</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b="0" dirty="0">
                          <a:solidFill>
                            <a:schemeClr val="tx1"/>
                          </a:solidFill>
                          <a:latin typeface="微软雅黑" panose="020B0503020204020204" pitchFamily="34" charset="-122"/>
                          <a:ea typeface="微软雅黑" panose="020B0503020204020204" pitchFamily="34" charset="-122"/>
                        </a:rPr>
                        <a:t>自动化学院</a:t>
                      </a:r>
                      <a:endParaRPr lang="zh-CN" altLang="en-US" b="0" dirty="0">
                        <a:latin typeface="微软雅黑" panose="020B0503020204020204" pitchFamily="34" charset="-122"/>
                        <a:ea typeface="微软雅黑" panose="020B0503020204020204" pitchFamily="34" charset="-122"/>
                      </a:endParaRPr>
                    </a:p>
                  </a:txBody>
                  <a:tcPr>
                    <a:lnR w="57150" cap="flat" cmpd="sng" algn="ctr">
                      <a:solidFill>
                        <a:schemeClr val="tx2">
                          <a:lumMod val="75000"/>
                        </a:schemeClr>
                      </a:solidFill>
                      <a:prstDash val="solid"/>
                      <a:round/>
                      <a:headEnd type="none" w="med" len="med"/>
                      <a:tailEnd type="none" w="med" len="med"/>
                    </a:lnR>
                    <a:lnB w="12700" cap="flat" cmpd="sng" algn="ctr">
                      <a:solidFill>
                        <a:schemeClr val="tx2">
                          <a:lumMod val="75000"/>
                        </a:schemeClr>
                      </a:solidFill>
                      <a:prstDash val="solid"/>
                      <a:round/>
                      <a:headEnd type="none" w="med" len="med"/>
                      <a:tailEnd type="none" w="med" len="med"/>
                    </a:lnB>
                    <a:noFill/>
                  </a:tcPr>
                </a:tc>
              </a:tr>
              <a:tr h="340578">
                <a:tc gridSpan="2">
                  <a:txBody>
                    <a:bodyPr/>
                    <a:lstStyle/>
                    <a:p>
                      <a:pPr algn="ctr"/>
                      <a:endParaRPr lang="zh-CN" altLang="en-US" dirty="0"/>
                    </a:p>
                  </a:txBody>
                  <a:tcPr>
                    <a:noFill/>
                  </a:tcPr>
                </a:tc>
                <a:tc hMerge="1">
                  <a:tcPr/>
                </a:tc>
              </a:tr>
              <a:tr h="340578">
                <a:tc>
                  <a:txBody>
                    <a:bodyPr/>
                    <a:lstStyle/>
                    <a:p>
                      <a:pPr algn="ctr"/>
                      <a:r>
                        <a:rPr lang="zh-CN" altLang="en-US" sz="1800" b="1" kern="1200" dirty="0">
                          <a:solidFill>
                            <a:schemeClr val="lt1"/>
                          </a:solidFill>
                          <a:latin typeface="微软雅黑" panose="020B0503020204020204" pitchFamily="34" charset="-122"/>
                          <a:ea typeface="微软雅黑" panose="020B0503020204020204" pitchFamily="34" charset="-122"/>
                          <a:cs typeface="+mn-cs"/>
                        </a:rPr>
                        <a:t>专  业</a:t>
                      </a:r>
                      <a:endParaRPr lang="zh-CN" altLang="en-US" sz="1800" b="1" kern="1200" dirty="0">
                        <a:solidFill>
                          <a:schemeClr val="lt1"/>
                        </a:solidFill>
                        <a:latin typeface="微软雅黑" panose="020B0503020204020204" pitchFamily="34" charset="-122"/>
                        <a:ea typeface="微软雅黑" panose="020B0503020204020204" pitchFamily="34" charset="-122"/>
                        <a:cs typeface="+mn-cs"/>
                      </a:endParaRPr>
                    </a:p>
                  </a:txBody>
                  <a:tcPr>
                    <a:solidFill>
                      <a:schemeClr val="tx2">
                        <a:lumMod val="60000"/>
                        <a:lumOff val="40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控制科学与工程</a:t>
                      </a:r>
                      <a:endParaRPr lang="zh-CN" altLang="en-US" dirty="0">
                        <a:latin typeface="微软雅黑" panose="020B0503020204020204" pitchFamily="34" charset="-122"/>
                        <a:ea typeface="微软雅黑" panose="020B0503020204020204" pitchFamily="34" charset="-122"/>
                      </a:endParaRPr>
                    </a:p>
                  </a:txBody>
                  <a:tcPr>
                    <a:lnR w="57150" cap="flat" cmpd="sng" algn="ctr">
                      <a:solidFill>
                        <a:schemeClr val="tx2">
                          <a:lumMod val="75000"/>
                        </a:schemeClr>
                      </a:solidFill>
                      <a:prstDash val="solid"/>
                      <a:round/>
                      <a:headEnd type="none" w="med" len="med"/>
                      <a:tailEnd type="none" w="med" len="med"/>
                    </a:lnR>
                    <a:lnB w="12700" cap="flat" cmpd="sng" algn="ctr">
                      <a:solidFill>
                        <a:schemeClr val="tx2">
                          <a:lumMod val="75000"/>
                        </a:schemeClr>
                      </a:solidFill>
                      <a:prstDash val="solid"/>
                      <a:round/>
                      <a:headEnd type="none" w="med" len="med"/>
                      <a:tailEnd type="none" w="med" len="med"/>
                    </a:lnB>
                    <a:noFill/>
                  </a:tcPr>
                </a:tc>
              </a:tr>
              <a:tr h="404805">
                <a:tc gridSpan="2">
                  <a:txBody>
                    <a:bodyPr/>
                    <a:lstStyle/>
                    <a:p>
                      <a:pPr algn="ctr"/>
                      <a:endParaRPr lang="zh-CN" altLang="en-US" dirty="0"/>
                    </a:p>
                  </a:txBody>
                  <a:tcPr>
                    <a:noFill/>
                  </a:tcPr>
                </a:tc>
                <a:tc hMerge="1">
                  <a:tcPr/>
                </a:tc>
              </a:tr>
              <a:tr h="340578">
                <a:tc>
                  <a:txBody>
                    <a:bodyPr/>
                    <a:lstStyle/>
                    <a:p>
                      <a:pPr algn="ctr"/>
                      <a:r>
                        <a:rPr lang="zh-CN" altLang="en-US" b="1" dirty="0">
                          <a:solidFill>
                            <a:schemeClr val="bg1"/>
                          </a:solidFill>
                          <a:latin typeface="微软雅黑" panose="020B0503020204020204" pitchFamily="34" charset="-122"/>
                          <a:ea typeface="微软雅黑" panose="020B0503020204020204" pitchFamily="34" charset="-122"/>
                        </a:rPr>
                        <a:t>学生姓名</a:t>
                      </a:r>
                      <a:endParaRPr lang="zh-CN" altLang="en-US" b="1" dirty="0">
                        <a:solidFill>
                          <a:schemeClr val="bg1"/>
                        </a:solidFill>
                        <a:latin typeface="微软雅黑" panose="020B0503020204020204" pitchFamily="34" charset="-122"/>
                        <a:ea typeface="微软雅黑" panose="020B0503020204020204" pitchFamily="34" charset="-122"/>
                      </a:endParaRPr>
                    </a:p>
                  </a:txBody>
                  <a:tcPr>
                    <a:solidFill>
                      <a:schemeClr val="tx2">
                        <a:lumMod val="60000"/>
                        <a:lumOff val="40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杨豪杰</a:t>
                      </a:r>
                      <a:endParaRPr lang="zh-CN" altLang="en-US" dirty="0">
                        <a:latin typeface="微软雅黑" panose="020B0503020204020204" pitchFamily="34" charset="-122"/>
                        <a:ea typeface="微软雅黑" panose="020B0503020204020204" pitchFamily="34" charset="-122"/>
                      </a:endParaRPr>
                    </a:p>
                  </a:txBody>
                  <a:tcPr>
                    <a:lnR w="57150" cap="flat" cmpd="sng" algn="ctr">
                      <a:solidFill>
                        <a:schemeClr val="tx2">
                          <a:lumMod val="75000"/>
                        </a:schemeClr>
                      </a:solidFill>
                      <a:prstDash val="solid"/>
                      <a:round/>
                      <a:headEnd type="none" w="med" len="med"/>
                      <a:tailEnd type="none" w="med" len="med"/>
                    </a:lnR>
                    <a:lnB w="12700" cap="flat" cmpd="sng" algn="ctr">
                      <a:solidFill>
                        <a:srgbClr val="4F81BD"/>
                      </a:solidFill>
                      <a:prstDash val="solid"/>
                      <a:round/>
                      <a:headEnd type="none" w="med" len="med"/>
                      <a:tailEnd type="none" w="med" len="med"/>
                    </a:lnB>
                    <a:noFill/>
                  </a:tcPr>
                </a:tc>
              </a:tr>
              <a:tr h="340578">
                <a:tc>
                  <a:txBody>
                    <a:bodyPr/>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a:txBody>
                  <a:tcPr>
                    <a:lnR w="12700" cmpd="sng">
                      <a:noFill/>
                    </a:lnR>
                    <a:noFill/>
                  </a:tcPr>
                </a:tc>
                <a:tc>
                  <a:txBody>
                    <a:bodyPr/>
                    <a:lstStyle/>
                    <a:p>
                      <a:pPr algn="ctr"/>
                      <a:endParaRPr lang="zh-CN" altLang="en-US" dirty="0"/>
                    </a:p>
                  </a:txBody>
                  <a:tcPr>
                    <a:lnL w="12700" cmpd="sng">
                      <a:noFill/>
                    </a:lnL>
                    <a:lnR w="57150" cap="flat" cmpd="sng" algn="ctr">
                      <a:noFill/>
                      <a:prstDash val="solid"/>
                      <a:round/>
                      <a:headEnd type="none" w="med" len="med"/>
                      <a:tailEnd type="none" w="med" len="med"/>
                    </a:lnR>
                    <a:lnT w="12700" cap="flat" cmpd="sng" algn="ctr">
                      <a:solidFill>
                        <a:srgbClr val="4F81BD"/>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40578">
                <a:tc>
                  <a:txBody>
                    <a:bodyPr/>
                    <a:lstStyle/>
                    <a:p>
                      <a:pPr algn="ctr"/>
                      <a:r>
                        <a:rPr lang="zh-CN" altLang="en-US" b="1" dirty="0">
                          <a:solidFill>
                            <a:schemeClr val="bg1"/>
                          </a:solidFill>
                          <a:latin typeface="微软雅黑" panose="020B0503020204020204" pitchFamily="34" charset="-122"/>
                          <a:ea typeface="微软雅黑" panose="020B0503020204020204" pitchFamily="34" charset="-122"/>
                        </a:rPr>
                        <a:t>导师</a:t>
                      </a:r>
                      <a:endParaRPr lang="zh-CN" altLang="en-US" b="1" dirty="0">
                        <a:solidFill>
                          <a:schemeClr val="bg1"/>
                        </a:solidFill>
                        <a:latin typeface="微软雅黑" panose="020B0503020204020204" pitchFamily="34" charset="-122"/>
                        <a:ea typeface="微软雅黑" panose="020B0503020204020204" pitchFamily="34" charset="-122"/>
                      </a:endParaRPr>
                    </a:p>
                  </a:txBody>
                  <a:tcPr>
                    <a:solidFill>
                      <a:schemeClr val="tx2">
                        <a:lumMod val="60000"/>
                        <a:lumOff val="40000"/>
                      </a:schemeClr>
                    </a:solidFill>
                  </a:tcPr>
                </a:tc>
                <a:tc>
                  <a:txBody>
                    <a:bodyPr/>
                    <a:lstStyle/>
                    <a:p>
                      <a:pPr algn="ctr"/>
                      <a:r>
                        <a:rPr lang="zh-CN" altLang="en-US" dirty="0">
                          <a:latin typeface="微软雅黑" panose="020B0503020204020204" pitchFamily="34" charset="-122"/>
                          <a:ea typeface="微软雅黑" panose="020B0503020204020204" pitchFamily="34" charset="-122"/>
                        </a:rPr>
                        <a:t>刘伟峰</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李建宁</a:t>
                      </a:r>
                      <a:endParaRPr lang="zh-CN" altLang="en-US" dirty="0">
                        <a:latin typeface="微软雅黑" panose="020B0503020204020204" pitchFamily="34" charset="-122"/>
                        <a:ea typeface="微软雅黑" panose="020B0503020204020204" pitchFamily="34" charset="-122"/>
                      </a:endParaRPr>
                    </a:p>
                  </a:txBody>
                  <a:tcPr>
                    <a:lnR w="57150" cap="flat" cmpd="sng" algn="ctr">
                      <a:solidFill>
                        <a:schemeClr val="tx2">
                          <a:lumMod val="75000"/>
                        </a:schemeClr>
                      </a:solidFill>
                      <a:prstDash val="solid"/>
                      <a:round/>
                      <a:headEnd type="none" w="med" len="med"/>
                      <a:tailEnd type="none" w="med" len="med"/>
                    </a:lnR>
                    <a:lnT w="12700" cmpd="sng">
                      <a:noFill/>
                    </a:lnT>
                    <a:lnB w="12700" cap="flat" cmpd="sng" algn="ctr">
                      <a:solidFill>
                        <a:schemeClr val="tx2">
                          <a:lumMod val="75000"/>
                        </a:schemeClr>
                      </a:solidFill>
                      <a:prstDash val="solid"/>
                      <a:round/>
                      <a:headEnd type="none" w="med" len="med"/>
                      <a:tailEnd type="none" w="med" len="med"/>
                    </a:lnB>
                    <a:noFill/>
                  </a:tcPr>
                </a:tc>
              </a:tr>
            </a:tbl>
          </a:graphicData>
        </a:graphic>
      </p:graphicFrame>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43962" y="234666"/>
            <a:ext cx="4904076" cy="1188123"/>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47528" y="1384633"/>
            <a:ext cx="6096000" cy="369332"/>
          </a:xfrm>
          <a:prstGeom prst="rect">
            <a:avLst/>
          </a:prstGeom>
        </p:spPr>
        <p:txBody>
          <a:bodyPr>
            <a:spAutoFit/>
          </a:bodyPr>
          <a:lstStyle/>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通过分类任务验证算法性能</a:t>
            </a:r>
            <a:endParaRPr lang="en-US" altLang="zh-CN"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3719736" y="3813671"/>
            <a:ext cx="720080" cy="307777"/>
          </a:xfrm>
          <a:prstGeom prst="rect">
            <a:avLst/>
          </a:prstGeom>
          <a:noFill/>
        </p:spPr>
        <p:txBody>
          <a:bodyPr wrap="square" rtlCol="0">
            <a:spAutoFit/>
          </a:bodyPr>
          <a:lstStyle/>
          <a:p>
            <a:r>
              <a:rPr lang="zh-CN" altLang="en-US" sz="1400" dirty="0"/>
              <a:t>图一</a:t>
            </a:r>
            <a:endParaRPr lang="zh-CN" altLang="en-US" sz="1400" dirty="0"/>
          </a:p>
        </p:txBody>
      </p:sp>
      <p:sp>
        <p:nvSpPr>
          <p:cNvPr id="27" name="文本框 26"/>
          <p:cNvSpPr txBox="1"/>
          <p:nvPr/>
        </p:nvSpPr>
        <p:spPr>
          <a:xfrm>
            <a:off x="7933446" y="3813670"/>
            <a:ext cx="720080" cy="307777"/>
          </a:xfrm>
          <a:prstGeom prst="rect">
            <a:avLst/>
          </a:prstGeom>
          <a:noFill/>
        </p:spPr>
        <p:txBody>
          <a:bodyPr wrap="square" rtlCol="0">
            <a:spAutoFit/>
          </a:bodyPr>
          <a:lstStyle/>
          <a:p>
            <a:r>
              <a:rPr lang="zh-CN" altLang="en-US" sz="1400" dirty="0"/>
              <a:t>图二</a:t>
            </a:r>
            <a:endParaRPr lang="zh-CN" altLang="en-US" sz="1400" dirty="0"/>
          </a:p>
        </p:txBody>
      </p:sp>
      <p:sp>
        <p:nvSpPr>
          <p:cNvPr id="28" name="文本框 27"/>
          <p:cNvSpPr txBox="1"/>
          <p:nvPr/>
        </p:nvSpPr>
        <p:spPr>
          <a:xfrm>
            <a:off x="3719736" y="6131322"/>
            <a:ext cx="720080" cy="307777"/>
          </a:xfrm>
          <a:prstGeom prst="rect">
            <a:avLst/>
          </a:prstGeom>
          <a:noFill/>
        </p:spPr>
        <p:txBody>
          <a:bodyPr wrap="square" rtlCol="0">
            <a:spAutoFit/>
          </a:bodyPr>
          <a:lstStyle/>
          <a:p>
            <a:r>
              <a:rPr lang="zh-CN" altLang="en-US" sz="1400" dirty="0"/>
              <a:t>图三</a:t>
            </a:r>
            <a:endParaRPr lang="zh-CN" altLang="en-US" sz="1400" dirty="0"/>
          </a:p>
        </p:txBody>
      </p:sp>
      <p:pic>
        <p:nvPicPr>
          <p:cNvPr id="17" name="图片 16" descr="图表, 直方图&#10;&#10;描述已自动生成"/>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42300" y="1788270"/>
            <a:ext cx="2666780" cy="1999323"/>
          </a:xfrm>
          <a:prstGeom prst="rect">
            <a:avLst/>
          </a:prstGeom>
        </p:spPr>
      </p:pic>
      <p:pic>
        <p:nvPicPr>
          <p:cNvPr id="21" name="图片 20" descr="图表, 散点图&#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4072" y="1814347"/>
            <a:ext cx="2666780" cy="1999323"/>
          </a:xfrm>
          <a:prstGeom prst="rect">
            <a:avLst/>
          </a:prstGeom>
        </p:spPr>
      </p:pic>
      <p:pic>
        <p:nvPicPr>
          <p:cNvPr id="23" name="图片 22" descr="图表, 条形图&#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2300" y="4107380"/>
            <a:ext cx="2666780" cy="1999323"/>
          </a:xfrm>
          <a:prstGeom prst="rect">
            <a:avLst/>
          </a:prstGeom>
        </p:spPr>
      </p:pic>
      <p:graphicFrame>
        <p:nvGraphicFramePr>
          <p:cNvPr id="30" name="表格 29"/>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gridCol w="1656000"/>
                <a:gridCol w="1656000"/>
                <a:gridCol w="1656000"/>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endParaRPr lang="zh-CN" altLang="en-US" b="1"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矩形 2">
                <a:extLst>
                  <a:ext uri="{FF2B5EF4-FFF2-40B4-BE49-F238E27FC236}">
                    <ele attr="{C7318055-86B6-4E43-B3C2-20A2B1E76418}"/>
                  </a:ext>
                </a:extLst>
              </p:cNvPr>
              <p:cNvSpPr/>
              <p:nvPr/>
            </p:nvSpPr>
            <p:spPr>
              <a:xfrm>
                <a:off x="3071664" y="2186153"/>
                <a:ext cx="7052909" cy="3554948"/>
              </a:xfrm>
              <a:prstGeom prst="rect">
                <a:avLst/>
              </a:prstGeom>
            </p:spPr>
            <p:txBody>
              <a:bodyPr wrap="square">
                <a:spAutoFit/>
              </a:bodyPr>
              <a:lstStyle/>
              <a:p>
                <a:pPr marL="285750" indent="-285750">
                  <a:buFont typeface="Wingdings" panose="05000000000000000000" pitchFamily="2" charset="2"/>
                  <a:buChar char="p"/>
                </a:pPr>
                <a:r>
                  <a:rPr lang="zh-CN" altLang="en-US" sz="2400" b="1" dirty="0"/>
                  <a:t>建立</a:t>
                </a:r>
                <a:r>
                  <a:rPr lang="en-US" altLang="zh-CN" sz="2400" b="1" i="1" dirty="0"/>
                  <a:t>IID-cluster</a:t>
                </a:r>
                <a:r>
                  <a:rPr lang="zh-CN" altLang="en-US" sz="2400" b="1" dirty="0"/>
                  <a:t>混合模型</a:t>
                </a:r>
                <a:endParaRPr lang="en-US" altLang="zh-CN" sz="2400" b="1" dirty="0"/>
              </a:p>
              <a:p>
                <a:pPr marL="285750" indent="-285750">
                  <a:buFont typeface="Wingdings" panose="05000000000000000000" pitchFamily="2" charset="2"/>
                  <a:buChar char="p"/>
                </a:pPr>
                <a:endParaRPr lang="en-US" altLang="zh-CN" sz="2400" b="0" i="1" dirty="0">
                  <a:latin typeface="Cambria Math" panose="02040503050406030204" pitchFamily="18" charset="0"/>
                </a:endParaRPr>
              </a:p>
              <a:p>
                <a:pPr algn="ct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𝑛</m:t>
                            </m:r>
                          </m:sub>
                        </m:sSub>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𝜋</m:t>
                            </m:r>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𝐾</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𝜃</m:t>
                            </m:r>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𝐾</m:t>
                            </m:r>
                          </m:sub>
                        </m:sSub>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𝐾</m:t>
                        </m:r>
                      </m:sup>
                      <m:e>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𝜋</m:t>
                            </m:r>
                          </m:e>
                          <m:sub>
                            <m:r>
                              <a:rPr lang="en-US" altLang="zh-CN" sz="2400" b="0" i="1" smtClean="0">
                                <a:latin typeface="Cambria Math" panose="02040503050406030204" pitchFamily="18" charset="0"/>
                              </a:rPr>
                              <m:t>𝑘</m:t>
                            </m:r>
                          </m:sub>
                        </m:sSub>
                      </m:e>
                    </m:nary>
                  </m:oMath>
                </a14:m>
                <a:r>
                  <a:rPr lang="en-US" altLang="zh-CN" sz="2400" dirty="0"/>
                  <a:t> </a:t>
                </a:r>
                <a14:m>
                  <m:oMath xmlns:m="http://schemas.openxmlformats.org/officeDocument/2006/math">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en-US" altLang="zh-CN" sz="2400" b="0" i="1" smtClean="0">
                                <a:latin typeface="Cambria Math" panose="02040503050406030204" pitchFamily="18" charset="0"/>
                              </a:rPr>
                              <m:t>𝑘</m:t>
                            </m:r>
                          </m:sub>
                        </m:sSub>
                      </m:e>
                    </m:d>
                  </m:oMath>
                </a14:m>
                <a:endParaRPr lang="en-US" altLang="zh-CN" sz="2400" i="1" dirty="0">
                  <a:latin typeface="Cambria Math" panose="02040503050406030204" pitchFamily="18" charset="0"/>
                </a:endParaRPr>
              </a:p>
              <a:p>
                <a:pPr algn="ctr"/>
                <a:r>
                  <a:rPr lang="zh-CN" altLang="en-US" sz="2400" dirty="0"/>
                  <a:t> </a:t>
                </a:r>
                <a:r>
                  <a:rPr lang="zh-CN" altLang="en-US" sz="2000" dirty="0">
                    <a:latin typeface="微软雅黑" panose="020B0503020204020204" pitchFamily="34" charset="-122"/>
                    <a:ea typeface="微软雅黑" panose="020B0503020204020204" pitchFamily="34" charset="-122"/>
                  </a:rPr>
                  <a:t>其中</a:t>
                </a:r>
                <a:r>
                  <a:rPr lang="zh-CN" altLang="en-US" sz="24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𝑛</m:t>
                            </m:r>
                          </m:sub>
                        </m:sSub>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𝜃</m:t>
                            </m:r>
                          </m:e>
                          <m:sub>
                            <m:r>
                              <a:rPr lang="en-US" altLang="zh-CN" sz="2400" b="0" i="1" smtClean="0">
                                <a:latin typeface="Cambria Math" panose="02040503050406030204" pitchFamily="18" charset="0"/>
                              </a:rPr>
                              <m:t>𝑘</m:t>
                            </m:r>
                          </m:sub>
                        </m:sSub>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𝜉</m:t>
                            </m:r>
                          </m:e>
                          <m:sub>
                            <m:r>
                              <a:rPr lang="en-US" altLang="zh-CN" sz="2400" b="0" i="1" smtClean="0">
                                <a:latin typeface="Cambria Math" panose="02040503050406030204" pitchFamily="18" charset="0"/>
                              </a:rPr>
                              <m:t>𝑘</m:t>
                            </m:r>
                          </m:sub>
                        </m:sSub>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𝑛</m:t>
                            </m:r>
                          </m:sub>
                        </m:sSub>
                        <m:r>
                          <a:rPr lang="en-US" altLang="zh-CN" sz="2400" b="0" i="1" smtClean="0">
                            <a:latin typeface="Cambria Math" panose="02040503050406030204" pitchFamily="18" charset="0"/>
                          </a:rPr>
                          <m:t>|</m:t>
                        </m:r>
                      </m:e>
                    </m:d>
                    <m:d>
                      <m:dPr>
                        <m:begChr m:val="|"/>
                        <m:endChr m:val="|"/>
                        <m:ctrlPr>
                          <a:rPr lang="en-US" altLang="zh-CN"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𝑛</m:t>
                            </m:r>
                          </m:sub>
                        </m:sSub>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𝑈</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𝜑</m:t>
                                    </m:r>
                                  </m:e>
                                  <m:sub>
                                    <m:r>
                                      <a:rPr lang="en-US" altLang="zh-CN" sz="2400" b="0" i="1" smtClean="0">
                                        <a:latin typeface="Cambria Math" panose="02040503050406030204" pitchFamily="18" charset="0"/>
                                      </a:rPr>
                                      <m:t>𝑘</m:t>
                                    </m:r>
                                  </m:sub>
                                </m:sSub>
                              </m:sub>
                            </m:sSub>
                          </m:e>
                        </m:d>
                      </m:e>
                      <m: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𝑛</m:t>
                            </m:r>
                          </m:sub>
                        </m:sSub>
                      </m:sup>
                    </m:sSup>
                  </m:oMath>
                </a14:m>
                <a:endParaRPr lang="en-US" altLang="zh-CN" sz="2400" dirty="0">
                  <a:latin typeface="微软雅黑" panose="020B0503020204020204" pitchFamily="34" charset="-122"/>
                  <a:ea typeface="微软雅黑" panose="020B0503020204020204" pitchFamily="34" charset="-122"/>
                </a:endParaRPr>
              </a:p>
              <a:p>
                <a:endParaRPr lang="en-US" altLang="zh-CN" sz="2400" b="1" dirty="0"/>
              </a:p>
              <a:p>
                <a:pPr marL="285750" indent="-285750">
                  <a:buFont typeface="Wingdings" panose="05000000000000000000" pitchFamily="2" charset="2"/>
                  <a:buChar char="p"/>
                </a:pPr>
                <a:r>
                  <a:rPr lang="zh-CN" altLang="en-US" sz="2400" b="1" dirty="0"/>
                  <a:t>引入基于包空间水平和示例空间水平的缺失变量</a:t>
                </a:r>
                <a:endParaRPr lang="en-US" altLang="zh-CN" sz="2400" b="1" dirty="0"/>
              </a:p>
              <a:p>
                <a:pPr marL="285750" indent="-285750">
                  <a:buFont typeface="Wingdings" panose="05000000000000000000" pitchFamily="2" charset="2"/>
                  <a:buChar char="p"/>
                </a:pPr>
                <a:endParaRPr lang="en-US" altLang="zh-CN" sz="2400" b="1" dirty="0"/>
              </a:p>
              <a:p>
                <a:pPr marL="285750" indent="-285750">
                  <a:buFont typeface="Wingdings" panose="05000000000000000000" pitchFamily="2" charset="2"/>
                  <a:buChar char="p"/>
                </a:pPr>
                <a:r>
                  <a:rPr lang="zh-CN" altLang="en-US" sz="2400" b="1" dirty="0"/>
                  <a:t>尝试将基于示例水平模型的</a:t>
                </a:r>
                <a:r>
                  <a:rPr lang="en-US" altLang="zh-CN" sz="2400" b="1" dirty="0"/>
                  <a:t>EM</a:t>
                </a:r>
                <a:r>
                  <a:rPr lang="zh-CN" altLang="en-US" sz="2400" b="1" dirty="0"/>
                  <a:t>算法扩展到基于包水平模型</a:t>
                </a:r>
                <a:endParaRPr lang="en-US" altLang="zh-CN" sz="2400" b="1" dirty="0"/>
              </a:p>
            </p:txBody>
          </p:sp>
        </mc:Choice>
        <mc:Fallback>
          <p:sp>
            <p:nvSpPr>
              <p:cNvPr id="3" name="矩形 2"/>
              <p:cNvSpPr>
                <a:spLocks noRot="1" noChangeAspect="1" noMove="1" noResize="1" noEditPoints="1" noAdjustHandles="1" noChangeArrowheads="1" noChangeShapeType="1" noTextEdit="1"/>
              </p:cNvSpPr>
              <p:nvPr/>
            </p:nvSpPr>
            <p:spPr>
              <a:xfrm>
                <a:off x="3071664" y="2186153"/>
                <a:ext cx="7052909" cy="3554948"/>
              </a:xfrm>
              <a:prstGeom prst="rect">
                <a:avLst/>
              </a:prstGeom>
              <a:blipFill rotWithShape="1">
                <a:blip r:embed="rId1"/>
                <a:stretch>
                  <a:fillRect l="-1210" t="-2058" r="-951" b="-2230"/>
                </a:stretch>
              </a:blipFill>
            </p:spPr>
            <p:txBody>
              <a:bodyPr/>
              <a:lstStyle/>
              <a:p>
                <a:r>
                  <a:rPr lang="zh-CN" altLang="en-US">
                    <a:noFill/>
                  </a:rPr>
                  <a:t> </a:t>
                </a:r>
                <a:endParaRPr lang="zh-CN" altLang="en-US">
                  <a:noFill/>
                </a:endParaRPr>
              </a:p>
            </p:txBody>
          </p:sp>
        </mc:Fallback>
      </mc:AlternateContent>
      <p:graphicFrame>
        <p:nvGraphicFramePr>
          <p:cNvPr id="6" name="表格 5"/>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gridCol w="1656000"/>
                <a:gridCol w="1656000"/>
                <a:gridCol w="1656000"/>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endParaRPr lang="zh-CN" altLang="en-US" b="1"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7" name="TextBox 9"/>
          <p:cNvSpPr txBox="1"/>
          <p:nvPr/>
        </p:nvSpPr>
        <p:spPr>
          <a:xfrm>
            <a:off x="1847528" y="1416712"/>
            <a:ext cx="7769113" cy="769441"/>
          </a:xfrm>
          <a:prstGeom prst="rect">
            <a:avLst/>
          </a:prstGeom>
          <a:noFill/>
        </p:spPr>
        <p:txBody>
          <a:bodyPr wrap="square" rtlCol="0">
            <a:spAutoFit/>
          </a:bodyPr>
          <a:lstStyle/>
          <a:p>
            <a:r>
              <a:rPr lang="zh-CN" altLang="en-US" sz="2400" b="1" dirty="0">
                <a:solidFill>
                  <a:schemeClr val="accent2"/>
                </a:solidFill>
              </a:rPr>
              <a:t>研究内容</a:t>
            </a:r>
            <a:r>
              <a:rPr lang="en-US" altLang="zh-CN" sz="2400" b="1" dirty="0">
                <a:solidFill>
                  <a:schemeClr val="accent2"/>
                </a:solidFill>
              </a:rPr>
              <a:t>2</a:t>
            </a:r>
            <a:r>
              <a:rPr lang="en-US" altLang="zh-CN" sz="2400" b="1" dirty="0">
                <a:solidFill>
                  <a:schemeClr val="accent2"/>
                </a:solidFill>
                <a:sym typeface="Wingdings" panose="05000000000000000000" pitchFamily="2" charset="2"/>
              </a:rPr>
              <a:t>:</a:t>
            </a:r>
            <a:r>
              <a:rPr lang="zh-CN" altLang="en-US" sz="2400" b="1" dirty="0">
                <a:solidFill>
                  <a:schemeClr val="accent2"/>
                </a:solidFill>
                <a:sym typeface="Wingdings" panose="05000000000000000000" pitchFamily="2" charset="2"/>
              </a:rPr>
              <a:t> （进行中）</a:t>
            </a:r>
            <a:endParaRPr lang="en-US" altLang="zh-CN" sz="2400" b="1" dirty="0">
              <a:solidFill>
                <a:schemeClr val="accent2"/>
              </a:solidFill>
            </a:endParaRPr>
          </a:p>
          <a:p>
            <a:r>
              <a:rPr lang="zh-CN" altLang="en-US" sz="2000" dirty="0"/>
              <a:t> </a:t>
            </a:r>
            <a:endParaRPr lang="en-US" altLang="zh-C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49066" y="1916832"/>
            <a:ext cx="7340941" cy="3676263"/>
          </a:xfrm>
          <a:prstGeom prst="rect">
            <a:avLst/>
          </a:prstGeom>
        </p:spPr>
        <p:txBody>
          <a:bodyPr wrap="square">
            <a:spAutoFit/>
          </a:bodyPr>
          <a:lstStyle/>
          <a:p>
            <a:pPr marL="285750" indent="-285750">
              <a:lnSpc>
                <a:spcPct val="200000"/>
              </a:lnSpc>
              <a:buFont typeface="Wingdings" panose="05000000000000000000" pitchFamily="2" charset="2"/>
              <a:buChar char="p"/>
            </a:pPr>
            <a:r>
              <a:rPr lang="zh-CN" altLang="en-US" sz="2400" b="1" dirty="0"/>
              <a:t>通过概率无向图模型来描述点模式各点间的相关性</a:t>
            </a:r>
            <a:endParaRPr lang="en-US" altLang="zh-CN" sz="2400" b="1" dirty="0"/>
          </a:p>
          <a:p>
            <a:pPr marL="285750" indent="-285750">
              <a:lnSpc>
                <a:spcPct val="200000"/>
              </a:lnSpc>
              <a:buFont typeface="Wingdings" panose="05000000000000000000" pitchFamily="2" charset="2"/>
              <a:buChar char="p"/>
            </a:pPr>
            <a:endParaRPr lang="en-US" altLang="zh-CN" sz="2400" b="1" dirty="0"/>
          </a:p>
          <a:p>
            <a:pPr marL="285750" indent="-285750">
              <a:lnSpc>
                <a:spcPct val="200000"/>
              </a:lnSpc>
              <a:buFont typeface="Wingdings" panose="05000000000000000000" pitchFamily="2" charset="2"/>
              <a:buChar char="p"/>
            </a:pPr>
            <a:endParaRPr lang="en-US" altLang="zh-CN" sz="2400" b="1" dirty="0"/>
          </a:p>
          <a:p>
            <a:pPr marL="285750" indent="-285750">
              <a:lnSpc>
                <a:spcPct val="200000"/>
              </a:lnSpc>
              <a:buFont typeface="Wingdings" panose="05000000000000000000" pitchFamily="2" charset="2"/>
              <a:buChar char="p"/>
            </a:pPr>
            <a:r>
              <a:rPr lang="zh-CN" altLang="en-US" sz="2400" b="1" dirty="0"/>
              <a:t>根据</a:t>
            </a:r>
            <a:r>
              <a:rPr lang="en-US" altLang="zh-CN" sz="2400" b="1" dirty="0"/>
              <a:t>Hammersley-Clifford</a:t>
            </a:r>
            <a:r>
              <a:rPr lang="zh-CN" altLang="zh-CN" sz="2400" b="1" dirty="0"/>
              <a:t>定理</a:t>
            </a:r>
            <a:r>
              <a:rPr lang="zh-CN" altLang="en-US" sz="2400" b="1" dirty="0"/>
              <a:t>，用无向图中最大团的能量函数描述概率无向图的联合概率</a:t>
            </a:r>
            <a:endParaRPr lang="en-US" altLang="zh-CN" sz="2400" b="1" dirty="0"/>
          </a:p>
        </p:txBody>
      </p:sp>
      <p:graphicFrame>
        <p:nvGraphicFramePr>
          <p:cNvPr id="6" name="表格 5"/>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gridCol w="1656000"/>
                <a:gridCol w="1656000"/>
                <a:gridCol w="1656000"/>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endParaRPr lang="zh-CN" altLang="en-US" b="1"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7" name="TextBox 9"/>
          <p:cNvSpPr txBox="1"/>
          <p:nvPr/>
        </p:nvSpPr>
        <p:spPr>
          <a:xfrm>
            <a:off x="1847528" y="1447490"/>
            <a:ext cx="7769113" cy="769441"/>
          </a:xfrm>
          <a:prstGeom prst="rect">
            <a:avLst/>
          </a:prstGeom>
          <a:noFill/>
        </p:spPr>
        <p:txBody>
          <a:bodyPr wrap="square" rtlCol="0">
            <a:spAutoFit/>
          </a:bodyPr>
          <a:lstStyle/>
          <a:p>
            <a:r>
              <a:rPr lang="zh-CN" altLang="en-US" sz="2400" b="1" dirty="0">
                <a:solidFill>
                  <a:schemeClr val="accent2"/>
                </a:solidFill>
              </a:rPr>
              <a:t>研究内容</a:t>
            </a:r>
            <a:r>
              <a:rPr lang="en-US" altLang="zh-CN" sz="2400" b="1" dirty="0">
                <a:solidFill>
                  <a:schemeClr val="accent2"/>
                </a:solidFill>
              </a:rPr>
              <a:t>3</a:t>
            </a:r>
            <a:r>
              <a:rPr lang="en-US" altLang="zh-CN" sz="2400" b="1" dirty="0">
                <a:solidFill>
                  <a:schemeClr val="accent2"/>
                </a:solidFill>
                <a:sym typeface="Wingdings" panose="05000000000000000000" pitchFamily="2" charset="2"/>
              </a:rPr>
              <a:t>:</a:t>
            </a:r>
            <a:r>
              <a:rPr lang="zh-CN" altLang="en-US" sz="2400" b="1" dirty="0">
                <a:solidFill>
                  <a:schemeClr val="accent2"/>
                </a:solidFill>
                <a:sym typeface="Wingdings" panose="05000000000000000000" pitchFamily="2" charset="2"/>
              </a:rPr>
              <a:t> （进行中）</a:t>
            </a:r>
            <a:endParaRPr lang="en-US" altLang="zh-CN" sz="2400" b="1" dirty="0">
              <a:solidFill>
                <a:schemeClr val="accent2"/>
              </a:solidFill>
            </a:endParaRPr>
          </a:p>
          <a:p>
            <a:r>
              <a:rPr lang="zh-CN" altLang="en-US" sz="2000" dirty="0"/>
              <a:t> </a:t>
            </a:r>
            <a:endParaRPr lang="en-US" altLang="zh-CN" sz="2000" dirty="0"/>
          </a:p>
        </p:txBody>
      </p:sp>
      <p:pic>
        <p:nvPicPr>
          <p:cNvPr id="2" name="图片 1"/>
          <p:cNvPicPr>
            <a:picLocks noChangeAspect="1"/>
          </p:cNvPicPr>
          <p:nvPr/>
        </p:nvPicPr>
        <p:blipFill>
          <a:blip r:embed="rId1"/>
          <a:stretch>
            <a:fillRect/>
          </a:stretch>
        </p:blipFill>
        <p:spPr>
          <a:xfrm>
            <a:off x="3229748" y="2686273"/>
            <a:ext cx="2808311" cy="1547429"/>
          </a:xfrm>
          <a:prstGeom prst="rect">
            <a:avLst/>
          </a:prstGeom>
        </p:spPr>
      </p:pic>
      <p:pic>
        <p:nvPicPr>
          <p:cNvPr id="4" name="图片 3"/>
          <p:cNvPicPr>
            <a:picLocks noChangeAspect="1"/>
          </p:cNvPicPr>
          <p:nvPr/>
        </p:nvPicPr>
        <p:blipFill>
          <a:blip r:embed="rId2"/>
          <a:stretch>
            <a:fillRect/>
          </a:stretch>
        </p:blipFill>
        <p:spPr>
          <a:xfrm>
            <a:off x="6807225" y="2904022"/>
            <a:ext cx="2124075" cy="1219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847528" y="548680"/>
          <a:ext cx="7245175" cy="662400"/>
        </p:xfrm>
        <a:graphic>
          <a:graphicData uri="http://schemas.openxmlformats.org/drawingml/2006/table">
            <a:tbl>
              <a:tblPr firstRow="1" bandRow="1">
                <a:tableStyleId>{5C22544A-7EE6-4342-B048-85BDC9FD1C3A}</a:tableStyleId>
              </a:tblPr>
              <a:tblGrid>
                <a:gridCol w="2441580"/>
                <a:gridCol w="1181007"/>
                <a:gridCol w="1811294"/>
                <a:gridCol w="1811294"/>
              </a:tblGrid>
              <a:tr h="49760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研究方法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研究计划</a:t>
                      </a:r>
                      <a:endParaRPr lang="zh-CN" altLang="en-US" b="1"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4" name="矩形 3"/>
          <p:cNvSpPr/>
          <p:nvPr/>
        </p:nvSpPr>
        <p:spPr>
          <a:xfrm>
            <a:off x="1113996" y="1671741"/>
            <a:ext cx="1467068" cy="400110"/>
          </a:xfrm>
          <a:prstGeom prst="rect">
            <a:avLst/>
          </a:prstGeom>
        </p:spPr>
        <p:txBody>
          <a:bodyPr wrap="none">
            <a:spAutoFit/>
          </a:bodyPr>
          <a:lstStyle/>
          <a:p>
            <a:pPr algn="ctr"/>
            <a:r>
              <a:rPr lang="zh-CN" altLang="en-US" sz="20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时间阶段：</a:t>
            </a:r>
            <a:endParaRPr lang="zh-CN" altLang="en-US" sz="2000" b="1" dirty="0">
              <a:solidFill>
                <a:schemeClr val="accent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矩形 4"/>
          <p:cNvSpPr/>
          <p:nvPr/>
        </p:nvSpPr>
        <p:spPr>
          <a:xfrm>
            <a:off x="2718434" y="1816220"/>
            <a:ext cx="7815006"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544484" y="1870645"/>
            <a:ext cx="954000" cy="976427"/>
            <a:chOff x="1691680" y="4756829"/>
            <a:chExt cx="954000" cy="976427"/>
          </a:xfrm>
        </p:grpSpPr>
        <p:sp>
          <p:nvSpPr>
            <p:cNvPr id="9" name="矩形 8"/>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平行四边形 7"/>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1</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12" name="组合 11"/>
          <p:cNvGrpSpPr/>
          <p:nvPr/>
        </p:nvGrpSpPr>
        <p:grpSpPr>
          <a:xfrm>
            <a:off x="4272676" y="1870645"/>
            <a:ext cx="954000" cy="976427"/>
            <a:chOff x="1691680" y="4756829"/>
            <a:chExt cx="954000" cy="976427"/>
          </a:xfrm>
        </p:grpSpPr>
        <p:sp>
          <p:nvSpPr>
            <p:cNvPr id="13" name="矩形 12"/>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2</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17" name="组合 16"/>
          <p:cNvGrpSpPr/>
          <p:nvPr/>
        </p:nvGrpSpPr>
        <p:grpSpPr>
          <a:xfrm>
            <a:off x="6000868" y="1870645"/>
            <a:ext cx="954000" cy="976427"/>
            <a:chOff x="1691680" y="4756829"/>
            <a:chExt cx="954000" cy="976427"/>
          </a:xfrm>
        </p:grpSpPr>
        <p:sp>
          <p:nvSpPr>
            <p:cNvPr id="18" name="矩形 17"/>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3</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22" name="组合 21"/>
          <p:cNvGrpSpPr/>
          <p:nvPr/>
        </p:nvGrpSpPr>
        <p:grpSpPr>
          <a:xfrm>
            <a:off x="7746956" y="1870645"/>
            <a:ext cx="954000" cy="976427"/>
            <a:chOff x="1691680" y="4756829"/>
            <a:chExt cx="954000" cy="976427"/>
          </a:xfrm>
        </p:grpSpPr>
        <p:sp>
          <p:nvSpPr>
            <p:cNvPr id="23" name="矩形 22"/>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4</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sp>
        <p:nvSpPr>
          <p:cNvPr id="27" name="TextBox 26"/>
          <p:cNvSpPr txBox="1"/>
          <p:nvPr/>
        </p:nvSpPr>
        <p:spPr>
          <a:xfrm>
            <a:off x="1798044" y="3766616"/>
            <a:ext cx="1937406" cy="1534459"/>
          </a:xfrm>
          <a:prstGeom prst="rect">
            <a:avLst/>
          </a:prstGeom>
          <a:noFill/>
        </p:spPr>
        <p:txBody>
          <a:bodyPr wrap="square" rtlCol="0">
            <a:spAutoFit/>
          </a:bodyPr>
          <a:lstStyle/>
          <a:p>
            <a:pPr algn="ctr">
              <a:lnSpc>
                <a:spcPct val="150000"/>
              </a:lnSpc>
            </a:pPr>
            <a:r>
              <a:rPr lang="zh-CN" altLang="en-US" sz="1600" dirty="0">
                <a:solidFill>
                  <a:srgbClr val="000000"/>
                </a:solidFill>
                <a:latin typeface="华文新魏" pitchFamily="2" charset="-122"/>
                <a:ea typeface="华文新魏" pitchFamily="2" charset="-122"/>
              </a:rPr>
              <a:t>查阅资料、调研、可行性研究，</a:t>
            </a:r>
            <a:endParaRPr lang="en-US" altLang="zh-CN" sz="1600" dirty="0">
              <a:solidFill>
                <a:srgbClr val="000000"/>
              </a:solidFill>
              <a:latin typeface="华文新魏" pitchFamily="2" charset="-122"/>
              <a:ea typeface="华文新魏" pitchFamily="2" charset="-122"/>
            </a:endParaRPr>
          </a:p>
          <a:p>
            <a:pPr algn="ctr">
              <a:lnSpc>
                <a:spcPct val="150000"/>
              </a:lnSpc>
            </a:pPr>
            <a:r>
              <a:rPr lang="zh-CN" altLang="en-US" sz="1600" dirty="0">
                <a:solidFill>
                  <a:srgbClr val="000000"/>
                </a:solidFill>
                <a:latin typeface="华文新魏" pitchFamily="2" charset="-122"/>
                <a:ea typeface="华文新魏" pitchFamily="2" charset="-122"/>
              </a:rPr>
              <a:t>进行前期的预研工作</a:t>
            </a:r>
            <a:endParaRPr lang="zh-CN" altLang="en-US" sz="1600" dirty="0">
              <a:solidFill>
                <a:srgbClr val="000000"/>
              </a:solidFill>
              <a:latin typeface="华文新魏" pitchFamily="2" charset="-122"/>
              <a:ea typeface="华文新魏" pitchFamily="2" charset="-122"/>
            </a:endParaRPr>
          </a:p>
        </p:txBody>
      </p:sp>
      <p:sp>
        <p:nvSpPr>
          <p:cNvPr id="28" name="TextBox 27"/>
          <p:cNvSpPr txBox="1"/>
          <p:nvPr/>
        </p:nvSpPr>
        <p:spPr>
          <a:xfrm>
            <a:off x="1957678" y="2977091"/>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2020</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03</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endParaRPr lang="en-US" altLang="zh-CN" b="1" dirty="0">
              <a:solidFill>
                <a:schemeClr val="accent1">
                  <a:lumMod val="75000"/>
                </a:schemeClr>
              </a:solidFill>
              <a:latin typeface="微软雅黑" panose="020B0503020204020204" pitchFamily="34" charset="-122"/>
              <a:ea typeface="微软雅黑" panose="020B0503020204020204" pitchFamily="34" charset="-122"/>
            </a:endParaRP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2020</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09</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3671539" y="3917484"/>
            <a:ext cx="1822028" cy="795795"/>
          </a:xfrm>
          <a:prstGeom prst="rect">
            <a:avLst/>
          </a:prstGeom>
          <a:noFill/>
        </p:spPr>
        <p:txBody>
          <a:bodyPr wrap="square" rtlCol="0">
            <a:spAutoFit/>
          </a:bodyPr>
          <a:lstStyle/>
          <a:p>
            <a:pPr algn="ctr">
              <a:lnSpc>
                <a:spcPct val="150000"/>
              </a:lnSpc>
            </a:pPr>
            <a:r>
              <a:rPr lang="zh-CN" altLang="en-US" sz="1600" dirty="0">
                <a:solidFill>
                  <a:srgbClr val="000000"/>
                </a:solidFill>
                <a:latin typeface="华文新魏" pitchFamily="2" charset="-122"/>
                <a:ea typeface="华文新魏" pitchFamily="2" charset="-122"/>
              </a:rPr>
              <a:t>完成研究内容第</a:t>
            </a:r>
            <a:r>
              <a:rPr lang="en-US" altLang="zh-CN" sz="1600" dirty="0">
                <a:solidFill>
                  <a:srgbClr val="000000"/>
                </a:solidFill>
                <a:latin typeface="华文新魏" pitchFamily="2" charset="-122"/>
                <a:ea typeface="华文新魏" pitchFamily="2" charset="-122"/>
              </a:rPr>
              <a:t>1                  </a:t>
            </a:r>
            <a:r>
              <a:rPr lang="zh-CN" altLang="en-US" sz="1600" dirty="0">
                <a:solidFill>
                  <a:srgbClr val="000000"/>
                </a:solidFill>
                <a:latin typeface="华文新魏" pitchFamily="2" charset="-122"/>
                <a:ea typeface="华文新魏" pitchFamily="2" charset="-122"/>
              </a:rPr>
              <a:t>部分</a:t>
            </a:r>
            <a:endParaRPr lang="zh-CN" altLang="en-US" sz="1600" dirty="0">
              <a:latin typeface="华文新魏" pitchFamily="2" charset="-122"/>
              <a:ea typeface="华文新魏" pitchFamily="2" charset="-122"/>
            </a:endParaRPr>
          </a:p>
        </p:txBody>
      </p:sp>
      <p:sp>
        <p:nvSpPr>
          <p:cNvPr id="30" name="TextBox 29"/>
          <p:cNvSpPr txBox="1"/>
          <p:nvPr/>
        </p:nvSpPr>
        <p:spPr>
          <a:xfrm>
            <a:off x="3797706" y="2977091"/>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2020</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09</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endParaRPr lang="en-US" altLang="zh-CN" b="1" dirty="0">
              <a:solidFill>
                <a:schemeClr val="accent1">
                  <a:lumMod val="75000"/>
                </a:schemeClr>
              </a:solidFill>
              <a:latin typeface="微软雅黑" panose="020B0503020204020204" pitchFamily="34" charset="-122"/>
              <a:ea typeface="微软雅黑" panose="020B0503020204020204" pitchFamily="34" charset="-122"/>
            </a:endParaRP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5440730" y="3911218"/>
            <a:ext cx="1822028" cy="795795"/>
          </a:xfrm>
          <a:prstGeom prst="rect">
            <a:avLst/>
          </a:prstGeom>
          <a:noFill/>
        </p:spPr>
        <p:txBody>
          <a:bodyPr wrap="square" rtlCol="0">
            <a:spAutoFit/>
          </a:bodyPr>
          <a:lstStyle/>
          <a:p>
            <a:pPr algn="ctr">
              <a:lnSpc>
                <a:spcPct val="150000"/>
              </a:lnSpc>
            </a:pPr>
            <a:r>
              <a:rPr lang="zh-CN" altLang="en-US" sz="1600" dirty="0">
                <a:solidFill>
                  <a:srgbClr val="000000"/>
                </a:solidFill>
                <a:latin typeface="华文新魏" pitchFamily="2" charset="-122"/>
                <a:ea typeface="华文新魏" pitchFamily="2" charset="-122"/>
              </a:rPr>
              <a:t>完成研究内容第</a:t>
            </a:r>
            <a:r>
              <a:rPr lang="en-US" altLang="zh-CN" sz="1600" dirty="0">
                <a:solidFill>
                  <a:srgbClr val="000000"/>
                </a:solidFill>
                <a:latin typeface="华文新魏" pitchFamily="2" charset="-122"/>
                <a:ea typeface="华文新魏" pitchFamily="2" charset="-122"/>
              </a:rPr>
              <a:t>2</a:t>
            </a:r>
            <a:r>
              <a:rPr lang="zh-CN" altLang="en-US" sz="1600" dirty="0">
                <a:solidFill>
                  <a:srgbClr val="000000"/>
                </a:solidFill>
                <a:latin typeface="华文新魏" pitchFamily="2" charset="-122"/>
                <a:ea typeface="华文新魏" pitchFamily="2" charset="-122"/>
              </a:rPr>
              <a:t>部分</a:t>
            </a:r>
            <a:endParaRPr lang="zh-CN" altLang="en-US" sz="1600" dirty="0">
              <a:solidFill>
                <a:srgbClr val="000000"/>
              </a:solidFill>
              <a:latin typeface="华文新魏" pitchFamily="2" charset="-122"/>
              <a:ea typeface="华文新魏" pitchFamily="2" charset="-122"/>
            </a:endParaRPr>
          </a:p>
        </p:txBody>
      </p:sp>
      <p:sp>
        <p:nvSpPr>
          <p:cNvPr id="32" name="TextBox 31"/>
          <p:cNvSpPr txBox="1"/>
          <p:nvPr/>
        </p:nvSpPr>
        <p:spPr>
          <a:xfrm>
            <a:off x="5590505" y="2970825"/>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endParaRPr lang="en-US" altLang="zh-CN" b="1" dirty="0">
              <a:solidFill>
                <a:schemeClr val="accent1">
                  <a:lumMod val="75000"/>
                </a:schemeClr>
              </a:solidFill>
              <a:latin typeface="微软雅黑" panose="020B0503020204020204" pitchFamily="34" charset="-122"/>
              <a:ea typeface="微软雅黑" panose="020B0503020204020204" pitchFamily="34" charset="-122"/>
            </a:endParaRP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04</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7270674" y="3911217"/>
            <a:ext cx="1822028" cy="795795"/>
          </a:xfrm>
          <a:prstGeom prst="rect">
            <a:avLst/>
          </a:prstGeom>
          <a:noFill/>
        </p:spPr>
        <p:txBody>
          <a:bodyPr wrap="square" rtlCol="0">
            <a:spAutoFit/>
          </a:bodyPr>
          <a:lstStyle/>
          <a:p>
            <a:pPr algn="ctr">
              <a:lnSpc>
                <a:spcPct val="150000"/>
              </a:lnSpc>
              <a:defRPr/>
            </a:pPr>
            <a:r>
              <a:rPr lang="zh-CN" altLang="en-US" sz="1600" dirty="0">
                <a:solidFill>
                  <a:srgbClr val="000000"/>
                </a:solidFill>
                <a:latin typeface="华文新魏" pitchFamily="2" charset="-122"/>
                <a:ea typeface="华文新魏" pitchFamily="2" charset="-122"/>
              </a:rPr>
              <a:t>完成研究内容第</a:t>
            </a:r>
            <a:r>
              <a:rPr lang="en-US" altLang="zh-CN" sz="1600" dirty="0">
                <a:solidFill>
                  <a:srgbClr val="000000"/>
                </a:solidFill>
                <a:latin typeface="华文新魏" pitchFamily="2" charset="-122"/>
                <a:ea typeface="华文新魏" pitchFamily="2" charset="-122"/>
              </a:rPr>
              <a:t>3</a:t>
            </a:r>
            <a:r>
              <a:rPr lang="zh-CN" altLang="en-US" sz="1600" dirty="0">
                <a:solidFill>
                  <a:srgbClr val="000000"/>
                </a:solidFill>
                <a:latin typeface="华文新魏" pitchFamily="2" charset="-122"/>
                <a:ea typeface="华文新魏" pitchFamily="2" charset="-122"/>
              </a:rPr>
              <a:t>部分</a:t>
            </a:r>
            <a:endParaRPr lang="zh-CN" altLang="en-US" sz="1600" dirty="0">
              <a:solidFill>
                <a:srgbClr val="000000"/>
              </a:solidFill>
              <a:latin typeface="华文新魏" pitchFamily="2" charset="-122"/>
              <a:ea typeface="华文新魏" pitchFamily="2" charset="-122"/>
            </a:endParaRPr>
          </a:p>
        </p:txBody>
      </p:sp>
      <p:sp>
        <p:nvSpPr>
          <p:cNvPr id="34" name="TextBox 33"/>
          <p:cNvSpPr txBox="1"/>
          <p:nvPr/>
        </p:nvSpPr>
        <p:spPr>
          <a:xfrm>
            <a:off x="7299903" y="2966425"/>
            <a:ext cx="1603324"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04</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endParaRPr lang="en-US" altLang="zh-CN" b="1" dirty="0">
              <a:solidFill>
                <a:schemeClr val="accent1">
                  <a:lumMod val="75000"/>
                </a:schemeClr>
              </a:solidFill>
              <a:latin typeface="微软雅黑" panose="020B0503020204020204" pitchFamily="34" charset="-122"/>
              <a:ea typeface="微软雅黑" panose="020B0503020204020204" pitchFamily="34" charset="-122"/>
            </a:endParaRP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07</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9565888" y="1870645"/>
            <a:ext cx="954000" cy="976427"/>
            <a:chOff x="1691680" y="4756829"/>
            <a:chExt cx="954000" cy="976427"/>
          </a:xfrm>
        </p:grpSpPr>
        <p:sp>
          <p:nvSpPr>
            <p:cNvPr id="36" name="矩形 35"/>
            <p:cNvSpPr/>
            <p:nvPr/>
          </p:nvSpPr>
          <p:spPr>
            <a:xfrm rot="1091646">
              <a:off x="1762139" y="5025748"/>
              <a:ext cx="696758" cy="360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691680" y="5013176"/>
              <a:ext cx="72008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平行四边形 37"/>
            <p:cNvSpPr/>
            <p:nvPr/>
          </p:nvSpPr>
          <p:spPr>
            <a:xfrm>
              <a:off x="1691680" y="4756829"/>
              <a:ext cx="954000" cy="540060"/>
            </a:xfrm>
            <a:prstGeom prst="parallelogram">
              <a:avLst>
                <a:gd name="adj" fmla="val 364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835696" y="5157192"/>
              <a:ext cx="432048" cy="4320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accent1">
                      <a:lumMod val="75000"/>
                    </a:schemeClr>
                  </a:solidFill>
                  <a:latin typeface="Arial" panose="020B0604020202020204" pitchFamily="34" charset="0"/>
                  <a:cs typeface="Arial" panose="020B0604020202020204" pitchFamily="34" charset="0"/>
                </a:rPr>
                <a:t>5</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p:grpSp>
      <p:sp>
        <p:nvSpPr>
          <p:cNvPr id="40" name="TextBox 33"/>
          <p:cNvSpPr txBox="1"/>
          <p:nvPr/>
        </p:nvSpPr>
        <p:spPr>
          <a:xfrm>
            <a:off x="9092702" y="2962415"/>
            <a:ext cx="1672253" cy="646331"/>
          </a:xfrm>
          <a:prstGeom prst="rect">
            <a:avLst/>
          </a:prstGeom>
          <a:noFill/>
        </p:spPr>
        <p:txBody>
          <a:bodyPr wrap="none" rtlCol="0">
            <a:spAutoFit/>
          </a:bodyPr>
          <a:lstStyle/>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 </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08</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endParaRPr lang="en-US" altLang="zh-CN" b="1" dirty="0">
              <a:solidFill>
                <a:schemeClr val="accent1">
                  <a:lumMod val="75000"/>
                </a:schemeClr>
              </a:solidFill>
              <a:latin typeface="微软雅黑" panose="020B0503020204020204" pitchFamily="34" charset="-122"/>
              <a:ea typeface="微软雅黑" panose="020B0503020204020204" pitchFamily="34" charset="-122"/>
            </a:endParaRPr>
          </a:p>
          <a:p>
            <a:r>
              <a:rPr lang="en-US" altLang="zh-CN" b="1" dirty="0">
                <a:solidFill>
                  <a:schemeClr val="accent1">
                    <a:lumMod val="75000"/>
                  </a:schemeClr>
                </a:solidFill>
                <a:latin typeface="微软雅黑" panose="020B0503020204020204" pitchFamily="34" charset="-122"/>
                <a:ea typeface="微软雅黑" panose="020B0503020204020204" pitchFamily="34" charset="-122"/>
              </a:rPr>
              <a:t>2021</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12</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月</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2" name="TextBox 32"/>
          <p:cNvSpPr txBox="1"/>
          <p:nvPr/>
        </p:nvSpPr>
        <p:spPr>
          <a:xfrm>
            <a:off x="9131874" y="4069137"/>
            <a:ext cx="1822028" cy="426463"/>
          </a:xfrm>
          <a:prstGeom prst="rect">
            <a:avLst/>
          </a:prstGeom>
          <a:noFill/>
        </p:spPr>
        <p:txBody>
          <a:bodyPr wrap="square" rtlCol="0">
            <a:spAutoFit/>
          </a:bodyPr>
          <a:lstStyle/>
          <a:p>
            <a:pPr algn="ctr">
              <a:lnSpc>
                <a:spcPct val="150000"/>
              </a:lnSpc>
              <a:defRPr/>
            </a:pPr>
            <a:r>
              <a:rPr lang="zh-CN" altLang="en-US" sz="1600" dirty="0">
                <a:solidFill>
                  <a:srgbClr val="000000"/>
                </a:solidFill>
                <a:latin typeface="华文新魏" pitchFamily="2" charset="-122"/>
                <a:ea typeface="华文新魏" pitchFamily="2" charset="-122"/>
              </a:rPr>
              <a:t>撰写硕士毕业论文</a:t>
            </a:r>
            <a:endParaRPr lang="zh-CN" altLang="en-US" sz="1600" dirty="0">
              <a:solidFill>
                <a:srgbClr val="000000"/>
              </a:solidFill>
              <a:latin typeface="华文新魏" pitchFamily="2" charset="-122"/>
              <a:ea typeface="华文新魏"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559496" y="692696"/>
          <a:ext cx="7632848" cy="662400"/>
        </p:xfrm>
        <a:graphic>
          <a:graphicData uri="http://schemas.openxmlformats.org/drawingml/2006/table">
            <a:tbl>
              <a:tblPr firstRow="1" bandRow="1">
                <a:tableStyleId>{5C22544A-7EE6-4342-B048-85BDC9FD1C3A}</a:tableStyleId>
              </a:tblPr>
              <a:tblGrid>
                <a:gridCol w="2376264"/>
                <a:gridCol w="1656184"/>
                <a:gridCol w="1692188"/>
                <a:gridCol w="1908212"/>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论文计划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bg1"/>
                          </a:solidFill>
                          <a:latin typeface="微软雅黑" panose="020B0503020204020204" pitchFamily="34" charset="-122"/>
                          <a:ea typeface="微软雅黑" panose="020B0503020204020204" pitchFamily="34" charset="-122"/>
                        </a:rPr>
                        <a:t>研究进展</a:t>
                      </a:r>
                      <a:endParaRPr lang="zh-CN" altLang="en-US" b="0"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6092"/>
                    </a:solid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8" name="文本框 7"/>
          <p:cNvSpPr txBox="1"/>
          <p:nvPr/>
        </p:nvSpPr>
        <p:spPr>
          <a:xfrm>
            <a:off x="3503712" y="2204864"/>
            <a:ext cx="6156960" cy="2209387"/>
          </a:xfrm>
          <a:prstGeom prst="rect">
            <a:avLst/>
          </a:prstGeom>
          <a:noFill/>
        </p:spPr>
        <p:txBody>
          <a:bodyPr wrap="square">
            <a:spAutoFit/>
          </a:bodyPr>
          <a:lstStyle/>
          <a:p>
            <a:pPr marL="285750" indent="-285750">
              <a:lnSpc>
                <a:spcPct val="200000"/>
              </a:lnSpc>
              <a:buFont typeface="Wingdings" panose="05000000000000000000" pitchFamily="2" charset="2"/>
              <a:buChar char="p"/>
            </a:pPr>
            <a:r>
              <a:rPr lang="zh-CN" altLang="en-US" sz="2400" dirty="0">
                <a:solidFill>
                  <a:srgbClr val="000000"/>
                </a:solidFill>
                <a:latin typeface="华文新魏" pitchFamily="2" charset="-122"/>
                <a:ea typeface="华文新魏" pitchFamily="2" charset="-122"/>
              </a:rPr>
              <a:t>查阅资料、调研、可行性研究</a:t>
            </a:r>
            <a:r>
              <a:rPr lang="en-US" altLang="zh-CN" sz="2400" dirty="0">
                <a:solidFill>
                  <a:srgbClr val="000000"/>
                </a:solidFill>
                <a:latin typeface="华文新魏" pitchFamily="2" charset="-122"/>
                <a:ea typeface="华文新魏" pitchFamily="2" charset="-122"/>
              </a:rPr>
              <a:t>(</a:t>
            </a:r>
            <a:r>
              <a:rPr lang="zh-CN" altLang="en-US" sz="2400" dirty="0">
                <a:solidFill>
                  <a:srgbClr val="FF0000"/>
                </a:solidFill>
                <a:latin typeface="华文新魏" pitchFamily="2" charset="-122"/>
                <a:ea typeface="华文新魏" pitchFamily="2" charset="-122"/>
              </a:rPr>
              <a:t>已完成</a:t>
            </a:r>
            <a:r>
              <a:rPr lang="zh-CN" altLang="en-US" sz="2400" dirty="0">
                <a:solidFill>
                  <a:srgbClr val="000000"/>
                </a:solidFill>
                <a:latin typeface="华文新魏" pitchFamily="2" charset="-122"/>
                <a:ea typeface="华文新魏" pitchFamily="2" charset="-122"/>
              </a:rPr>
              <a:t>）</a:t>
            </a:r>
            <a:endParaRPr lang="en-US" altLang="zh-CN" sz="2400" dirty="0">
              <a:solidFill>
                <a:srgbClr val="000000"/>
              </a:solidFill>
              <a:latin typeface="华文新魏" pitchFamily="2" charset="-122"/>
              <a:ea typeface="华文新魏" pitchFamily="2" charset="-122"/>
            </a:endParaRPr>
          </a:p>
          <a:p>
            <a:pPr marL="285750" indent="-285750">
              <a:lnSpc>
                <a:spcPct val="200000"/>
              </a:lnSpc>
              <a:buFont typeface="Wingdings" panose="05000000000000000000" pitchFamily="2" charset="2"/>
              <a:buChar char="p"/>
            </a:pPr>
            <a:r>
              <a:rPr lang="zh-CN" altLang="en-US" sz="2400" dirty="0">
                <a:solidFill>
                  <a:srgbClr val="000000"/>
                </a:solidFill>
                <a:latin typeface="华文新魏" pitchFamily="2" charset="-122"/>
                <a:ea typeface="华文新魏" pitchFamily="2" charset="-122"/>
              </a:rPr>
              <a:t>完成研究内容第</a:t>
            </a:r>
            <a:r>
              <a:rPr lang="en-US" altLang="zh-CN" sz="2400" dirty="0">
                <a:solidFill>
                  <a:srgbClr val="000000"/>
                </a:solidFill>
                <a:latin typeface="华文新魏" pitchFamily="2" charset="-122"/>
                <a:ea typeface="华文新魏" pitchFamily="2" charset="-122"/>
              </a:rPr>
              <a:t>1</a:t>
            </a:r>
            <a:r>
              <a:rPr lang="zh-CN" altLang="en-US" sz="2400" dirty="0">
                <a:solidFill>
                  <a:srgbClr val="000000"/>
                </a:solidFill>
                <a:latin typeface="华文新魏" pitchFamily="2" charset="-122"/>
                <a:ea typeface="华文新魏" pitchFamily="2" charset="-122"/>
              </a:rPr>
              <a:t>部分</a:t>
            </a:r>
            <a:r>
              <a:rPr lang="en-US" altLang="zh-CN" sz="2400" dirty="0">
                <a:solidFill>
                  <a:srgbClr val="000000"/>
                </a:solidFill>
                <a:latin typeface="华文新魏" pitchFamily="2" charset="-122"/>
                <a:ea typeface="华文新魏" pitchFamily="2" charset="-122"/>
              </a:rPr>
              <a:t>(</a:t>
            </a:r>
            <a:r>
              <a:rPr lang="zh-CN" altLang="en-US" sz="2400" dirty="0">
                <a:solidFill>
                  <a:srgbClr val="FF0000"/>
                </a:solidFill>
                <a:latin typeface="华文新魏" pitchFamily="2" charset="-122"/>
                <a:ea typeface="华文新魏" pitchFamily="2" charset="-122"/>
              </a:rPr>
              <a:t>已完成</a:t>
            </a:r>
            <a:r>
              <a:rPr lang="zh-CN" altLang="en-US" sz="2400" dirty="0">
                <a:solidFill>
                  <a:srgbClr val="000000"/>
                </a:solidFill>
                <a:latin typeface="华文新魏" pitchFamily="2" charset="-122"/>
                <a:ea typeface="华文新魏" pitchFamily="2" charset="-122"/>
              </a:rPr>
              <a:t>）</a:t>
            </a:r>
            <a:endParaRPr lang="zh-CN" altLang="en-US" sz="2400" dirty="0">
              <a:latin typeface="华文新魏" pitchFamily="2" charset="-122"/>
              <a:ea typeface="华文新魏" pitchFamily="2" charset="-122"/>
            </a:endParaRPr>
          </a:p>
          <a:p>
            <a:pPr marL="285750" indent="-285750">
              <a:lnSpc>
                <a:spcPct val="200000"/>
              </a:lnSpc>
              <a:buFont typeface="Wingdings" panose="05000000000000000000" pitchFamily="2" charset="2"/>
              <a:buChar char="p"/>
            </a:pPr>
            <a:r>
              <a:rPr lang="zh-CN" altLang="en-US" sz="2400" dirty="0">
                <a:solidFill>
                  <a:srgbClr val="000000"/>
                </a:solidFill>
                <a:latin typeface="华文新魏" pitchFamily="2" charset="-122"/>
                <a:ea typeface="华文新魏" pitchFamily="2" charset="-122"/>
              </a:rPr>
              <a:t>专利和小论文撰写（</a:t>
            </a:r>
            <a:r>
              <a:rPr lang="zh-CN" altLang="en-US" sz="2400" dirty="0">
                <a:solidFill>
                  <a:srgbClr val="FF0000"/>
                </a:solidFill>
                <a:latin typeface="华文新魏" pitchFamily="2" charset="-122"/>
                <a:ea typeface="华文新魏" pitchFamily="2" charset="-122"/>
              </a:rPr>
              <a:t>进行中</a:t>
            </a:r>
            <a:r>
              <a:rPr lang="zh-CN" altLang="en-US" sz="2400" b="1" dirty="0">
                <a:solidFill>
                  <a:srgbClr val="000000"/>
                </a:solidFill>
                <a:latin typeface="华文新魏" pitchFamily="2" charset="-122"/>
                <a:ea typeface="华文新魏" pitchFamily="2" charset="-122"/>
              </a:rPr>
              <a:t>）</a:t>
            </a:r>
            <a:endParaRPr lang="en-US" altLang="zh-CN" sz="2400" dirty="0">
              <a:solidFill>
                <a:srgbClr val="FF0000"/>
              </a:solidFill>
              <a:latin typeface="华文新魏" pitchFamily="2" charset="-122"/>
              <a:ea typeface="华文新魏"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559496" y="692696"/>
          <a:ext cx="7632848" cy="662400"/>
        </p:xfrm>
        <a:graphic>
          <a:graphicData uri="http://schemas.openxmlformats.org/drawingml/2006/table">
            <a:tbl>
              <a:tblPr firstRow="1" bandRow="1">
                <a:tableStyleId>{5C22544A-7EE6-4342-B048-85BDC9FD1C3A}</a:tableStyleId>
              </a:tblPr>
              <a:tblGrid>
                <a:gridCol w="2376264"/>
                <a:gridCol w="1656184"/>
                <a:gridCol w="1692188"/>
                <a:gridCol w="1908212"/>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论文计划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bg1"/>
                          </a:solidFill>
                          <a:latin typeface="微软雅黑" panose="020B0503020204020204" pitchFamily="34" charset="-122"/>
                          <a:ea typeface="微软雅黑" panose="020B0503020204020204" pitchFamily="34" charset="-122"/>
                        </a:rPr>
                        <a:t>研究进展</a:t>
                      </a:r>
                      <a:endParaRPr lang="zh-CN" altLang="en-US" b="0"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6092"/>
                    </a:solid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2" name="文本框 1"/>
          <p:cNvSpPr txBox="1"/>
          <p:nvPr/>
        </p:nvSpPr>
        <p:spPr>
          <a:xfrm>
            <a:off x="983432" y="1484784"/>
            <a:ext cx="10441160" cy="507831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部分参考文献</a:t>
            </a:r>
            <a:endParaRPr lang="en-US" altLang="zh-CN" dirty="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marL="342900" lvl="0" indent="-342900" algn="just">
              <a:buFont typeface="+mj-lt"/>
              <a:buAutoNum type="arabicPeriod"/>
            </a:pPr>
            <a:r>
              <a:rPr lang="en-US" altLang="zh-CN" sz="1800" kern="100" dirty="0" err="1">
                <a:solidFill>
                  <a:srgbClr val="222222"/>
                </a:solidFill>
                <a:effectLst/>
                <a:latin typeface="Arial" panose="020B0604020202020204" pitchFamily="34" charset="0"/>
                <a:ea typeface="等线" panose="02010600030101010101" pitchFamily="2" charset="-122"/>
                <a:cs typeface="Times New Roman" panose="02020603050405020304" pitchFamily="18" charset="0"/>
              </a:rPr>
              <a:t>Dietterich</a:t>
            </a:r>
            <a:r>
              <a:rPr lang="en-US" altLang="zh-CN" sz="1800" kern="100" dirty="0">
                <a:solidFill>
                  <a:srgbClr val="222222"/>
                </a:solidFill>
                <a:effectLst/>
                <a:latin typeface="Arial" panose="020B0604020202020204" pitchFamily="34" charset="0"/>
                <a:ea typeface="等线" panose="02010600030101010101" pitchFamily="2" charset="-122"/>
                <a:cs typeface="Times New Roman" panose="02020603050405020304" pitchFamily="18" charset="0"/>
              </a:rPr>
              <a:t> T G, Lathrop R H, Lozano-Pérez T. Solving the multiple instance problem with axis-parallel rectangles[J]. Artificial intelligence, 1997, 89(1-2): 31-71.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err="1">
                <a:solidFill>
                  <a:srgbClr val="222222"/>
                </a:solidFill>
                <a:effectLst/>
                <a:latin typeface="Arial" panose="020B0604020202020204" pitchFamily="34" charset="0"/>
                <a:ea typeface="等线" panose="02010600030101010101" pitchFamily="2" charset="-122"/>
                <a:cs typeface="Times New Roman" panose="02020603050405020304" pitchFamily="18" charset="0"/>
              </a:rPr>
              <a:t>Csurka</a:t>
            </a:r>
            <a:r>
              <a:rPr lang="en-US" altLang="zh-CN" sz="1800" kern="100" dirty="0">
                <a:solidFill>
                  <a:srgbClr val="222222"/>
                </a:solidFill>
                <a:effectLst/>
                <a:latin typeface="Arial" panose="020B0604020202020204" pitchFamily="34" charset="0"/>
                <a:ea typeface="等线" panose="02010600030101010101" pitchFamily="2" charset="-122"/>
                <a:cs typeface="Times New Roman" panose="02020603050405020304" pitchFamily="18" charset="0"/>
              </a:rPr>
              <a:t> G, Dance C, Fan L, et al. Visual categorization with bags of </a:t>
            </a:r>
            <a:r>
              <a:rPr lang="en-US" altLang="zh-CN" sz="1800" kern="100" dirty="0" err="1">
                <a:solidFill>
                  <a:srgbClr val="222222"/>
                </a:solidFill>
                <a:effectLst/>
                <a:latin typeface="Arial" panose="020B0604020202020204" pitchFamily="34" charset="0"/>
                <a:ea typeface="等线" panose="02010600030101010101" pitchFamily="2" charset="-122"/>
                <a:cs typeface="Times New Roman" panose="02020603050405020304" pitchFamily="18" charset="0"/>
              </a:rPr>
              <a:t>keypoints</a:t>
            </a:r>
            <a:r>
              <a:rPr lang="en-US" altLang="zh-CN" sz="1800" kern="100" dirty="0">
                <a:solidFill>
                  <a:srgbClr val="222222"/>
                </a:solidFill>
                <a:effectLst/>
                <a:latin typeface="Arial" panose="020B0604020202020204" pitchFamily="34" charset="0"/>
                <a:ea typeface="等线" panose="02010600030101010101" pitchFamily="2" charset="-122"/>
                <a:cs typeface="Times New Roman" panose="02020603050405020304" pitchFamily="18" charset="0"/>
              </a:rPr>
              <a:t>[C]//Workshop on statistical learning in computer vision, ECCV. 2004, 1(1-22): 1-2.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solidFill>
                  <a:srgbClr val="222222"/>
                </a:solidFill>
                <a:effectLst/>
                <a:latin typeface="Arial" panose="020B0604020202020204" pitchFamily="34" charset="0"/>
                <a:ea typeface="等线" panose="02010600030101010101" pitchFamily="2" charset="-122"/>
                <a:cs typeface="Times New Roman" panose="02020603050405020304" pitchFamily="18" charset="0"/>
              </a:rPr>
              <a:t>Wang X, Wang B, Bai X, et al. Max-margin multiple-instance dictionary learning[C]//International conference on machine learning. 2013: 846-854.</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solidFill>
                  <a:srgbClr val="222222"/>
                </a:solidFill>
                <a:effectLst/>
                <a:latin typeface="Arial" panose="020B0604020202020204" pitchFamily="34" charset="0"/>
                <a:ea typeface="等线" panose="02010600030101010101" pitchFamily="2" charset="-122"/>
                <a:cs typeface="Times New Roman" panose="02020603050405020304" pitchFamily="18" charset="0"/>
              </a:rPr>
              <a:t>Ramesh B, Xiang C, Lee T H. Shape classification using invariant features and contextual information in the bag-of-words model[J]. Pattern Recognition, 2015, 48(3): 894-906.</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solidFill>
                  <a:srgbClr val="222222"/>
                </a:solidFill>
                <a:effectLst/>
                <a:latin typeface="Arial" panose="020B0604020202020204" pitchFamily="34" charset="0"/>
                <a:ea typeface="等线" panose="02010600030101010101" pitchFamily="2" charset="-122"/>
                <a:cs typeface="Times New Roman" panose="02020603050405020304" pitchFamily="18" charset="0"/>
              </a:rPr>
              <a:t>McCallum A, Nigam K. A comparison of event models for naive bayes text classification[C]//AAAI-98 workshop on learning for text categorization. 1998, 752(1): 41-48.</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solidFill>
                  <a:srgbClr val="222222"/>
                </a:solidFill>
                <a:effectLst/>
                <a:latin typeface="Arial" panose="020B0604020202020204" pitchFamily="34" charset="0"/>
                <a:ea typeface="等线" panose="02010600030101010101" pitchFamily="2" charset="-122"/>
                <a:cs typeface="Times New Roman" panose="02020603050405020304" pitchFamily="18" charset="0"/>
              </a:rPr>
              <a:t>Andrews S, </a:t>
            </a:r>
            <a:r>
              <a:rPr lang="en-US" altLang="zh-CN" sz="1800" kern="100" dirty="0" err="1">
                <a:solidFill>
                  <a:srgbClr val="222222"/>
                </a:solidFill>
                <a:effectLst/>
                <a:latin typeface="Arial" panose="020B0604020202020204" pitchFamily="34" charset="0"/>
                <a:ea typeface="等线" panose="02010600030101010101" pitchFamily="2" charset="-122"/>
                <a:cs typeface="Times New Roman" panose="02020603050405020304" pitchFamily="18" charset="0"/>
              </a:rPr>
              <a:t>Tsochantaridis</a:t>
            </a:r>
            <a:r>
              <a:rPr lang="en-US" altLang="zh-CN" sz="1800" kern="100" dirty="0">
                <a:solidFill>
                  <a:srgbClr val="222222"/>
                </a:solidFill>
                <a:effectLst/>
                <a:latin typeface="Arial" panose="020B0604020202020204" pitchFamily="34" charset="0"/>
                <a:ea typeface="等线" panose="02010600030101010101" pitchFamily="2" charset="-122"/>
                <a:cs typeface="Times New Roman" panose="02020603050405020304" pitchFamily="18" charset="0"/>
              </a:rPr>
              <a:t> I, Hofmann T. Support vector machines for multiple-instance learning[J]. Advances in neural information processing systems, 2002, 15: 577-584.</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solidFill>
                  <a:srgbClr val="222222"/>
                </a:solidFill>
                <a:effectLst/>
                <a:latin typeface="Arial" panose="020B0604020202020204" pitchFamily="34" charset="0"/>
                <a:ea typeface="等线" panose="02010600030101010101" pitchFamily="2" charset="-122"/>
                <a:cs typeface="Times New Roman" panose="02020603050405020304" pitchFamily="18" charset="0"/>
              </a:rPr>
              <a:t>Xu Y </a:t>
            </a:r>
            <a:r>
              <a:rPr lang="en-US" altLang="zh-CN" sz="1800" kern="100" dirty="0" err="1">
                <a:solidFill>
                  <a:srgbClr val="222222"/>
                </a:solidFill>
                <a:effectLst/>
                <a:latin typeface="Arial" panose="020B0604020202020204" pitchFamily="34" charset="0"/>
                <a:ea typeface="等线" panose="02010600030101010101" pitchFamily="2" charset="-122"/>
                <a:cs typeface="Times New Roman" panose="02020603050405020304" pitchFamily="18" charset="0"/>
              </a:rPr>
              <a:t>Y</a:t>
            </a:r>
            <a:r>
              <a:rPr lang="en-US" altLang="zh-CN" sz="1800" kern="100" dirty="0">
                <a:solidFill>
                  <a:srgbClr val="222222"/>
                </a:solidFill>
                <a:effectLst/>
                <a:latin typeface="Arial" panose="020B0604020202020204" pitchFamily="34" charset="0"/>
                <a:ea typeface="等线" panose="02010600030101010101" pitchFamily="2" charset="-122"/>
                <a:cs typeface="Times New Roman" panose="02020603050405020304" pitchFamily="18" charset="0"/>
              </a:rPr>
              <a:t>, Shih C H. Content based Image retrieval using multiple instance decision based neural networks[C]//2012 IEEE International Conference on Computational Intelligence and Cybernetics (</a:t>
            </a:r>
            <a:r>
              <a:rPr lang="en-US" altLang="zh-CN" sz="1800" kern="100" dirty="0" err="1">
                <a:solidFill>
                  <a:srgbClr val="222222"/>
                </a:solidFill>
                <a:effectLst/>
                <a:latin typeface="Arial" panose="020B0604020202020204" pitchFamily="34" charset="0"/>
                <a:ea typeface="等线" panose="02010600030101010101" pitchFamily="2" charset="-122"/>
                <a:cs typeface="Times New Roman" panose="02020603050405020304" pitchFamily="18" charset="0"/>
              </a:rPr>
              <a:t>CyberneticsCom</a:t>
            </a:r>
            <a:r>
              <a:rPr lang="en-US" altLang="zh-CN" sz="1800" kern="100" dirty="0">
                <a:solidFill>
                  <a:srgbClr val="222222"/>
                </a:solidFill>
                <a:effectLst/>
                <a:latin typeface="Arial" panose="020B0604020202020204" pitchFamily="34" charset="0"/>
                <a:ea typeface="等线" panose="02010600030101010101" pitchFamily="2" charset="-122"/>
                <a:cs typeface="Times New Roman" panose="02020603050405020304" pitchFamily="18" charset="0"/>
              </a:rPr>
              <a:t>). IEEE, 2012: 175-179.</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559496" y="692696"/>
          <a:ext cx="7632848" cy="662400"/>
        </p:xfrm>
        <a:graphic>
          <a:graphicData uri="http://schemas.openxmlformats.org/drawingml/2006/table">
            <a:tbl>
              <a:tblPr firstRow="1" bandRow="1">
                <a:tableStyleId>{5C22544A-7EE6-4342-B048-85BDC9FD1C3A}</a:tableStyleId>
              </a:tblPr>
              <a:tblGrid>
                <a:gridCol w="2376264"/>
                <a:gridCol w="1656184"/>
                <a:gridCol w="1692188"/>
                <a:gridCol w="1908212"/>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论文计划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bg1"/>
                          </a:solidFill>
                          <a:latin typeface="微软雅黑" panose="020B0503020204020204" pitchFamily="34" charset="-122"/>
                          <a:ea typeface="微软雅黑" panose="020B0503020204020204" pitchFamily="34" charset="-122"/>
                        </a:rPr>
                        <a:t>研究进展</a:t>
                      </a:r>
                      <a:endParaRPr lang="zh-CN" altLang="en-US" b="0"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76092"/>
                    </a:solid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11" name="文本框 10"/>
          <p:cNvSpPr txBox="1"/>
          <p:nvPr/>
        </p:nvSpPr>
        <p:spPr>
          <a:xfrm>
            <a:off x="983432" y="1844824"/>
            <a:ext cx="10441160" cy="4247317"/>
          </a:xfrm>
          <a:prstGeom prst="rect">
            <a:avLst/>
          </a:prstGeom>
          <a:noFill/>
        </p:spPr>
        <p:txBody>
          <a:bodyPr wrap="square" rtlCol="0">
            <a:spAutoFit/>
          </a:bodyPr>
          <a:lstStyle/>
          <a:p>
            <a:pPr marL="342900" lvl="0" indent="-342900" algn="just">
              <a:buFont typeface="+mj-lt"/>
              <a:buAutoNum type="arabicPeriod" startAt="8"/>
            </a:pP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Zhou Z H. Multi-instance learning: A survey[J]. Department of Computer Science &amp; Technology, Nanjing University, Tech. Rep, 2004, 1.</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buFont typeface="+mj-lt"/>
              <a:buAutoNum type="arabicPeriod" startAt="8"/>
            </a:pPr>
            <a:r>
              <a:rPr lang="en-US" altLang="zh-CN" sz="1800" kern="100" dirty="0" err="1">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Amores</a:t>
            </a: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 J. Multiple instance classification: Review, taxonomy and comparative study[J]. Artificial intelligence, 2013, 201: 81-105.</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buFont typeface="+mj-lt"/>
              <a:buAutoNum type="arabicPeriod" startAt="8"/>
            </a:pP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Xu X, Frank E. Logistic regression and boosting for labeled bags of instances[C]//Pacific-Asia conference on knowledge discovery and data mining. Springer, Berlin, Heidelberg, 2004: 272-281.</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buFont typeface="+mj-lt"/>
              <a:buAutoNum type="arabicPeriod" startAt="8"/>
            </a:pP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Vo B N, Dam N, Phung D, et al. Model-based learning for point pattern data[J]. Pattern Recognition, 2018, 84: 136-151.</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buFont typeface="+mj-lt"/>
              <a:buAutoNum type="arabicPeriod" startAt="8"/>
            </a:pPr>
            <a:r>
              <a:rPr lang="zh-CN" altLang="zh-CN" sz="1800" kern="100" dirty="0">
                <a:solidFill>
                  <a:srgbClr val="222222"/>
                </a:solidFill>
                <a:effectLst/>
                <a:latin typeface="微软雅黑" panose="020B0503020204020204" pitchFamily="34" charset="-122"/>
                <a:ea typeface="微软雅黑" panose="020B0503020204020204" pitchFamily="34" charset="-122"/>
                <a:cs typeface="Arial" panose="020B0604020202020204" pitchFamily="34" charset="0"/>
              </a:rPr>
              <a:t>刘伟峰</a:t>
            </a: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800" kern="100" dirty="0">
                <a:solidFill>
                  <a:srgbClr val="222222"/>
                </a:solidFill>
                <a:effectLst/>
                <a:latin typeface="微软雅黑" panose="020B0503020204020204" pitchFamily="34" charset="-122"/>
                <a:ea typeface="微软雅黑" panose="020B0503020204020204" pitchFamily="34" charset="-122"/>
                <a:cs typeface="Arial" panose="020B0604020202020204" pitchFamily="34" charset="0"/>
              </a:rPr>
              <a:t>杨爱兰</a:t>
            </a: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800" kern="100" dirty="0">
                <a:solidFill>
                  <a:srgbClr val="222222"/>
                </a:solidFill>
                <a:effectLst/>
                <a:latin typeface="微软雅黑" panose="020B0503020204020204" pitchFamily="34" charset="-122"/>
                <a:ea typeface="微软雅黑" panose="020B0503020204020204" pitchFamily="34" charset="-122"/>
                <a:cs typeface="Arial" panose="020B0604020202020204" pitchFamily="34" charset="0"/>
              </a:rPr>
              <a:t>基于</a:t>
            </a: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 BIC </a:t>
            </a:r>
            <a:r>
              <a:rPr lang="zh-CN" altLang="zh-CN" sz="1800" kern="100" dirty="0">
                <a:solidFill>
                  <a:srgbClr val="222222"/>
                </a:solidFill>
                <a:effectLst/>
                <a:latin typeface="微软雅黑" panose="020B0503020204020204" pitchFamily="34" charset="-122"/>
                <a:ea typeface="微软雅黑" panose="020B0503020204020204" pitchFamily="34" charset="-122"/>
                <a:cs typeface="Arial" panose="020B0604020202020204" pitchFamily="34" charset="0"/>
              </a:rPr>
              <a:t>准则和</a:t>
            </a: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 Gibbs </a:t>
            </a:r>
            <a:r>
              <a:rPr lang="zh-CN" altLang="zh-CN" sz="1800" kern="100" dirty="0">
                <a:solidFill>
                  <a:srgbClr val="222222"/>
                </a:solidFill>
                <a:effectLst/>
                <a:latin typeface="微软雅黑" panose="020B0503020204020204" pitchFamily="34" charset="-122"/>
                <a:ea typeface="微软雅黑" panose="020B0503020204020204" pitchFamily="34" charset="-122"/>
                <a:cs typeface="Arial" panose="020B0604020202020204" pitchFamily="34" charset="0"/>
              </a:rPr>
              <a:t>采样的有限混合模型无监督学习算法</a:t>
            </a: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[J]. </a:t>
            </a:r>
            <a:r>
              <a:rPr lang="zh-CN" altLang="zh-CN" sz="1800" kern="100" dirty="0">
                <a:solidFill>
                  <a:srgbClr val="222222"/>
                </a:solidFill>
                <a:effectLst/>
                <a:latin typeface="微软雅黑" panose="020B0503020204020204" pitchFamily="34" charset="-122"/>
                <a:ea typeface="微软雅黑" panose="020B0503020204020204" pitchFamily="34" charset="-122"/>
                <a:cs typeface="Arial" panose="020B0604020202020204" pitchFamily="34" charset="0"/>
              </a:rPr>
              <a:t>电子学报</a:t>
            </a: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 2011.</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buFont typeface="+mj-lt"/>
              <a:buAutoNum type="arabicPeriod" startAt="8"/>
            </a:pP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Michalak K P. Estimating correlation dimension of high-dimensional signals-quick algorithm[J]. AIP Advances, 2018, 8(10): 105201.</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342900" algn="just">
              <a:buFont typeface="+mj-lt"/>
              <a:buAutoNum type="arabicPeriod" startAt="8"/>
            </a:pPr>
            <a:r>
              <a:rPr lang="en-US" altLang="zh-CN" sz="1800" kern="100" dirty="0" err="1">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Diebolt</a:t>
            </a:r>
            <a:r>
              <a:rPr lang="en-US" altLang="zh-CN" sz="1800" kern="100" dirty="0">
                <a:solidFill>
                  <a:srgbClr val="222222"/>
                </a:solidFill>
                <a:effectLst/>
                <a:latin typeface="微软雅黑" panose="020B0503020204020204" pitchFamily="34" charset="-122"/>
                <a:ea typeface="微软雅黑" panose="020B0503020204020204" pitchFamily="34" charset="-122"/>
                <a:cs typeface="Times New Roman" panose="02020603050405020304" pitchFamily="18" charset="0"/>
              </a:rPr>
              <a:t> J, Robert C P. Estimation of finite mixture distributions through Bayesian sampling[J]. Journal of the Royal Statistical Society: Series B (Methodological), 1994, 56(2): 363-375.</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89647" y="2276872"/>
            <a:ext cx="6981398" cy="2123658"/>
          </a:xfrm>
          <a:prstGeom prst="rect">
            <a:avLst/>
          </a:prstGeom>
          <a:noFill/>
        </p:spPr>
        <p:txBody>
          <a:bodyPr wrap="none" lIns="91440" tIns="45720" rIns="91440" bIns="45720">
            <a:spAutoFit/>
          </a:bodyPr>
          <a:lstStyle/>
          <a:p>
            <a:pPr algn="ctr"/>
            <a:r>
              <a:rPr lang="zh-CN" altLang="en-US" sz="6600" b="1" cap="none" spc="0" dirty="0">
                <a:ln w="9525">
                  <a:solidFill>
                    <a:schemeClr val="bg1"/>
                  </a:solidFill>
                  <a:prstDash val="solid"/>
                </a:ln>
                <a:solidFill>
                  <a:srgbClr val="376092"/>
                </a:solidFill>
                <a:effectLst>
                  <a:outerShdw blurRad="12700" dist="38100" dir="2700000" algn="tl" rotWithShape="0">
                    <a:schemeClr val="accent5">
                      <a:lumMod val="60000"/>
                      <a:lumOff val="40000"/>
                    </a:schemeClr>
                  </a:outerShdw>
                </a:effectLst>
              </a:rPr>
              <a:t>谢谢！</a:t>
            </a:r>
            <a:endParaRPr lang="en-US" altLang="zh-CN" sz="6600" b="1" cap="none" spc="0" dirty="0">
              <a:ln w="9525">
                <a:solidFill>
                  <a:schemeClr val="bg1"/>
                </a:solidFill>
                <a:prstDash val="solid"/>
              </a:ln>
              <a:solidFill>
                <a:srgbClr val="376092"/>
              </a:solidFill>
              <a:effectLst>
                <a:outerShdw blurRad="12700" dist="38100" dir="2700000" algn="tl" rotWithShape="0">
                  <a:schemeClr val="accent5">
                    <a:lumMod val="60000"/>
                    <a:lumOff val="40000"/>
                  </a:schemeClr>
                </a:outerShdw>
              </a:effectLst>
            </a:endParaRPr>
          </a:p>
          <a:p>
            <a:pPr algn="ctr"/>
            <a:r>
              <a:rPr lang="zh-CN" altLang="en-US" sz="6600" b="1" dirty="0">
                <a:ln w="9525">
                  <a:solidFill>
                    <a:schemeClr val="bg1"/>
                  </a:solidFill>
                  <a:prstDash val="solid"/>
                </a:ln>
                <a:solidFill>
                  <a:srgbClr val="376092"/>
                </a:solidFill>
                <a:effectLst>
                  <a:outerShdw blurRad="12700" dist="38100" dir="2700000" algn="tl" rotWithShape="0">
                    <a:schemeClr val="accent5">
                      <a:lumMod val="60000"/>
                      <a:lumOff val="40000"/>
                    </a:schemeClr>
                  </a:outerShdw>
                </a:effectLst>
              </a:rPr>
              <a:t>请各位老师指正！</a:t>
            </a:r>
            <a:endParaRPr lang="zh-CN" altLang="en-US" sz="6600" b="1" cap="none" spc="0" dirty="0">
              <a:ln w="9525">
                <a:solidFill>
                  <a:schemeClr val="bg1"/>
                </a:solidFill>
                <a:prstDash val="solid"/>
              </a:ln>
              <a:solidFill>
                <a:srgbClr val="376092"/>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0636" y="1364390"/>
            <a:ext cx="6159136" cy="369332"/>
          </a:xfrm>
          <a:prstGeom prst="rect">
            <a:avLst/>
          </a:prstGeom>
          <a:noFill/>
        </p:spPr>
        <p:txBody>
          <a:bodyPr wrap="square">
            <a:spAutoFit/>
          </a:bodyPr>
          <a:lstStyle/>
          <a:p>
            <a:pPr marL="355600" indent="-355600">
              <a:spcBef>
                <a:spcPct val="50000"/>
              </a:spcBef>
              <a:buClr>
                <a:srgbClr val="FF0000"/>
              </a:buClr>
              <a:buSzPct val="130000"/>
              <a:buFont typeface="Wingdings" panose="05000000000000000000" pitchFamily="2" charset="2"/>
              <a:buBlip>
                <a:blip r:embed="rId1"/>
              </a:buBlip>
              <a:tabLst>
                <a:tab pos="5137150" algn="l"/>
              </a:tabLst>
            </a:pPr>
            <a:r>
              <a:rPr lang="zh-CN" altLang="en-US" b="1" dirty="0">
                <a:solidFill>
                  <a:schemeClr val="accent2"/>
                </a:solidFill>
              </a:rPr>
              <a:t>点模式</a:t>
            </a:r>
            <a:r>
              <a:rPr lang="en-AU" altLang="zh-CN" b="1" dirty="0">
                <a:solidFill>
                  <a:schemeClr val="accent2"/>
                </a:solidFill>
              </a:rPr>
              <a:t>: </a:t>
            </a:r>
            <a:r>
              <a:rPr lang="zh-CN" altLang="en-US" b="1" dirty="0">
                <a:solidFill>
                  <a:schemeClr val="accent2"/>
                </a:solidFill>
              </a:rPr>
              <a:t>点</a:t>
            </a:r>
            <a:r>
              <a:rPr lang="en-US" altLang="zh-CN" b="1" dirty="0">
                <a:solidFill>
                  <a:schemeClr val="accent2"/>
                </a:solidFill>
              </a:rPr>
              <a:t>/</a:t>
            </a:r>
            <a:r>
              <a:rPr lang="zh-CN" altLang="en-US" b="1" dirty="0">
                <a:solidFill>
                  <a:schemeClr val="accent2"/>
                </a:solidFill>
              </a:rPr>
              <a:t>特征的集合</a:t>
            </a:r>
            <a:r>
              <a:rPr lang="en-US" altLang="zh-CN" b="1" dirty="0">
                <a:solidFill>
                  <a:schemeClr val="accent2"/>
                </a:solidFill>
              </a:rPr>
              <a:t>/</a:t>
            </a:r>
            <a:r>
              <a:rPr lang="zh-CN" altLang="en-US" b="1" dirty="0">
                <a:solidFill>
                  <a:schemeClr val="accent2"/>
                </a:solidFill>
              </a:rPr>
              <a:t>多集合</a:t>
            </a:r>
            <a:endParaRPr lang="en-AU" altLang="zh-CN" b="1" dirty="0">
              <a:solidFill>
                <a:schemeClr val="accent2"/>
              </a:solidFill>
            </a:endParaRPr>
          </a:p>
        </p:txBody>
      </p:sp>
      <p:sp>
        <p:nvSpPr>
          <p:cNvPr id="5" name="文本框 4"/>
          <p:cNvSpPr txBox="1"/>
          <p:nvPr/>
        </p:nvSpPr>
        <p:spPr>
          <a:xfrm>
            <a:off x="2207568" y="1952321"/>
            <a:ext cx="7560839" cy="1476375"/>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自然界中</a:t>
            </a:r>
            <a:r>
              <a:rPr lang="zh-CN" altLang="zh-CN" dirty="0">
                <a:latin typeface="微软雅黑" panose="020B0503020204020204" pitchFamily="34" charset="-122"/>
                <a:ea typeface="微软雅黑" panose="020B0503020204020204" pitchFamily="34" charset="-122"/>
                <a:sym typeface="+mn-ea"/>
              </a:rPr>
              <a:t>许多现象</a:t>
            </a:r>
            <a:r>
              <a:rPr lang="zh-CN" altLang="en-US" dirty="0">
                <a:latin typeface="微软雅黑" panose="020B0503020204020204" pitchFamily="34" charset="-122"/>
                <a:ea typeface="微软雅黑" panose="020B0503020204020204" pitchFamily="34" charset="-122"/>
                <a:sym typeface="+mn-ea"/>
              </a:rPr>
              <a:t>我们</a:t>
            </a:r>
            <a:r>
              <a:rPr lang="zh-CN" altLang="zh-CN" dirty="0">
                <a:latin typeface="微软雅黑" panose="020B0503020204020204" pitchFamily="34" charset="-122"/>
                <a:ea typeface="微软雅黑" panose="020B0503020204020204" pitchFamily="34" charset="-122"/>
                <a:sym typeface="+mn-ea"/>
              </a:rPr>
              <a:t>都可以用点模式的形式</a:t>
            </a:r>
            <a:r>
              <a:rPr lang="zh-CN" altLang="en-US" dirty="0">
                <a:latin typeface="微软雅黑" panose="020B0503020204020204" pitchFamily="34" charset="-122"/>
                <a:ea typeface="微软雅黑" panose="020B0503020204020204" pitchFamily="34" charset="-122"/>
                <a:sym typeface="+mn-ea"/>
              </a:rPr>
              <a:t>描述</a:t>
            </a:r>
            <a:r>
              <a:rPr lang="zh-CN" altLang="zh-CN" dirty="0">
                <a:latin typeface="微软雅黑" panose="020B0503020204020204" pitchFamily="34" charset="-122"/>
                <a:ea typeface="微软雅黑" panose="020B0503020204020204" pitchFamily="34" charset="-122"/>
                <a:sym typeface="+mn-ea"/>
              </a:rPr>
              <a:t>，比如</a:t>
            </a:r>
            <a:r>
              <a:rPr lang="zh-CN" altLang="en-US" dirty="0">
                <a:latin typeface="微软雅黑" panose="020B0503020204020204" pitchFamily="34" charset="-122"/>
                <a:ea typeface="微软雅黑" panose="020B0503020204020204" pitchFamily="34" charset="-122"/>
                <a:sym typeface="+mn-ea"/>
              </a:rPr>
              <a:t>药物的分子结构</a:t>
            </a:r>
            <a:r>
              <a:rPr lang="zh-CN" altLang="zh-CN" dirty="0">
                <a:latin typeface="微软雅黑" panose="020B0503020204020204" pitchFamily="34" charset="-122"/>
                <a:ea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sym typeface="+mn-ea"/>
              </a:rPr>
              <a:t>化学</a:t>
            </a:r>
            <a:r>
              <a:rPr lang="zh-CN"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城市的地理布图</a:t>
            </a:r>
            <a:r>
              <a:rPr lang="zh-CN" altLang="zh-CN" dirty="0">
                <a:latin typeface="微软雅黑" panose="020B0503020204020204" pitchFamily="34" charset="-122"/>
                <a:ea typeface="微软雅黑" panose="020B0503020204020204" pitchFamily="34" charset="-122"/>
                <a:sym typeface="+mn-ea"/>
              </a:rPr>
              <a:t>（</a:t>
            </a:r>
            <a:r>
              <a:rPr lang="zh-CN" altLang="en-US" dirty="0">
                <a:solidFill>
                  <a:srgbClr val="FF0000"/>
                </a:solidFill>
                <a:latin typeface="微软雅黑" panose="020B0503020204020204" pitchFamily="34" charset="-122"/>
                <a:ea typeface="微软雅黑" panose="020B0503020204020204" pitchFamily="34" charset="-122"/>
                <a:sym typeface="+mn-ea"/>
              </a:rPr>
              <a:t>地理</a:t>
            </a:r>
            <a:r>
              <a:rPr lang="zh-CN" altLang="zh-CN" dirty="0">
                <a:solidFill>
                  <a:srgbClr val="FF0000"/>
                </a:solidFill>
                <a:latin typeface="微软雅黑" panose="020B0503020204020204" pitchFamily="34" charset="-122"/>
                <a:ea typeface="微软雅黑" panose="020B0503020204020204" pitchFamily="34" charset="-122"/>
                <a:sym typeface="+mn-ea"/>
              </a:rPr>
              <a:t>学</a:t>
            </a:r>
            <a:r>
              <a:rPr lang="zh-CN"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天体的空间分布</a:t>
            </a:r>
            <a:r>
              <a:rPr lang="zh-CN" altLang="zh-CN" dirty="0">
                <a:latin typeface="微软雅黑" panose="020B0503020204020204" pitchFamily="34" charset="-122"/>
                <a:ea typeface="微软雅黑" panose="020B0503020204020204" pitchFamily="34" charset="-122"/>
                <a:sym typeface="+mn-ea"/>
              </a:rPr>
              <a:t>(</a:t>
            </a:r>
            <a:r>
              <a:rPr lang="zh-CN" altLang="zh-CN" dirty="0">
                <a:solidFill>
                  <a:srgbClr val="FF0000"/>
                </a:solidFill>
                <a:latin typeface="微软雅黑" panose="020B0503020204020204" pitchFamily="34" charset="-122"/>
                <a:ea typeface="微软雅黑" panose="020B0503020204020204" pitchFamily="34" charset="-122"/>
                <a:sym typeface="+mn-ea"/>
              </a:rPr>
              <a:t>天文学</a:t>
            </a:r>
            <a:r>
              <a:rPr lang="zh-CN" altLang="zh-CN" dirty="0">
                <a:latin typeface="微软雅黑" panose="020B0503020204020204" pitchFamily="34" charset="-122"/>
                <a:ea typeface="微软雅黑" panose="020B0503020204020204" pitchFamily="34" charset="-122"/>
                <a:sym typeface="+mn-ea"/>
              </a:rPr>
              <a:t>)等</a:t>
            </a:r>
            <a:r>
              <a:rPr lang="zh-CN" altLang="en-US"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rPr>
              <a:t>而在数据科学中，点模式通常称为“包”（</a:t>
            </a:r>
            <a:r>
              <a:rPr lang="zh-CN" altLang="en-US" dirty="0">
                <a:solidFill>
                  <a:srgbClr val="FF0000"/>
                </a:solidFill>
                <a:latin typeface="微软雅黑" panose="020B0503020204020204" pitchFamily="34" charset="-122"/>
                <a:ea typeface="微软雅黑" panose="020B0503020204020204" pitchFamily="34" charset="-122"/>
              </a:rPr>
              <a:t>多示例</a:t>
            </a:r>
            <a:r>
              <a:rPr lang="zh-CN" altLang="en-US" dirty="0">
                <a:latin typeface="微软雅黑" panose="020B0503020204020204" pitchFamily="34" charset="-122"/>
                <a:ea typeface="微软雅黑" panose="020B0503020204020204" pitchFamily="34" charset="-122"/>
              </a:rPr>
              <a:t>），用于描述对象的特征信息。例如：图像的关键点，词袋，稀疏数据集等。因此，针对点模式对象的学习算法在本质上就是基于多示例的学习算法。</a:t>
            </a:r>
            <a:endParaRPr lang="zh-CN" altLang="en-US" sz="1600" dirty="0">
              <a:latin typeface="微软雅黑" panose="020B0503020204020204" pitchFamily="34" charset="-122"/>
              <a:ea typeface="微软雅黑" panose="020B0503020204020204" pitchFamily="34" charset="-122"/>
            </a:endParaRPr>
          </a:p>
        </p:txBody>
      </p:sp>
      <p:pic>
        <p:nvPicPr>
          <p:cNvPr id="6" name="Picture 30"/>
          <p:cNvPicPr>
            <a:picLocks noChangeAspect="1"/>
          </p:cNvPicPr>
          <p:nvPr/>
        </p:nvPicPr>
        <p:blipFill rotWithShape="1">
          <a:blip r:embed="rId2"/>
          <a:srcRect l="1027" t="1313" r="1314" b="1342"/>
          <a:stretch>
            <a:fillRect/>
          </a:stretch>
        </p:blipFill>
        <p:spPr>
          <a:xfrm>
            <a:off x="710636" y="4010863"/>
            <a:ext cx="3141867" cy="1576480"/>
          </a:xfrm>
          <a:prstGeom prst="rect">
            <a:avLst/>
          </a:prstGeom>
        </p:spPr>
      </p:pic>
      <p:pic>
        <p:nvPicPr>
          <p:cNvPr id="7" name="Picture 36"/>
          <p:cNvPicPr>
            <a:picLocks noChangeAspect="1"/>
          </p:cNvPicPr>
          <p:nvPr/>
        </p:nvPicPr>
        <p:blipFill rotWithShape="1">
          <a:blip r:embed="rId3"/>
          <a:srcRect l="930" t="1627" r="1173" b="3043"/>
          <a:stretch>
            <a:fillRect/>
          </a:stretch>
        </p:blipFill>
        <p:spPr>
          <a:xfrm>
            <a:off x="4393053" y="4007237"/>
            <a:ext cx="3267538" cy="1645817"/>
          </a:xfrm>
          <a:prstGeom prst="rect">
            <a:avLst/>
          </a:prstGeom>
        </p:spPr>
      </p:pic>
      <p:pic>
        <p:nvPicPr>
          <p:cNvPr id="8" name="Picture 45"/>
          <p:cNvPicPr>
            <a:picLocks noChangeAspect="1"/>
          </p:cNvPicPr>
          <p:nvPr/>
        </p:nvPicPr>
        <p:blipFill rotWithShape="1">
          <a:blip r:embed="rId4"/>
          <a:srcRect r="2841" b="5161"/>
          <a:stretch>
            <a:fillRect/>
          </a:stretch>
        </p:blipFill>
        <p:spPr>
          <a:xfrm>
            <a:off x="8055450" y="4007237"/>
            <a:ext cx="3425914" cy="1528777"/>
          </a:xfrm>
          <a:prstGeom prst="rect">
            <a:avLst/>
          </a:prstGeom>
        </p:spPr>
      </p:pic>
      <p:sp>
        <p:nvSpPr>
          <p:cNvPr id="11" name="文本框 10"/>
          <p:cNvSpPr txBox="1"/>
          <p:nvPr/>
        </p:nvSpPr>
        <p:spPr>
          <a:xfrm>
            <a:off x="1375132" y="5746122"/>
            <a:ext cx="1592204" cy="369332"/>
          </a:xfrm>
          <a:prstGeom prst="rect">
            <a:avLst/>
          </a:prstGeom>
          <a:noFill/>
        </p:spPr>
        <p:txBody>
          <a:bodyPr wrap="square">
            <a:spAutoFit/>
          </a:bodyPr>
          <a:lstStyle/>
          <a:p>
            <a:pPr marL="349250" indent="-349250">
              <a:spcBef>
                <a:spcPts val="600"/>
              </a:spcBef>
              <a:buClr>
                <a:srgbClr val="FF0000"/>
              </a:buClr>
              <a:buSzPct val="130000"/>
              <a:defRPr/>
            </a:pPr>
            <a:r>
              <a:rPr lang="en-AU" altLang="zh-CN" sz="1800" dirty="0">
                <a:solidFill>
                  <a:schemeClr val="accent2"/>
                </a:solidFill>
                <a:latin typeface="+mn-lt"/>
              </a:rPr>
              <a:t>SIFT key points</a:t>
            </a:r>
            <a:endParaRPr lang="en-AU" altLang="zh-CN" dirty="0">
              <a:solidFill>
                <a:schemeClr val="accent2"/>
              </a:solidFill>
              <a:latin typeface="+mn-lt"/>
            </a:endParaRPr>
          </a:p>
        </p:txBody>
      </p:sp>
      <p:sp>
        <p:nvSpPr>
          <p:cNvPr id="12" name="文本框 11"/>
          <p:cNvSpPr txBox="1"/>
          <p:nvPr/>
        </p:nvSpPr>
        <p:spPr>
          <a:xfrm>
            <a:off x="5447928" y="5746122"/>
            <a:ext cx="1503722" cy="369332"/>
          </a:xfrm>
          <a:prstGeom prst="rect">
            <a:avLst/>
          </a:prstGeom>
          <a:noFill/>
        </p:spPr>
        <p:txBody>
          <a:bodyPr wrap="square">
            <a:spAutoFit/>
          </a:bodyPr>
          <a:lstStyle/>
          <a:p>
            <a:pPr marL="349250" indent="-349250">
              <a:spcBef>
                <a:spcPts val="600"/>
              </a:spcBef>
              <a:buClr>
                <a:srgbClr val="FF0000"/>
              </a:buClr>
              <a:buSzPct val="130000"/>
              <a:defRPr/>
            </a:pPr>
            <a:r>
              <a:rPr lang="en-AU" altLang="zh-CN" sz="1800" dirty="0">
                <a:solidFill>
                  <a:schemeClr val="accent2"/>
                </a:solidFill>
                <a:latin typeface="+mn-lt"/>
              </a:rPr>
              <a:t>Bag of words</a:t>
            </a:r>
            <a:endParaRPr lang="en-AU" altLang="zh-CN" sz="1800" dirty="0">
              <a:solidFill>
                <a:schemeClr val="accent2"/>
              </a:solidFill>
              <a:latin typeface="+mn-lt"/>
            </a:endParaRPr>
          </a:p>
        </p:txBody>
      </p:sp>
      <p:sp>
        <p:nvSpPr>
          <p:cNvPr id="13" name="文本框 12"/>
          <p:cNvSpPr txBox="1"/>
          <p:nvPr/>
        </p:nvSpPr>
        <p:spPr>
          <a:xfrm>
            <a:off x="8688288" y="5744270"/>
            <a:ext cx="1295782" cy="369332"/>
          </a:xfrm>
          <a:prstGeom prst="rect">
            <a:avLst/>
          </a:prstGeom>
          <a:noFill/>
        </p:spPr>
        <p:txBody>
          <a:bodyPr wrap="square">
            <a:spAutoFit/>
          </a:bodyPr>
          <a:lstStyle/>
          <a:p>
            <a:pPr marL="349250" indent="-349250">
              <a:spcBef>
                <a:spcPts val="600"/>
              </a:spcBef>
              <a:buClr>
                <a:srgbClr val="FF0000"/>
              </a:buClr>
              <a:buSzPct val="130000"/>
              <a:defRPr/>
            </a:pPr>
            <a:r>
              <a:rPr lang="en-AU" altLang="zh-CN" sz="1800" dirty="0">
                <a:solidFill>
                  <a:schemeClr val="accent2"/>
                </a:solidFill>
                <a:latin typeface="+mn-lt"/>
              </a:rPr>
              <a:t>Sparse data</a:t>
            </a:r>
            <a:endParaRPr lang="en-AU" altLang="zh-CN" sz="1800" dirty="0">
              <a:solidFill>
                <a:schemeClr val="accent2"/>
              </a:solidFill>
              <a:latin typeface="+mn-lt"/>
            </a:endParaRPr>
          </a:p>
        </p:txBody>
      </p:sp>
      <p:graphicFrame>
        <p:nvGraphicFramePr>
          <p:cNvPr id="14" name="表格 13"/>
          <p:cNvGraphicFramePr>
            <a:graphicFrameLocks noGrp="1"/>
          </p:cNvGraphicFramePr>
          <p:nvPr/>
        </p:nvGraphicFramePr>
        <p:xfrm>
          <a:off x="1847528" y="548680"/>
          <a:ext cx="7560840" cy="670992"/>
        </p:xfrm>
        <a:graphic>
          <a:graphicData uri="http://schemas.openxmlformats.org/drawingml/2006/table">
            <a:tbl>
              <a:tblPr firstRow="1" bandRow="1">
                <a:tableStyleId>{5C22544A-7EE6-4342-B048-85BDC9FD1C3A}</a:tableStyleId>
              </a:tblPr>
              <a:tblGrid>
                <a:gridCol w="2448272"/>
                <a:gridCol w="1656184"/>
                <a:gridCol w="1800200"/>
                <a:gridCol w="1656184"/>
              </a:tblGrid>
              <a:tr h="504055">
                <a:tc rowSpan="2">
                  <a:txBody>
                    <a:bodyPr/>
                    <a:lstStyle/>
                    <a:p>
                      <a:pPr algn="ctr"/>
                      <a:r>
                        <a:rPr lang="zh-CN" altLang="en-US" sz="1800" b="1" dirty="0">
                          <a:latin typeface="微软雅黑" panose="020B0503020204020204" pitchFamily="34" charset="-122"/>
                          <a:ea typeface="微软雅黑" panose="020B0503020204020204" pitchFamily="34" charset="-122"/>
                        </a:rPr>
                        <a:t>背景介绍及研究意义</a:t>
                      </a:r>
                      <a:endParaRPr lang="zh-CN" altLang="en-US" sz="1400" b="1" dirty="0">
                        <a:latin typeface="微软雅黑" panose="020B0503020204020204" pitchFamily="34" charset="-122"/>
                        <a:ea typeface="微软雅黑" panose="020B0503020204020204" pitchFamily="34" charset="-122"/>
                      </a:endParaRPr>
                    </a:p>
                  </a:txBody>
                  <a:tcPr anchor="ctr">
                    <a:lnL w="381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研究内容</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6937">
                <a:tc vMerge="1">
                  <a:tcPr anchor="ctr">
                    <a:lnT w="38100" cap="flat" cmpd="sng" algn="ctr">
                      <a:solidFill>
                        <a:schemeClr val="accent1">
                          <a:lumMod val="75000"/>
                        </a:schemeClr>
                      </a:solidFill>
                      <a:prstDash val="solid"/>
                      <a:round/>
                      <a:headEnd type="none" w="med" len="med"/>
                      <a:tailEnd type="none" w="med" len="med"/>
                    </a:lnT>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847528" y="1412776"/>
            <a:ext cx="8140104" cy="4584700"/>
          </a:xfrm>
          <a:prstGeom prst="rect">
            <a:avLst/>
          </a:prstGeom>
          <a:noFill/>
        </p:spPr>
        <p:txBody>
          <a:bodyPr wrap="square" rtlCol="0">
            <a:spAutoFit/>
          </a:bodyPr>
          <a:lstStyle/>
          <a:p>
            <a:pPr>
              <a:lnSpc>
                <a:spcPct val="200000"/>
              </a:lnSpc>
            </a:pPr>
            <a:r>
              <a:rPr lang="zh-CN" altLang="en-US" sz="2400" b="1" dirty="0">
                <a:solidFill>
                  <a:schemeClr val="accent2"/>
                </a:solidFill>
              </a:rPr>
              <a:t>研究现状</a:t>
            </a:r>
            <a:r>
              <a:rPr lang="zh-CN" altLang="en-US" b="1" dirty="0">
                <a:solidFill>
                  <a:schemeClr val="accent2"/>
                </a:solidFill>
              </a:rPr>
              <a:t>：</a:t>
            </a:r>
            <a:endParaRPr lang="en-US" altLang="zh-CN" b="1" dirty="0">
              <a:solidFill>
                <a:schemeClr val="accent2"/>
              </a:solidFill>
            </a:endParaRPr>
          </a:p>
          <a:p>
            <a:pPr>
              <a:lnSpc>
                <a:spcPct val="200000"/>
              </a:lnSpc>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自</a:t>
            </a:r>
            <a:r>
              <a:rPr lang="en-US" altLang="zh-CN" sz="1800" kern="100" dirty="0">
                <a:effectLst/>
                <a:latin typeface="微软雅黑" panose="020B0503020204020204" pitchFamily="34" charset="-122"/>
                <a:ea typeface="微软雅黑" panose="020B0503020204020204" pitchFamily="34" charset="-122"/>
              </a:rPr>
              <a:t>20 </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世纪</a:t>
            </a:r>
            <a:r>
              <a:rPr lang="en-US" altLang="zh-CN" sz="1800" kern="100" dirty="0">
                <a:effectLst/>
                <a:latin typeface="微软雅黑" panose="020B0503020204020204" pitchFamily="34" charset="-122"/>
                <a:ea typeface="微软雅黑" panose="020B0503020204020204" pitchFamily="34" charset="-122"/>
              </a:rPr>
              <a:t>90</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年代，</a:t>
            </a:r>
            <a:r>
              <a:rPr lang="en-US" altLang="zh-CN" sz="1800" kern="100" dirty="0" err="1">
                <a:effectLst/>
                <a:latin typeface="微软雅黑" panose="020B0503020204020204" pitchFamily="34" charset="-122"/>
                <a:ea typeface="微软雅黑" panose="020B0503020204020204" pitchFamily="34" charset="-122"/>
              </a:rPr>
              <a:t>Dietterich</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等在对药物活性预测问题的研究中，</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首次</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提出多示例学习的概念</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，后续的</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研究学者提出了许多基于不同使用背景的多示例学习假设和多示例学习算法</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，大致可以分为</a:t>
            </a:r>
            <a:r>
              <a:rPr lang="zh-CN" altLang="zh-CN"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基于示例</a:t>
            </a:r>
            <a:r>
              <a:rPr lang="zh-CN" altLang="en-US"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空间</a:t>
            </a:r>
            <a:r>
              <a:rPr lang="zh-CN" altLang="en-US"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包</a:t>
            </a:r>
            <a:r>
              <a:rPr lang="zh-CN" altLang="en-US"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空间、</a:t>
            </a:r>
            <a:r>
              <a:rPr lang="zh-CN" altLang="zh-CN"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嵌入空间的多示例算法</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但是</a:t>
            </a:r>
            <a:r>
              <a:rPr lang="zh-CN" altLang="en-US"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基于模型</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的点模式（多示例）学习算法并未受到足够的关注。</a:t>
            </a:r>
            <a:endParaRPr lang="en-US" altLang="zh-CN" sz="1600" dirty="0">
              <a:latin typeface="微软雅黑" panose="020B0503020204020204" pitchFamily="34" charset="-122"/>
              <a:ea typeface="微软雅黑" panose="020B0503020204020204" pitchFamily="34" charset="-122"/>
            </a:endParaRPr>
          </a:p>
          <a:p>
            <a:pPr>
              <a:lnSpc>
                <a:spcPct val="200000"/>
              </a:lnSpc>
            </a:pPr>
            <a:endParaRPr lang="en-US" altLang="zh-CN" sz="1600" dirty="0">
              <a:latin typeface="微软雅黑" panose="020B0503020204020204" pitchFamily="34" charset="-122"/>
              <a:ea typeface="微软雅黑" panose="020B0503020204020204" pitchFamily="34" charset="-122"/>
            </a:endParaRPr>
          </a:p>
          <a:p>
            <a:pPr>
              <a:lnSpc>
                <a:spcPct val="200000"/>
              </a:lnSpc>
            </a:pPr>
            <a:endParaRPr lang="zh-CN" altLang="en-US" sz="1600" dirty="0">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1847528" y="548680"/>
          <a:ext cx="7560840" cy="670992"/>
        </p:xfrm>
        <a:graphic>
          <a:graphicData uri="http://schemas.openxmlformats.org/drawingml/2006/table">
            <a:tbl>
              <a:tblPr firstRow="1" bandRow="1">
                <a:tableStyleId>{5C22544A-7EE6-4342-B048-85BDC9FD1C3A}</a:tableStyleId>
              </a:tblPr>
              <a:tblGrid>
                <a:gridCol w="2448272"/>
                <a:gridCol w="1656184"/>
                <a:gridCol w="1800200"/>
                <a:gridCol w="1656184"/>
              </a:tblGrid>
              <a:tr h="504055">
                <a:tc rowSpan="2">
                  <a:txBody>
                    <a:bodyPr/>
                    <a:lstStyle/>
                    <a:p>
                      <a:pPr algn="ctr"/>
                      <a:r>
                        <a:rPr lang="zh-CN" altLang="en-US" sz="1800" b="1" dirty="0">
                          <a:latin typeface="微软雅黑" panose="020B0503020204020204" pitchFamily="34" charset="-122"/>
                          <a:ea typeface="微软雅黑" panose="020B0503020204020204" pitchFamily="34" charset="-122"/>
                        </a:rPr>
                        <a:t>背景介绍及研究意义</a:t>
                      </a:r>
                      <a:endParaRPr lang="zh-CN" altLang="en-US" sz="1400" b="1" dirty="0">
                        <a:latin typeface="微软雅黑" panose="020B0503020204020204" pitchFamily="34" charset="-122"/>
                        <a:ea typeface="微软雅黑" panose="020B0503020204020204" pitchFamily="34" charset="-122"/>
                      </a:endParaRPr>
                    </a:p>
                  </a:txBody>
                  <a:tcPr anchor="ctr">
                    <a:lnL w="3810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研究内容</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6937">
                <a:tc vMerge="1">
                  <a:tcPr anchor="ctr">
                    <a:lnT w="38100" cap="flat" cmpd="sng" algn="ctr">
                      <a:solidFill>
                        <a:schemeClr val="accent1">
                          <a:lumMod val="75000"/>
                        </a:schemeClr>
                      </a:solidFill>
                      <a:prstDash val="solid"/>
                      <a:round/>
                      <a:headEnd type="none" w="med" len="med"/>
                      <a:tailEnd type="none" w="med" len="med"/>
                    </a:lnT>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1"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991544" y="2348880"/>
            <a:ext cx="7992888" cy="3843809"/>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研究内容</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：基于</a:t>
            </a:r>
            <a:r>
              <a:rPr lang="en-US" altLang="zh-CN" sz="2400" dirty="0">
                <a:latin typeface="微软雅黑" panose="020B0503020204020204" pitchFamily="34" charset="-122"/>
                <a:ea typeface="微软雅黑" panose="020B0503020204020204" pitchFamily="34" charset="-122"/>
              </a:rPr>
              <a:t>MLE</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BIC</a:t>
            </a:r>
            <a:r>
              <a:rPr lang="zh-CN" altLang="en-US" sz="2400" dirty="0">
                <a:latin typeface="微软雅黑" panose="020B0503020204020204" pitchFamily="34" charset="-122"/>
                <a:ea typeface="微软雅黑" panose="020B0503020204020204" pitchFamily="34" charset="-122"/>
              </a:rPr>
              <a:t>的随机点模式模型学习算法</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研究内容</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：基于点模式混合模型的无监督学习算法</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研究内容</a:t>
            </a:r>
            <a:r>
              <a:rPr lang="en-US" altLang="zh-CN" sz="2400"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结构点模式</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zh-CN" altLang="en-US" sz="2400" dirty="0"/>
          </a:p>
        </p:txBody>
      </p:sp>
      <p:sp>
        <p:nvSpPr>
          <p:cNvPr id="5" name="TextBox 9"/>
          <p:cNvSpPr txBox="1"/>
          <p:nvPr/>
        </p:nvSpPr>
        <p:spPr>
          <a:xfrm>
            <a:off x="1847528" y="1194148"/>
            <a:ext cx="7769113" cy="721608"/>
          </a:xfrm>
          <a:prstGeom prst="rect">
            <a:avLst/>
          </a:prstGeom>
          <a:noFill/>
        </p:spPr>
        <p:txBody>
          <a:bodyPr wrap="square" rtlCol="0">
            <a:spAutoFit/>
          </a:bodyPr>
          <a:lstStyle/>
          <a:p>
            <a:pPr>
              <a:lnSpc>
                <a:spcPct val="200000"/>
              </a:lnSpc>
            </a:pPr>
            <a:r>
              <a:rPr lang="zh-CN" altLang="en-US" sz="2400" b="1" dirty="0">
                <a:solidFill>
                  <a:schemeClr val="accent2"/>
                </a:solidFill>
              </a:rPr>
              <a:t>研究内容：</a:t>
            </a:r>
            <a:endParaRPr lang="en-US" altLang="zh-CN" sz="2400" b="1" dirty="0">
              <a:solidFill>
                <a:schemeClr val="accent2"/>
              </a:solidFill>
            </a:endParaRPr>
          </a:p>
        </p:txBody>
      </p:sp>
      <p:graphicFrame>
        <p:nvGraphicFramePr>
          <p:cNvPr id="6" name="表格 5"/>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gridCol w="1656000"/>
                <a:gridCol w="1656000"/>
                <a:gridCol w="1656000"/>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endParaRPr lang="zh-CN" altLang="en-US" b="1"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文本框 5">
                <a:extLst>
                  <a:ext uri="{FF2B5EF4-FFF2-40B4-BE49-F238E27FC236}">
                    <ele attr="{9F510D29-D5BE-49C6-AEA4-93C587F703D3}"/>
                  </a:ext>
                </a:extLst>
              </p:cNvPr>
              <p:cNvSpPr txBox="1"/>
              <p:nvPr/>
            </p:nvSpPr>
            <p:spPr>
              <a:xfrm>
                <a:off x="2783632" y="1901148"/>
                <a:ext cx="7769113" cy="3719160"/>
              </a:xfrm>
              <a:prstGeom prst="rect">
                <a:avLst/>
              </a:prstGeom>
              <a:noFill/>
            </p:spPr>
            <p:txBody>
              <a:bodyPr wrap="square" rtlCol="0">
                <a:spAutoFit/>
              </a:bodyPr>
              <a:lstStyle/>
              <a:p>
                <a:r>
                  <a:rPr lang="en-US" altLang="zh-CN" sz="2000" b="1" i="1" dirty="0">
                    <a:latin typeface="微软雅黑" panose="020B0503020204020204" pitchFamily="34" charset="-122"/>
                    <a:ea typeface="微软雅黑" panose="020B0503020204020204" pitchFamily="34" charset="-122"/>
                  </a:rPr>
                  <a:t>IID-cluster </a:t>
                </a:r>
                <a:r>
                  <a:rPr lang="zh-CN" altLang="en-US" sz="2000" dirty="0">
                    <a:latin typeface="微软雅黑" panose="020B0503020204020204" pitchFamily="34" charset="-122"/>
                    <a:ea typeface="微软雅黑" panose="020B0503020204020204" pitchFamily="34" charset="-122"/>
                  </a:rPr>
                  <a:t>模型：</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𝑐</m:t>
                          </m:r>
                        </m:sub>
                      </m:sSub>
                      <m:d>
                        <m:dPr>
                          <m:ctrlPr>
                            <a:rPr lang="en-US" altLang="zh-CN" sz="2000" b="0" i="1" smtClean="0">
                              <a:latin typeface="Cambria Math" panose="02040503050406030204" pitchFamily="18" charset="0"/>
                            </a:rPr>
                          </m:ctrlPr>
                        </m:dPr>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e>
                      </m:d>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𝑈</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𝑓</m:t>
                                  </m:r>
                                </m:sub>
                              </m:sSub>
                            </m:e>
                          </m:d>
                        </m:e>
                        <m:sup>
                          <m:r>
                            <a:rPr lang="en-US" altLang="zh-CN" sz="2000" b="0" i="1" smtClean="0">
                              <a:latin typeface="Cambria Math" panose="02040503050406030204" pitchFamily="18" charset="0"/>
                            </a:rPr>
                            <m:t>𝑋</m:t>
                          </m:r>
                        </m:sup>
                      </m:sSup>
                    </m:oMath>
                  </m:oMathPara>
                </a14:m>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其中，</a:t>
                </a:r>
                <a14:m>
                  <m:oMath xmlns:m="http://schemas.openxmlformats.org/officeDocument/2006/math">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𝑋</m:t>
                        </m:r>
                      </m:e>
                    </m:d>
                  </m:oMath>
                </a14:m>
                <a:r>
                  <a:rPr lang="zh-CN" altLang="en-US" sz="2000" dirty="0">
                    <a:latin typeface="微软雅黑" panose="020B0503020204020204" pitchFamily="34" charset="-122"/>
                    <a:ea typeface="微软雅黑" panose="020B0503020204020204" pitchFamily="34" charset="-122"/>
                  </a:rPr>
                  <a:t>表示点模式（包）</a:t>
                </a:r>
                <a14:m>
                  <m:oMath xmlns:m="http://schemas.openxmlformats.org/officeDocument/2006/math">
                    <m:r>
                      <a:rPr lang="en-US" altLang="zh-CN" sz="2000" b="0" i="1" smtClean="0">
                        <a:latin typeface="Cambria Math" panose="02040503050406030204" pitchFamily="18" charset="0"/>
                      </a:rPr>
                      <m:t>𝑋</m:t>
                    </m:r>
                  </m:oMath>
                </a14:m>
                <a:r>
                  <a:rPr lang="zh-CN" altLang="en-US" sz="2000" dirty="0">
                    <a:latin typeface="微软雅黑" panose="020B0503020204020204" pitchFamily="34" charset="-122"/>
                    <a:ea typeface="微软雅黑" panose="020B0503020204020204" pitchFamily="34" charset="-122"/>
                  </a:rPr>
                  <a:t>中元素（示例）的个数；</a:t>
                </a:r>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𝑐</m:t>
                        </m:r>
                      </m:sub>
                    </m:sSub>
                  </m:oMath>
                </a14:m>
                <a:r>
                  <a:rPr lang="zh-CN" altLang="en-US" sz="2000" dirty="0">
                    <a:latin typeface="微软雅黑" panose="020B0503020204020204" pitchFamily="34" charset="-122"/>
                    <a:ea typeface="微软雅黑" panose="020B0503020204020204" pitchFamily="34" charset="-122"/>
                  </a:rPr>
                  <a:t>表示模型</a:t>
                </a:r>
                <a:r>
                  <a:rPr lang="zh-CN" altLang="en-US" sz="2000" b="1" dirty="0">
                    <a:solidFill>
                      <a:srgbClr val="FF0000"/>
                    </a:solidFill>
                    <a:latin typeface="微软雅黑" panose="020B0503020204020204" pitchFamily="34" charset="-122"/>
                    <a:ea typeface="微软雅黑" panose="020B0503020204020204" pitchFamily="34" charset="-122"/>
                  </a:rPr>
                  <a:t>基数分布</a:t>
                </a:r>
                <a:r>
                  <a:rPr lang="zh-CN" altLang="en-US" sz="2000" dirty="0">
                    <a:latin typeface="微软雅黑" panose="020B0503020204020204" pitchFamily="34" charset="-122"/>
                    <a:ea typeface="微软雅黑" panose="020B0503020204020204" pitchFamily="34" charset="-122"/>
                  </a:rPr>
                  <a:t>，用来描述点模式的基数信息；</a:t>
                </a:r>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𝑓</m:t>
                        </m:r>
                      </m:sub>
                    </m:sSub>
                  </m:oMath>
                </a14:m>
                <a:r>
                  <a:rPr lang="zh-CN" altLang="en-US" sz="2000" dirty="0">
                    <a:latin typeface="微软雅黑" panose="020B0503020204020204" pitchFamily="34" charset="-122"/>
                    <a:ea typeface="微软雅黑" panose="020B0503020204020204" pitchFamily="34" charset="-122"/>
                  </a:rPr>
                  <a:t>表示模型的</a:t>
                </a:r>
                <a:r>
                  <a:rPr lang="zh-CN" altLang="en-US" sz="2000" b="1" dirty="0">
                    <a:solidFill>
                      <a:srgbClr val="FF0000"/>
                    </a:solidFill>
                    <a:latin typeface="微软雅黑" panose="020B0503020204020204" pitchFamily="34" charset="-122"/>
                    <a:ea typeface="微软雅黑" panose="020B0503020204020204" pitchFamily="34" charset="-122"/>
                  </a:rPr>
                  <a:t>特征分布</a:t>
                </a:r>
                <a:r>
                  <a:rPr lang="zh-CN" altLang="en-US" sz="2000" dirty="0">
                    <a:latin typeface="微软雅黑" panose="020B0503020204020204" pitchFamily="34" charset="-122"/>
                    <a:ea typeface="微软雅黑" panose="020B0503020204020204" pitchFamily="34" charset="-122"/>
                  </a:rPr>
                  <a:t>，用来描述点模式的特征信息，且</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h</m:t>
                        </m:r>
                      </m:e>
                      <m:sup>
                        <m:r>
                          <a:rPr lang="en-US" altLang="zh-CN" sz="2000" b="0" i="1" smtClean="0">
                            <a:latin typeface="Cambria Math" panose="02040503050406030204" pitchFamily="18" charset="0"/>
                          </a:rPr>
                          <m:t>𝑋</m:t>
                        </m:r>
                      </m:sup>
                    </m:sSup>
                    <m:r>
                      <a:rPr lang="en-US" altLang="zh-CN" sz="2000" b="0" i="1" smtClean="0">
                        <a:latin typeface="Cambria Math" panose="02040503050406030204" pitchFamily="18" charset="0"/>
                      </a:rPr>
                      <m:t>≜</m:t>
                    </m:r>
                    <m:nary>
                      <m:naryPr>
                        <m:chr m:val="∏"/>
                        <m:limLoc m:val="subSup"/>
                        <m:supHide m:val="on"/>
                        <m:ctrlPr>
                          <a:rPr lang="en-US" altLang="zh-CN" sz="2000" b="0" i="1" smtClean="0">
                            <a:latin typeface="Cambria Math" panose="02040503050406030204" pitchFamily="18" charset="0"/>
                          </a:rPr>
                        </m:ctrlPr>
                      </m:naryPr>
                      <m:sub>
                        <m:r>
                          <m:rPr>
                            <m:brk m:alnAt="9"/>
                          </m:rPr>
                          <a:rPr lang="en-US" altLang="zh-CN" sz="2000" b="0" i="1" smtClean="0">
                            <a:latin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𝑋</m:t>
                        </m:r>
                      </m:sub>
                      <m:sup/>
                      <m:e>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e>
                    </m:nary>
                  </m:oMath>
                </a14:m>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当基数分布</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𝑐</m:t>
                        </m:r>
                      </m:sub>
                    </m:sSub>
                  </m:oMath>
                </a14:m>
                <a:r>
                  <a:rPr lang="zh-CN" altLang="en-US" sz="2000" dirty="0">
                    <a:latin typeface="微软雅黑" panose="020B0503020204020204" pitchFamily="34" charset="-122"/>
                    <a:ea typeface="微软雅黑" panose="020B0503020204020204" pitchFamily="34" charset="-122"/>
                  </a:rPr>
                  <a:t>为泊松分布，参数为</a:t>
                </a:r>
                <a14:m>
                  <m:oMath xmlns:m="http://schemas.openxmlformats.org/officeDocument/2006/math">
                    <m:r>
                      <a:rPr lang="zh-CN" altLang="en-US" sz="2000" i="1" smtClean="0">
                        <a:latin typeface="Cambria Math" panose="02040503050406030204" pitchFamily="18" charset="0"/>
                      </a:rPr>
                      <m:t>𝜌</m:t>
                    </m:r>
                  </m:oMath>
                </a14:m>
                <a:r>
                  <a:rPr lang="zh-CN" altLang="en-US" sz="2000" dirty="0">
                    <a:latin typeface="微软雅黑" panose="020B0503020204020204" pitchFamily="34" charset="-122"/>
                    <a:ea typeface="微软雅黑" panose="020B0503020204020204" pitchFamily="34" charset="-122"/>
                  </a:rPr>
                  <a:t>，得到</a:t>
                </a:r>
                <a:r>
                  <a:rPr lang="zh-CN" altLang="en-US" sz="2000" b="1" dirty="0">
                    <a:solidFill>
                      <a:srgbClr val="FF0000"/>
                    </a:solidFill>
                    <a:latin typeface="微软雅黑" panose="020B0503020204020204" pitchFamily="34" charset="-122"/>
                    <a:ea typeface="微软雅黑" panose="020B0503020204020204" pitchFamily="34" charset="-122"/>
                  </a:rPr>
                  <a:t>泊松点过程模型</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zh-CN" altLang="en-US" sz="2000" b="0" i="1" smtClean="0">
                              <a:latin typeface="Cambria Math" panose="02040503050406030204" pitchFamily="18" charset="0"/>
                            </a:rPr>
                            <m:t>𝜌</m:t>
                          </m:r>
                        </m:e>
                        <m:sup>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sup>
                      </m:sSup>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𝜌</m:t>
                          </m:r>
                        </m:sup>
                      </m:sSup>
                      <m:sSup>
                        <m:sSupPr>
                          <m:ctrlPr>
                            <a:rPr lang="en-US" altLang="zh-CN" sz="2000" b="0" i="1" smtClean="0">
                              <a:latin typeface="Cambria Math" panose="02040503050406030204" pitchFamily="18" charset="0"/>
                            </a:rPr>
                          </m:ctrlPr>
                        </m:sSupPr>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𝑈</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𝑓</m:t>
                                  </m:r>
                                </m:sub>
                              </m:sSub>
                            </m:e>
                          </m:d>
                        </m:e>
                        <m:sup>
                          <m:r>
                            <a:rPr lang="en-US" altLang="zh-CN" sz="2000" b="0" i="1" smtClean="0">
                              <a:latin typeface="Cambria Math" panose="02040503050406030204" pitchFamily="18" charset="0"/>
                            </a:rPr>
                            <m:t>𝑋</m:t>
                          </m:r>
                        </m:sup>
                      </m:sSup>
                    </m:oMath>
                  </m:oMathPara>
                </a14:m>
                <a:endParaRPr lang="zh-CN" altLang="en-US" sz="2000" dirty="0">
                  <a:latin typeface="微软雅黑" panose="020B0503020204020204" pitchFamily="34" charset="-122"/>
                  <a:ea typeface="微软雅黑" panose="020B0503020204020204" pitchFamily="34"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2783632" y="1901148"/>
                <a:ext cx="7769113" cy="3719160"/>
              </a:xfrm>
              <a:prstGeom prst="rect">
                <a:avLst/>
              </a:prstGeom>
              <a:blipFill rotWithShape="1">
                <a:blip r:embed="rId1"/>
                <a:stretch>
                  <a:fillRect l="-863" t="-984"/>
                </a:stretch>
              </a:blipFill>
            </p:spPr>
            <p:txBody>
              <a:bodyPr/>
              <a:lstStyle/>
              <a:p>
                <a:r>
                  <a:rPr lang="zh-CN" altLang="en-US">
                    <a:noFill/>
                  </a:rPr>
                  <a:t> </a:t>
                </a:r>
                <a:endParaRPr lang="zh-CN" altLang="en-US">
                  <a:noFill/>
                </a:endParaRPr>
              </a:p>
            </p:txBody>
          </p:sp>
        </mc:Fallback>
      </mc:AlternateContent>
      <p:graphicFrame>
        <p:nvGraphicFramePr>
          <p:cNvPr id="7" name="表格 6"/>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gridCol w="1656000"/>
                <a:gridCol w="1656000"/>
                <a:gridCol w="1656000"/>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endParaRPr lang="zh-CN" altLang="en-US" b="1"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8" name="TextBox 9"/>
          <p:cNvSpPr txBox="1"/>
          <p:nvPr/>
        </p:nvSpPr>
        <p:spPr>
          <a:xfrm>
            <a:off x="1841806" y="1439483"/>
            <a:ext cx="7769113" cy="461665"/>
          </a:xfrm>
          <a:prstGeom prst="rect">
            <a:avLst/>
          </a:prstGeom>
          <a:noFill/>
        </p:spPr>
        <p:txBody>
          <a:bodyPr wrap="square" rtlCol="0">
            <a:spAutoFit/>
          </a:bodyPr>
          <a:lstStyle/>
          <a:p>
            <a:r>
              <a:rPr lang="zh-CN" altLang="en-US" sz="2400" b="1" dirty="0">
                <a:solidFill>
                  <a:schemeClr val="accent2"/>
                </a:solidFill>
              </a:rPr>
              <a:t>研究基础：</a:t>
            </a:r>
            <a:endParaRPr lang="en-US" altLang="zh-CN" sz="2400" b="1" dirty="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9"/>
          <p:cNvSpPr txBox="1"/>
          <p:nvPr/>
        </p:nvSpPr>
        <p:spPr>
          <a:xfrm>
            <a:off x="1847528" y="1367243"/>
            <a:ext cx="7769113" cy="461665"/>
          </a:xfrm>
          <a:prstGeom prst="rect">
            <a:avLst/>
          </a:prstGeom>
          <a:noFill/>
        </p:spPr>
        <p:txBody>
          <a:bodyPr wrap="square" rtlCol="0">
            <a:spAutoFit/>
          </a:bodyPr>
          <a:lstStyle/>
          <a:p>
            <a:r>
              <a:rPr lang="zh-CN" altLang="en-US" sz="2400" b="1" dirty="0">
                <a:solidFill>
                  <a:schemeClr val="accent2"/>
                </a:solidFill>
              </a:rPr>
              <a:t>研究基础：</a:t>
            </a:r>
            <a:endParaRPr lang="en-US" altLang="zh-CN" sz="2400" b="1" dirty="0">
              <a:solidFill>
                <a:schemeClr val="accent2"/>
              </a:solidFill>
            </a:endParaRPr>
          </a:p>
        </p:txBody>
      </p:sp>
      <p:sp>
        <p:nvSpPr>
          <p:cNvPr id="3" name="文本框 2"/>
          <p:cNvSpPr txBox="1"/>
          <p:nvPr/>
        </p:nvSpPr>
        <p:spPr>
          <a:xfrm>
            <a:off x="2099556" y="1937554"/>
            <a:ext cx="7992888"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基于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Gibbs</a:t>
            </a:r>
            <a:r>
              <a:rPr lang="zh-CN" altLang="en-US" dirty="0">
                <a:latin typeface="微软雅黑" panose="020B0503020204020204" pitchFamily="34" charset="-122"/>
                <a:ea typeface="微软雅黑" panose="020B0503020204020204" pitchFamily="34" charset="-122"/>
              </a:rPr>
              <a:t>采样的有限混合模型参数学习算法：使用</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Gibbs</a:t>
            </a:r>
            <a:r>
              <a:rPr lang="zh-CN" altLang="en-US" b="1" dirty="0">
                <a:solidFill>
                  <a:srgbClr val="FF0000"/>
                </a:solidFill>
                <a:latin typeface="微软雅黑" panose="020B0503020204020204" pitchFamily="34" charset="-122"/>
                <a:ea typeface="微软雅黑" panose="020B0503020204020204" pitchFamily="34" charset="-122"/>
              </a:rPr>
              <a:t>采样</a:t>
            </a:r>
            <a:r>
              <a:rPr lang="zh-CN" altLang="en-US" dirty="0">
                <a:latin typeface="微软雅黑" panose="020B0503020204020204" pitchFamily="34" charset="-122"/>
                <a:ea typeface="微软雅黑" panose="020B0503020204020204" pitchFamily="34" charset="-122"/>
              </a:rPr>
              <a:t>的方法，逐步收敛于混合模型的参数后验分布，当有限混合模型为高斯混合模型时，算法流程如下：</a:t>
            </a:r>
            <a:endParaRPr lang="zh-CN" altLang="en-US" dirty="0">
              <a:latin typeface="微软雅黑" panose="020B0503020204020204" pitchFamily="34" charset="-122"/>
              <a:ea typeface="微软雅黑" panose="020B0503020204020204" pitchFamily="34" charset="-122"/>
            </a:endParaRPr>
          </a:p>
        </p:txBody>
      </p:sp>
      <p:graphicFrame>
        <p:nvGraphicFramePr>
          <p:cNvPr id="18" name="对象 17"/>
          <p:cNvGraphicFramePr>
            <a:graphicFrameLocks noChangeAspect="1"/>
          </p:cNvGraphicFramePr>
          <p:nvPr/>
        </p:nvGraphicFramePr>
        <p:xfrm>
          <a:off x="5862638" y="3289300"/>
          <a:ext cx="466725" cy="276225"/>
        </p:xfrm>
        <a:graphic>
          <a:graphicData uri="http://schemas.openxmlformats.org/presentationml/2006/ole">
            <mc:AlternateContent xmlns:mc="http://schemas.openxmlformats.org/markup-compatibility/2006">
              <mc:Choice xmlns:v="urn:schemas-microsoft-com:vml" Requires="v">
                <p:oleObj spid="_x0000_s3553" name="Equation" r:id="rId1" imgW="467360" imgH="276860" progId="Equation.DSMT4">
                  <p:embed/>
                </p:oleObj>
              </mc:Choice>
              <mc:Fallback>
                <p:oleObj name="Equation" r:id="rId1" imgW="467360" imgH="276860" progId="Equation.DSMT4">
                  <p:embed/>
                  <p:pic>
                    <p:nvPicPr>
                      <p:cNvPr id="0" name="图片 3552"/>
                      <p:cNvPicPr/>
                      <p:nvPr/>
                    </p:nvPicPr>
                    <p:blipFill>
                      <a:blip r:embed="rId2"/>
                      <a:stretch>
                        <a:fillRect/>
                      </a:stretch>
                    </p:blipFill>
                    <p:spPr>
                      <a:xfrm>
                        <a:off x="5862638" y="3289300"/>
                        <a:ext cx="466725" cy="276225"/>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5862638" y="3289300"/>
          <a:ext cx="466725" cy="276225"/>
        </p:xfrm>
        <a:graphic>
          <a:graphicData uri="http://schemas.openxmlformats.org/presentationml/2006/ole">
            <mc:AlternateContent xmlns:mc="http://schemas.openxmlformats.org/markup-compatibility/2006">
              <mc:Choice xmlns:v="urn:schemas-microsoft-com:vml" Requires="v">
                <p:oleObj spid="_x0000_s3554" name="Equation" r:id="rId3" imgW="467360" imgH="276860" progId="Equation.DSMT4">
                  <p:embed/>
                </p:oleObj>
              </mc:Choice>
              <mc:Fallback>
                <p:oleObj name="Equation" r:id="rId3" imgW="467360" imgH="276860" progId="Equation.DSMT4">
                  <p:embed/>
                  <p:pic>
                    <p:nvPicPr>
                      <p:cNvPr id="0" name="图片 3553"/>
                      <p:cNvPicPr/>
                      <p:nvPr/>
                    </p:nvPicPr>
                    <p:blipFill>
                      <a:blip r:embed="rId2"/>
                      <a:stretch>
                        <a:fillRect/>
                      </a:stretch>
                    </p:blipFill>
                    <p:spPr>
                      <a:xfrm>
                        <a:off x="5862638" y="3289300"/>
                        <a:ext cx="466725" cy="276225"/>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5862638" y="3289300"/>
          <a:ext cx="466725" cy="276225"/>
        </p:xfrm>
        <a:graphic>
          <a:graphicData uri="http://schemas.openxmlformats.org/presentationml/2006/ole">
            <mc:AlternateContent xmlns:mc="http://schemas.openxmlformats.org/markup-compatibility/2006">
              <mc:Choice xmlns:v="urn:schemas-microsoft-com:vml" Requires="v">
                <p:oleObj spid="_x0000_s3555" name="Equation" r:id="rId4" imgW="467360" imgH="276860" progId="Equation.DSMT4">
                  <p:embed/>
                </p:oleObj>
              </mc:Choice>
              <mc:Fallback>
                <p:oleObj name="Equation" r:id="rId4" imgW="467360" imgH="276860" progId="Equation.DSMT4">
                  <p:embed/>
                  <p:pic>
                    <p:nvPicPr>
                      <p:cNvPr id="0" name="图片 3554"/>
                      <p:cNvPicPr/>
                      <p:nvPr/>
                    </p:nvPicPr>
                    <p:blipFill>
                      <a:blip r:embed="rId5"/>
                      <a:stretch>
                        <a:fillRect/>
                      </a:stretch>
                    </p:blipFill>
                    <p:spPr>
                      <a:xfrm>
                        <a:off x="5862638" y="3289300"/>
                        <a:ext cx="466725" cy="276225"/>
                      </a:xfrm>
                      <a:prstGeom prst="rect">
                        <a:avLst/>
                      </a:prstGeom>
                    </p:spPr>
                  </p:pic>
                </p:oleObj>
              </mc:Fallback>
            </mc:AlternateContent>
          </a:graphicData>
        </a:graphic>
      </p:graphicFrame>
      <p:graphicFrame>
        <p:nvGraphicFramePr>
          <p:cNvPr id="21" name="对象 20"/>
          <p:cNvGraphicFramePr>
            <a:graphicFrameLocks noChangeAspect="1"/>
          </p:cNvGraphicFramePr>
          <p:nvPr/>
        </p:nvGraphicFramePr>
        <p:xfrm>
          <a:off x="5862638" y="3289300"/>
          <a:ext cx="466725" cy="276225"/>
        </p:xfrm>
        <a:graphic>
          <a:graphicData uri="http://schemas.openxmlformats.org/presentationml/2006/ole">
            <mc:AlternateContent xmlns:mc="http://schemas.openxmlformats.org/markup-compatibility/2006">
              <mc:Choice xmlns:v="urn:schemas-microsoft-com:vml" Requires="v">
                <p:oleObj spid="_x0000_s3556" name="Equation" r:id="rId6" imgW="467360" imgH="276860" progId="Equation.DSMT4">
                  <p:embed/>
                </p:oleObj>
              </mc:Choice>
              <mc:Fallback>
                <p:oleObj name="Equation" r:id="rId6" imgW="467360" imgH="276860" progId="Equation.DSMT4">
                  <p:embed/>
                  <p:pic>
                    <p:nvPicPr>
                      <p:cNvPr id="0" name="图片 3555"/>
                      <p:cNvPicPr/>
                      <p:nvPr/>
                    </p:nvPicPr>
                    <p:blipFill>
                      <a:blip r:embed="rId5"/>
                      <a:stretch>
                        <a:fillRect/>
                      </a:stretch>
                    </p:blipFill>
                    <p:spPr>
                      <a:xfrm>
                        <a:off x="5862638" y="3289300"/>
                        <a:ext cx="466725" cy="276225"/>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5824538" y="3194050"/>
          <a:ext cx="542925" cy="466725"/>
        </p:xfrm>
        <a:graphic>
          <a:graphicData uri="http://schemas.openxmlformats.org/presentationml/2006/ole">
            <mc:AlternateContent xmlns:mc="http://schemas.openxmlformats.org/markup-compatibility/2006">
              <mc:Choice xmlns:v="urn:schemas-microsoft-com:vml" Requires="v">
                <p:oleObj spid="_x0000_s3557" name="Equation" r:id="rId7" imgW="543560" imgH="467360" progId="Equation.DSMT4">
                  <p:embed/>
                </p:oleObj>
              </mc:Choice>
              <mc:Fallback>
                <p:oleObj name="Equation" r:id="rId7" imgW="543560" imgH="467360" progId="Equation.DSMT4">
                  <p:embed/>
                  <p:pic>
                    <p:nvPicPr>
                      <p:cNvPr id="0" name="图片 3556"/>
                      <p:cNvPicPr/>
                      <p:nvPr/>
                    </p:nvPicPr>
                    <p:blipFill>
                      <a:blip r:embed="rId8"/>
                      <a:stretch>
                        <a:fillRect/>
                      </a:stretch>
                    </p:blipFill>
                    <p:spPr>
                      <a:xfrm>
                        <a:off x="5824538" y="3194050"/>
                        <a:ext cx="542925" cy="466725"/>
                      </a:xfrm>
                      <a:prstGeom prst="rect">
                        <a:avLst/>
                      </a:prstGeom>
                    </p:spPr>
                  </p:pic>
                </p:oleObj>
              </mc:Fallback>
            </mc:AlternateContent>
          </a:graphicData>
        </a:graphic>
      </p:graphicFrame>
      <p:graphicFrame>
        <p:nvGraphicFramePr>
          <p:cNvPr id="26" name="对象 25"/>
          <p:cNvGraphicFramePr>
            <a:graphicFrameLocks noChangeAspect="1"/>
          </p:cNvGraphicFramePr>
          <p:nvPr/>
        </p:nvGraphicFramePr>
        <p:xfrm>
          <a:off x="4538663" y="3194050"/>
          <a:ext cx="3113087" cy="466725"/>
        </p:xfrm>
        <a:graphic>
          <a:graphicData uri="http://schemas.openxmlformats.org/presentationml/2006/ole">
            <mc:AlternateContent xmlns:mc="http://schemas.openxmlformats.org/markup-compatibility/2006">
              <mc:Choice xmlns:v="urn:schemas-microsoft-com:vml" Requires="v">
                <p:oleObj spid="_x0000_s3558" name="Equation" r:id="rId9" imgW="3116580" imgH="467360" progId="Equation.DSMT4">
                  <p:embed/>
                </p:oleObj>
              </mc:Choice>
              <mc:Fallback>
                <p:oleObj name="Equation" r:id="rId9" imgW="3116580" imgH="467360" progId="Equation.DSMT4">
                  <p:embed/>
                  <p:pic>
                    <p:nvPicPr>
                      <p:cNvPr id="0" name="图片 3557"/>
                      <p:cNvPicPr/>
                      <p:nvPr/>
                    </p:nvPicPr>
                    <p:blipFill>
                      <a:blip r:embed="rId10"/>
                      <a:stretch>
                        <a:fillRect/>
                      </a:stretch>
                    </p:blipFill>
                    <p:spPr>
                      <a:xfrm>
                        <a:off x="4538663" y="3194050"/>
                        <a:ext cx="3113087" cy="466725"/>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4538663" y="3194050"/>
          <a:ext cx="3113087" cy="466725"/>
        </p:xfrm>
        <a:graphic>
          <a:graphicData uri="http://schemas.openxmlformats.org/presentationml/2006/ole">
            <mc:AlternateContent xmlns:mc="http://schemas.openxmlformats.org/markup-compatibility/2006">
              <mc:Choice xmlns:v="urn:schemas-microsoft-com:vml" Requires="v">
                <p:oleObj spid="_x0000_s3559" name="Equation" r:id="rId11" imgW="3116580" imgH="467360" progId="Equation.DSMT4">
                  <p:embed/>
                </p:oleObj>
              </mc:Choice>
              <mc:Fallback>
                <p:oleObj name="Equation" r:id="rId11" imgW="3116580" imgH="467360" progId="Equation.DSMT4">
                  <p:embed/>
                  <p:pic>
                    <p:nvPicPr>
                      <p:cNvPr id="0" name="图片 3558"/>
                      <p:cNvPicPr/>
                      <p:nvPr/>
                    </p:nvPicPr>
                    <p:blipFill>
                      <a:blip r:embed="rId10"/>
                      <a:stretch>
                        <a:fillRect/>
                      </a:stretch>
                    </p:blipFill>
                    <p:spPr>
                      <a:xfrm>
                        <a:off x="4538663" y="3194050"/>
                        <a:ext cx="3113087" cy="466725"/>
                      </a:xfrm>
                      <a:prstGeom prst="rect">
                        <a:avLst/>
                      </a:prstGeom>
                    </p:spPr>
                  </p:pic>
                </p:oleObj>
              </mc:Fallback>
            </mc:AlternateContent>
          </a:graphicData>
        </a:graphic>
      </p:graphicFrame>
      <p:graphicFrame>
        <p:nvGraphicFramePr>
          <p:cNvPr id="24" name="表格 23"/>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gridCol w="1656000"/>
                <a:gridCol w="1656000"/>
                <a:gridCol w="1656000"/>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endParaRPr lang="zh-CN" altLang="en-US" b="1"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graphicFrame>
        <p:nvGraphicFramePr>
          <p:cNvPr id="2" name="对象 1"/>
          <p:cNvGraphicFramePr>
            <a:graphicFrameLocks noChangeAspect="1"/>
          </p:cNvGraphicFramePr>
          <p:nvPr/>
        </p:nvGraphicFramePr>
        <p:xfrm>
          <a:off x="2268538" y="2954338"/>
          <a:ext cx="4568825" cy="3011487"/>
        </p:xfrm>
        <a:graphic>
          <a:graphicData uri="http://schemas.openxmlformats.org/presentationml/2006/ole">
            <mc:AlternateContent xmlns:mc="http://schemas.openxmlformats.org/markup-compatibility/2006">
              <mc:Choice xmlns:v="urn:schemas-microsoft-com:vml" Requires="v">
                <p:oleObj spid="_x0000_s3560" name="Equation" r:id="rId12" imgW="4570730" imgH="3013075" progId="Equation.DSMT4">
                  <p:embed/>
                </p:oleObj>
              </mc:Choice>
              <mc:Fallback>
                <p:oleObj name="Equation" r:id="rId12" imgW="4570730" imgH="3013075" progId="Equation.DSMT4">
                  <p:embed/>
                  <p:pic>
                    <p:nvPicPr>
                      <p:cNvPr id="0" name="图片 3559"/>
                      <p:cNvPicPr/>
                      <p:nvPr/>
                    </p:nvPicPr>
                    <p:blipFill>
                      <a:blip r:embed="rId13"/>
                      <a:stretch>
                        <a:fillRect/>
                      </a:stretch>
                    </p:blipFill>
                    <p:spPr>
                      <a:xfrm>
                        <a:off x="2268538" y="2954338"/>
                        <a:ext cx="4568825" cy="3011487"/>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7023849" y="2860884"/>
          <a:ext cx="3684587" cy="3013075"/>
        </p:xfrm>
        <a:graphic>
          <a:graphicData uri="http://schemas.openxmlformats.org/presentationml/2006/ole">
            <mc:AlternateContent xmlns:mc="http://schemas.openxmlformats.org/markup-compatibility/2006">
              <mc:Choice xmlns:v="urn:schemas-microsoft-com:vml" Requires="v">
                <p:oleObj spid="_x0000_s3561" name="Equation" r:id="rId14" imgW="3684905" imgH="3014345" progId="Equation.DSMT4">
                  <p:embed/>
                </p:oleObj>
              </mc:Choice>
              <mc:Fallback>
                <p:oleObj name="Equation" r:id="rId14" imgW="3684905" imgH="3014345" progId="Equation.DSMT4">
                  <p:embed/>
                  <p:pic>
                    <p:nvPicPr>
                      <p:cNvPr id="0" name="图片 3560"/>
                      <p:cNvPicPr/>
                      <p:nvPr/>
                    </p:nvPicPr>
                    <p:blipFill>
                      <a:blip r:embed="rId15"/>
                      <a:stretch>
                        <a:fillRect/>
                      </a:stretch>
                    </p:blipFill>
                    <p:spPr>
                      <a:xfrm>
                        <a:off x="7023849" y="2860884"/>
                        <a:ext cx="3684587" cy="301307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55640" y="1975670"/>
            <a:ext cx="266429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贝叶斯信息准则：</a:t>
            </a:r>
            <a:endParaRPr lang="zh-CN" altLang="en-US" dirty="0">
              <a:latin typeface="微软雅黑" panose="020B0503020204020204" pitchFamily="34" charset="-122"/>
              <a:ea typeface="微软雅黑" panose="020B0503020204020204" pitchFamily="34" charset="-122"/>
            </a:endParaRPr>
          </a:p>
        </p:txBody>
      </p:sp>
      <p:graphicFrame>
        <p:nvGraphicFramePr>
          <p:cNvPr id="5" name="对象 4"/>
          <p:cNvGraphicFramePr>
            <a:graphicFrameLocks noChangeAspect="1"/>
          </p:cNvGraphicFramePr>
          <p:nvPr/>
        </p:nvGraphicFramePr>
        <p:xfrm>
          <a:off x="5087888" y="2411380"/>
          <a:ext cx="2411025" cy="415694"/>
        </p:xfrm>
        <a:graphic>
          <a:graphicData uri="http://schemas.openxmlformats.org/presentationml/2006/ole">
            <mc:AlternateContent xmlns:mc="http://schemas.openxmlformats.org/markup-compatibility/2006">
              <mc:Choice xmlns:v="urn:schemas-microsoft-com:vml" Requires="v">
                <p:oleObj spid="_x0000_s7218" name="Equation" r:id="rId1" imgW="35356800" imgH="6096000" progId="Equation.DSMT4">
                  <p:embed/>
                </p:oleObj>
              </mc:Choice>
              <mc:Fallback>
                <p:oleObj name="Equation" r:id="rId1" imgW="35356800" imgH="6096000" progId="Equation.DSMT4">
                  <p:embed/>
                  <p:pic>
                    <p:nvPicPr>
                      <p:cNvPr id="0" name="图片 7217"/>
                      <p:cNvPicPr/>
                      <p:nvPr/>
                    </p:nvPicPr>
                    <p:blipFill>
                      <a:blip r:embed="rId2"/>
                      <a:stretch>
                        <a:fillRect/>
                      </a:stretch>
                    </p:blipFill>
                    <p:spPr>
                      <a:xfrm>
                        <a:off x="5087888" y="2411380"/>
                        <a:ext cx="2411025" cy="415694"/>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6" name="文本框 5">
                <a:extLst>
                  <a:ext uri="{FF2B5EF4-FFF2-40B4-BE49-F238E27FC236}">
                    <ele attr="{3DBBD2F8-8C88-449A-83EC-67D35C4206B3}"/>
                  </a:ext>
                </a:extLst>
              </p:cNvPr>
              <p:cNvSpPr txBox="1"/>
              <p:nvPr/>
            </p:nvSpPr>
            <p:spPr>
              <a:xfrm>
                <a:off x="2855640" y="2827074"/>
                <a:ext cx="6984776" cy="258532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b="0" i="1" smtClean="0">
                        <a:latin typeface="Cambria Math" panose="02040503050406030204" pitchFamily="18" charset="0"/>
                      </a:rPr>
                      <m:t>𝑘</m:t>
                    </m:r>
                  </m:oMath>
                </a14:m>
                <a:r>
                  <a:rPr lang="zh-CN" altLang="en-US" dirty="0">
                    <a:latin typeface="微软雅黑" panose="020B0503020204020204" pitchFamily="34" charset="-122"/>
                    <a:ea typeface="微软雅黑" panose="020B0503020204020204" pitchFamily="34" charset="-122"/>
                  </a:rPr>
                  <a:t>表示模型参数个数，</a:t>
                </a:r>
                <a14:m>
                  <m:oMath xmlns:m="http://schemas.openxmlformats.org/officeDocument/2006/math">
                    <m:r>
                      <a:rPr lang="en-US" altLang="zh-CN" b="0" i="1" smtClean="0">
                        <a:latin typeface="Cambria Math" panose="02040503050406030204" pitchFamily="18" charset="0"/>
                      </a:rPr>
                      <m:t>𝐿</m:t>
                    </m:r>
                  </m:oMath>
                </a14:m>
                <a:r>
                  <a:rPr lang="zh-CN" altLang="en-US" dirty="0">
                    <a:latin typeface="微软雅黑" panose="020B0503020204020204" pitchFamily="34" charset="-122"/>
                    <a:ea typeface="微软雅黑" panose="020B0503020204020204" pitchFamily="34" charset="-122"/>
                  </a:rPr>
                  <a:t>表示样本数据关于模型参数的似然函数，</a:t>
                </a:r>
                <a14:m>
                  <m:oMath xmlns:m="http://schemas.openxmlformats.org/officeDocument/2006/math">
                    <m:r>
                      <a:rPr lang="en-US" altLang="zh-CN" b="0" i="1" smtClean="0">
                        <a:latin typeface="Cambria Math" panose="02040503050406030204" pitchFamily="18" charset="0"/>
                      </a:rPr>
                      <m:t>𝑛</m:t>
                    </m:r>
                  </m:oMath>
                </a14:m>
                <a:r>
                  <a:rPr lang="zh-CN" altLang="en-US" dirty="0">
                    <a:latin typeface="微软雅黑" panose="020B0503020204020204" pitchFamily="34" charset="-122"/>
                    <a:ea typeface="微软雅黑" panose="020B0503020204020204" pitchFamily="34" charset="-122"/>
                  </a:rPr>
                  <a:t>表示样本数量。</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很多参数估计问题都采用似然函数作为目标函数，当训练数据足够多时，以提高模型复杂度为代价可以不断提高模型精度，但会带来一个机器学习中非常普遍的问题</a:t>
                </a:r>
                <a:r>
                  <a:rPr lang="en-US" altLang="zh-CN"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过拟合</a:t>
                </a:r>
                <a:r>
                  <a:rPr lang="zh-CN" altLang="en-US" dirty="0">
                    <a:latin typeface="微软雅黑" panose="020B0503020204020204" pitchFamily="34" charset="-122"/>
                    <a:ea typeface="微软雅黑" panose="020B0503020204020204" pitchFamily="34" charset="-122"/>
                  </a:rPr>
                  <a:t>。所以，模型选择问题必须在模型复杂度与模型对数据集描述能力（即似然函数）之间寻求最佳平衡。</a:t>
                </a:r>
              </a:p>
              <a:p>
                <a:r>
                  <a:rPr lang="zh-CN" altLang="en-US" dirty="0">
                    <a:latin typeface="微软雅黑" panose="020B0503020204020204" pitchFamily="34" charset="-122"/>
                    <a:ea typeface="微软雅黑" panose="020B0503020204020204" pitchFamily="34" charset="-122"/>
                  </a:rPr>
                  <a:t>       贝叶斯信息准则就是通过加入模型</a:t>
                </a:r>
                <a:r>
                  <a:rPr lang="zh-CN" altLang="en-US" b="1" dirty="0">
                    <a:solidFill>
                      <a:srgbClr val="FF0000"/>
                    </a:solidFill>
                    <a:latin typeface="微软雅黑" panose="020B0503020204020204" pitchFamily="34" charset="-122"/>
                    <a:ea typeface="微软雅黑" panose="020B0503020204020204" pitchFamily="34" charset="-122"/>
                  </a:rPr>
                  <a:t>复杂度的惩罚项</a:t>
                </a:r>
                <a:r>
                  <a:rPr lang="zh-CN" altLang="en-US" dirty="0">
                    <a:latin typeface="微软雅黑" panose="020B0503020204020204" pitchFamily="34" charset="-122"/>
                    <a:ea typeface="微软雅黑" panose="020B0503020204020204" pitchFamily="34" charset="-122"/>
                  </a:rPr>
                  <a:t>来避免过拟合问题。</a:t>
                </a:r>
              </a:p>
            </p:txBody>
          </p:sp>
        </mc:Choice>
        <mc:Fallback>
          <p:sp>
            <p:nvSpPr>
              <p:cNvPr id="6" name="文本框 5"/>
              <p:cNvSpPr txBox="1">
                <a:spLocks noRot="1" noChangeAspect="1" noMove="1" noResize="1" noEditPoints="1" noAdjustHandles="1" noChangeArrowheads="1" noChangeShapeType="1" noTextEdit="1"/>
              </p:cNvSpPr>
              <p:nvPr/>
            </p:nvSpPr>
            <p:spPr>
              <a:xfrm>
                <a:off x="2855640" y="2827074"/>
                <a:ext cx="6984776" cy="2585323"/>
              </a:xfrm>
              <a:prstGeom prst="rect">
                <a:avLst/>
              </a:prstGeom>
              <a:blipFill rotWithShape="1">
                <a:blip r:embed="rId3"/>
                <a:stretch>
                  <a:fillRect l="-698" t="-1415" b="-2830"/>
                </a:stretch>
              </a:blipFill>
            </p:spPr>
            <p:txBody>
              <a:bodyPr/>
              <a:lstStyle/>
              <a:p>
                <a:r>
                  <a:rPr lang="zh-CN" altLang="en-US">
                    <a:noFill/>
                  </a:rPr>
                  <a:t> </a:t>
                </a:r>
                <a:endParaRPr lang="zh-CN" altLang="en-US">
                  <a:noFill/>
                </a:endParaRPr>
              </a:p>
            </p:txBody>
          </p:sp>
        </mc:Fallback>
      </mc:AlternateContent>
      <p:graphicFrame>
        <p:nvGraphicFramePr>
          <p:cNvPr id="7" name="表格 6"/>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gridCol w="1656000"/>
                <a:gridCol w="1656000"/>
                <a:gridCol w="1656000"/>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endParaRPr lang="zh-CN" altLang="en-US" b="1"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8" name="TextBox 9"/>
          <p:cNvSpPr txBox="1"/>
          <p:nvPr/>
        </p:nvSpPr>
        <p:spPr>
          <a:xfrm>
            <a:off x="1847528" y="1360062"/>
            <a:ext cx="7769113" cy="461665"/>
          </a:xfrm>
          <a:prstGeom prst="rect">
            <a:avLst/>
          </a:prstGeom>
          <a:noFill/>
        </p:spPr>
        <p:txBody>
          <a:bodyPr wrap="square" rtlCol="0">
            <a:spAutoFit/>
          </a:bodyPr>
          <a:lstStyle/>
          <a:p>
            <a:r>
              <a:rPr lang="zh-CN" altLang="en-US" sz="2400" b="1" dirty="0">
                <a:solidFill>
                  <a:schemeClr val="accent2"/>
                </a:solidFill>
              </a:rPr>
              <a:t>研究基础：</a:t>
            </a:r>
            <a:endParaRPr lang="en-US" altLang="zh-CN" sz="2400" b="1" dirty="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
          <p:cNvSpPr txBox="1"/>
          <p:nvPr/>
        </p:nvSpPr>
        <p:spPr>
          <a:xfrm>
            <a:off x="1847528" y="1386051"/>
            <a:ext cx="7769113" cy="769441"/>
          </a:xfrm>
          <a:prstGeom prst="rect">
            <a:avLst/>
          </a:prstGeom>
          <a:noFill/>
        </p:spPr>
        <p:txBody>
          <a:bodyPr wrap="square" rtlCol="0">
            <a:spAutoFit/>
          </a:bodyPr>
          <a:lstStyle/>
          <a:p>
            <a:r>
              <a:rPr lang="zh-CN" altLang="en-US" sz="2400" b="1" dirty="0">
                <a:solidFill>
                  <a:schemeClr val="accent2"/>
                </a:solidFill>
              </a:rPr>
              <a:t>研究内容</a:t>
            </a:r>
            <a:r>
              <a:rPr lang="en-US" altLang="zh-CN" sz="2400" b="1" dirty="0">
                <a:solidFill>
                  <a:schemeClr val="accent2"/>
                </a:solidFill>
              </a:rPr>
              <a:t>1</a:t>
            </a:r>
            <a:r>
              <a:rPr lang="en-US" altLang="zh-CN" sz="2400" b="1" dirty="0">
                <a:solidFill>
                  <a:schemeClr val="accent2"/>
                </a:solidFill>
                <a:sym typeface="Wingdings" panose="05000000000000000000" pitchFamily="2" charset="2"/>
              </a:rPr>
              <a:t>:</a:t>
            </a:r>
            <a:r>
              <a:rPr lang="zh-CN" altLang="en-US" sz="2400" b="1" dirty="0">
                <a:solidFill>
                  <a:schemeClr val="accent2"/>
                </a:solidFill>
                <a:sym typeface="Wingdings" panose="05000000000000000000" pitchFamily="2" charset="2"/>
              </a:rPr>
              <a:t> （已完成）</a:t>
            </a:r>
            <a:endParaRPr lang="en-US" altLang="zh-CN" sz="2400" b="1" dirty="0">
              <a:solidFill>
                <a:schemeClr val="accent2"/>
              </a:solidFill>
            </a:endParaRPr>
          </a:p>
          <a:p>
            <a:r>
              <a:rPr lang="zh-CN" altLang="en-US" sz="2000" dirty="0"/>
              <a:t> </a:t>
            </a:r>
            <a:endParaRPr lang="en-US" altLang="zh-CN" sz="2000" dirty="0"/>
          </a:p>
        </p:txBody>
      </p:sp>
      <p:sp>
        <p:nvSpPr>
          <p:cNvPr id="4" name="矩形: 圆角 3"/>
          <p:cNvSpPr/>
          <p:nvPr/>
        </p:nvSpPr>
        <p:spPr>
          <a:xfrm>
            <a:off x="407368" y="3605541"/>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训练数据</a:t>
            </a:r>
            <a:endParaRPr lang="zh-CN" altLang="en-US" dirty="0"/>
          </a:p>
        </p:txBody>
      </p:sp>
      <p:sp>
        <p:nvSpPr>
          <p:cNvPr id="7" name="矩形: 圆角 6"/>
          <p:cNvSpPr/>
          <p:nvPr/>
        </p:nvSpPr>
        <p:spPr>
          <a:xfrm>
            <a:off x="2639616" y="2474610"/>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模型一</a:t>
            </a:r>
            <a:endParaRPr lang="zh-CN" altLang="en-US" dirty="0"/>
          </a:p>
        </p:txBody>
      </p:sp>
      <p:sp>
        <p:nvSpPr>
          <p:cNvPr id="9" name="矩形: 圆角 8"/>
          <p:cNvSpPr/>
          <p:nvPr/>
        </p:nvSpPr>
        <p:spPr>
          <a:xfrm>
            <a:off x="2612728" y="3605541"/>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t>
            </a:r>
            <a:endParaRPr lang="zh-CN" altLang="en-US" dirty="0"/>
          </a:p>
        </p:txBody>
      </p:sp>
      <p:sp>
        <p:nvSpPr>
          <p:cNvPr id="10" name="矩形: 圆角 9"/>
          <p:cNvSpPr/>
          <p:nvPr/>
        </p:nvSpPr>
        <p:spPr>
          <a:xfrm>
            <a:off x="2639616" y="4747979"/>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t>模型</a:t>
            </a:r>
            <a:r>
              <a:rPr lang="en-US" altLang="zh-CN" sz="2400" i="1" dirty="0">
                <a:latin typeface="Times New Roman" panose="02020603050405020304" pitchFamily="18" charset="0"/>
                <a:cs typeface="Times New Roman" panose="02020603050405020304" pitchFamily="18" charset="0"/>
              </a:rPr>
              <a:t>n</a:t>
            </a:r>
            <a:endParaRPr lang="zh-CN" altLang="en-US" i="1" dirty="0">
              <a:latin typeface="Times New Roman" panose="02020603050405020304" pitchFamily="18" charset="0"/>
              <a:cs typeface="Times New Roman" panose="02020603050405020304" pitchFamily="18" charset="0"/>
            </a:endParaRPr>
          </a:p>
        </p:txBody>
      </p:sp>
      <p:cxnSp>
        <p:nvCxnSpPr>
          <p:cNvPr id="16" name="直接箭头连接符 15"/>
          <p:cNvCxnSpPr>
            <a:stCxn id="4" idx="3"/>
            <a:endCxn id="7" idx="1"/>
          </p:cNvCxnSpPr>
          <p:nvPr/>
        </p:nvCxnSpPr>
        <p:spPr>
          <a:xfrm flipV="1">
            <a:off x="1631504" y="2762642"/>
            <a:ext cx="1008112" cy="1130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4" idx="3"/>
            <a:endCxn id="9" idx="1"/>
          </p:cNvCxnSpPr>
          <p:nvPr/>
        </p:nvCxnSpPr>
        <p:spPr>
          <a:xfrm>
            <a:off x="1631504" y="3893573"/>
            <a:ext cx="981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4" idx="3"/>
            <a:endCxn id="10" idx="1"/>
          </p:cNvCxnSpPr>
          <p:nvPr/>
        </p:nvCxnSpPr>
        <p:spPr>
          <a:xfrm>
            <a:off x="1631504" y="3893573"/>
            <a:ext cx="1008112" cy="1142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圆角 22"/>
          <p:cNvSpPr/>
          <p:nvPr/>
        </p:nvSpPr>
        <p:spPr>
          <a:xfrm>
            <a:off x="4799856" y="2322793"/>
            <a:ext cx="1296144" cy="287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基数分布参数</a:t>
            </a:r>
            <a:endParaRPr lang="zh-CN" altLang="en-US" sz="1400" dirty="0"/>
          </a:p>
        </p:txBody>
      </p:sp>
      <p:sp>
        <p:nvSpPr>
          <p:cNvPr id="24" name="矩形: 圆角 23"/>
          <p:cNvSpPr/>
          <p:nvPr/>
        </p:nvSpPr>
        <p:spPr>
          <a:xfrm>
            <a:off x="4799856" y="2937613"/>
            <a:ext cx="1296144" cy="3123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特征分布参数</a:t>
            </a:r>
            <a:endParaRPr lang="zh-CN" altLang="en-US" sz="1400" dirty="0"/>
          </a:p>
        </p:txBody>
      </p:sp>
      <p:sp>
        <p:nvSpPr>
          <p:cNvPr id="39" name="文本框 38"/>
          <p:cNvSpPr txBox="1"/>
          <p:nvPr/>
        </p:nvSpPr>
        <p:spPr>
          <a:xfrm>
            <a:off x="4331803" y="2223611"/>
            <a:ext cx="539509" cy="276999"/>
          </a:xfrm>
          <a:prstGeom prst="rect">
            <a:avLst/>
          </a:prstGeom>
          <a:noFill/>
        </p:spPr>
        <p:txBody>
          <a:bodyPr wrap="square" rtlCol="0">
            <a:spAutoFit/>
          </a:bodyPr>
          <a:lstStyle/>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MLE</a:t>
            </a:r>
            <a:endParaRPr lang="zh-CN" altLang="en-US" sz="1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文本框 39"/>
          <p:cNvSpPr txBox="1"/>
          <p:nvPr/>
        </p:nvSpPr>
        <p:spPr>
          <a:xfrm>
            <a:off x="4260348" y="2656780"/>
            <a:ext cx="791720" cy="461665"/>
          </a:xfrm>
          <a:prstGeom prst="rect">
            <a:avLst/>
          </a:prstGeom>
          <a:noFill/>
        </p:spPr>
        <p:txBody>
          <a:bodyPr wrap="square" rtlCol="0">
            <a:spAutoFit/>
          </a:bodyPr>
          <a:lstStyle/>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Gibbs</a:t>
            </a:r>
            <a:r>
              <a:rPr lang="zh-CN" altLang="en-US" sz="1200" dirty="0">
                <a:latin typeface="微软雅黑" panose="020B0503020204020204" pitchFamily="34" charset="-122"/>
                <a:ea typeface="微软雅黑" panose="020B0503020204020204" pitchFamily="34" charset="-122"/>
              </a:rPr>
              <a:t>参数采样</a:t>
            </a:r>
            <a:endParaRPr lang="zh-CN" altLang="en-US" sz="1200" dirty="0">
              <a:latin typeface="微软雅黑" panose="020B0503020204020204" pitchFamily="34" charset="-122"/>
              <a:ea typeface="微软雅黑" panose="020B0503020204020204" pitchFamily="34" charset="-122"/>
            </a:endParaRPr>
          </a:p>
        </p:txBody>
      </p:sp>
      <p:cxnSp>
        <p:nvCxnSpPr>
          <p:cNvPr id="51" name="连接符: 肘形 50"/>
          <p:cNvCxnSpPr>
            <a:stCxn id="7" idx="3"/>
            <a:endCxn id="23" idx="1"/>
          </p:cNvCxnSpPr>
          <p:nvPr/>
        </p:nvCxnSpPr>
        <p:spPr>
          <a:xfrm flipV="1">
            <a:off x="3863752" y="2466458"/>
            <a:ext cx="936104" cy="2961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p:cNvCxnSpPr>
            <a:stCxn id="7" idx="3"/>
          </p:cNvCxnSpPr>
          <p:nvPr/>
        </p:nvCxnSpPr>
        <p:spPr>
          <a:xfrm>
            <a:off x="3863752" y="2762642"/>
            <a:ext cx="936104" cy="3311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矩形: 圆角 54"/>
          <p:cNvSpPr/>
          <p:nvPr/>
        </p:nvSpPr>
        <p:spPr>
          <a:xfrm>
            <a:off x="6816080" y="2374055"/>
            <a:ext cx="1224136" cy="719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学习得到的模型一</a:t>
            </a:r>
            <a:endParaRPr lang="zh-CN" altLang="en-US" dirty="0"/>
          </a:p>
        </p:txBody>
      </p:sp>
      <p:cxnSp>
        <p:nvCxnSpPr>
          <p:cNvPr id="57" name="连接符: 肘形 56"/>
          <p:cNvCxnSpPr>
            <a:stCxn id="23" idx="3"/>
            <a:endCxn id="55" idx="1"/>
          </p:cNvCxnSpPr>
          <p:nvPr/>
        </p:nvCxnSpPr>
        <p:spPr>
          <a:xfrm>
            <a:off x="6096000" y="2466458"/>
            <a:ext cx="720080" cy="2674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p:cNvCxnSpPr>
            <a:stCxn id="24" idx="3"/>
            <a:endCxn id="55" idx="1"/>
          </p:cNvCxnSpPr>
          <p:nvPr/>
        </p:nvCxnSpPr>
        <p:spPr>
          <a:xfrm flipV="1">
            <a:off x="6096000" y="2733919"/>
            <a:ext cx="720080" cy="35986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6" name="矩形: 圆角 65"/>
          <p:cNvSpPr/>
          <p:nvPr/>
        </p:nvSpPr>
        <p:spPr>
          <a:xfrm>
            <a:off x="4819738" y="3605541"/>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t>
            </a:r>
            <a:endParaRPr lang="zh-CN" altLang="en-US" dirty="0"/>
          </a:p>
        </p:txBody>
      </p:sp>
      <p:sp>
        <p:nvSpPr>
          <p:cNvPr id="67" name="矩形: 圆角 66"/>
          <p:cNvSpPr/>
          <p:nvPr/>
        </p:nvSpPr>
        <p:spPr>
          <a:xfrm>
            <a:off x="4819738" y="4736472"/>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t>
            </a:r>
            <a:endParaRPr lang="zh-CN" altLang="en-US" dirty="0"/>
          </a:p>
        </p:txBody>
      </p:sp>
      <p:sp>
        <p:nvSpPr>
          <p:cNvPr id="68" name="矩形: 圆角 67"/>
          <p:cNvSpPr/>
          <p:nvPr/>
        </p:nvSpPr>
        <p:spPr>
          <a:xfrm>
            <a:off x="6816080" y="3605541"/>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a:t>
            </a:r>
            <a:endParaRPr lang="zh-CN" altLang="en-US" dirty="0"/>
          </a:p>
        </p:txBody>
      </p:sp>
      <p:sp>
        <p:nvSpPr>
          <p:cNvPr id="70" name="矩形: 圆角 69"/>
          <p:cNvSpPr/>
          <p:nvPr/>
        </p:nvSpPr>
        <p:spPr>
          <a:xfrm>
            <a:off x="6816080" y="4664640"/>
            <a:ext cx="1224136" cy="719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学习得到的模型</a:t>
            </a:r>
            <a:r>
              <a:rPr lang="en-US" altLang="zh-CN" sz="2400" i="1" dirty="0">
                <a:latin typeface="Times New Roman" panose="02020603050405020304" pitchFamily="18" charset="0"/>
                <a:cs typeface="Times New Roman" panose="02020603050405020304" pitchFamily="18" charset="0"/>
              </a:rPr>
              <a:t>n</a:t>
            </a:r>
            <a:endParaRPr lang="zh-CN" altLang="en-US" i="1" dirty="0">
              <a:latin typeface="Times New Roman" panose="02020603050405020304" pitchFamily="18" charset="0"/>
              <a:cs typeface="Times New Roman" panose="02020603050405020304" pitchFamily="18" charset="0"/>
            </a:endParaRPr>
          </a:p>
        </p:txBody>
      </p:sp>
      <p:cxnSp>
        <p:nvCxnSpPr>
          <p:cNvPr id="72" name="直接箭头连接符 71"/>
          <p:cNvCxnSpPr>
            <a:stCxn id="9" idx="3"/>
            <a:endCxn id="66" idx="1"/>
          </p:cNvCxnSpPr>
          <p:nvPr/>
        </p:nvCxnSpPr>
        <p:spPr>
          <a:xfrm>
            <a:off x="3836864" y="3893573"/>
            <a:ext cx="982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10" idx="3"/>
            <a:endCxn id="67" idx="1"/>
          </p:cNvCxnSpPr>
          <p:nvPr/>
        </p:nvCxnSpPr>
        <p:spPr>
          <a:xfrm flipV="1">
            <a:off x="3863752" y="5024504"/>
            <a:ext cx="955986" cy="11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6" idx="3"/>
            <a:endCxn id="68" idx="1"/>
          </p:cNvCxnSpPr>
          <p:nvPr/>
        </p:nvCxnSpPr>
        <p:spPr>
          <a:xfrm>
            <a:off x="6043874" y="3893573"/>
            <a:ext cx="7722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67" idx="3"/>
            <a:endCxn id="70" idx="1"/>
          </p:cNvCxnSpPr>
          <p:nvPr/>
        </p:nvCxnSpPr>
        <p:spPr>
          <a:xfrm>
            <a:off x="6043874" y="5024504"/>
            <a:ext cx="7722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矩形: 圆角 88"/>
          <p:cNvSpPr/>
          <p:nvPr/>
        </p:nvSpPr>
        <p:spPr>
          <a:xfrm>
            <a:off x="8904312" y="3603816"/>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latin typeface="Times New Roman" panose="02020603050405020304" pitchFamily="18" charset="0"/>
                <a:cs typeface="Times New Roman" panose="02020603050405020304" pitchFamily="18" charset="0"/>
              </a:rPr>
              <a:t>BIC</a:t>
            </a:r>
            <a:endParaRPr lang="zh-CN" altLang="en-US" dirty="0">
              <a:latin typeface="Times New Roman" panose="02020603050405020304" pitchFamily="18" charset="0"/>
              <a:cs typeface="Times New Roman" panose="02020603050405020304" pitchFamily="18" charset="0"/>
            </a:endParaRPr>
          </a:p>
        </p:txBody>
      </p:sp>
      <p:sp>
        <p:nvSpPr>
          <p:cNvPr id="96" name="矩形: 圆角 95"/>
          <p:cNvSpPr/>
          <p:nvPr/>
        </p:nvSpPr>
        <p:spPr>
          <a:xfrm>
            <a:off x="10632504" y="3603816"/>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t>最优模型</a:t>
            </a:r>
            <a:endParaRPr lang="zh-CN" altLang="en-US" dirty="0"/>
          </a:p>
        </p:txBody>
      </p:sp>
      <p:cxnSp>
        <p:nvCxnSpPr>
          <p:cNvPr id="98" name="直接箭头连接符 97"/>
          <p:cNvCxnSpPr>
            <a:stCxn id="89" idx="3"/>
            <a:endCxn id="96" idx="1"/>
          </p:cNvCxnSpPr>
          <p:nvPr/>
        </p:nvCxnSpPr>
        <p:spPr>
          <a:xfrm>
            <a:off x="10128448" y="3891848"/>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2423592" y="2055644"/>
            <a:ext cx="0" cy="3672408"/>
          </a:xfrm>
          <a:prstGeom prst="line">
            <a:avLst/>
          </a:prstGeom>
        </p:spPr>
        <p:style>
          <a:lnRef idx="2">
            <a:schemeClr val="dk1"/>
          </a:lnRef>
          <a:fillRef idx="0">
            <a:schemeClr val="dk1"/>
          </a:fillRef>
          <a:effectRef idx="1">
            <a:schemeClr val="dk1"/>
          </a:effectRef>
          <a:fontRef idx="minor">
            <a:schemeClr val="tx1"/>
          </a:fontRef>
        </p:style>
      </p:cxnSp>
      <p:cxnSp>
        <p:nvCxnSpPr>
          <p:cNvPr id="103" name="直接连接符 102"/>
          <p:cNvCxnSpPr/>
          <p:nvPr/>
        </p:nvCxnSpPr>
        <p:spPr>
          <a:xfrm>
            <a:off x="4007768" y="2055644"/>
            <a:ext cx="0" cy="3672408"/>
          </a:xfrm>
          <a:prstGeom prst="line">
            <a:avLst/>
          </a:prstGeom>
        </p:spPr>
        <p:style>
          <a:lnRef idx="2">
            <a:schemeClr val="dk1"/>
          </a:lnRef>
          <a:fillRef idx="0">
            <a:schemeClr val="dk1"/>
          </a:fillRef>
          <a:effectRef idx="1">
            <a:schemeClr val="dk1"/>
          </a:effectRef>
          <a:fontRef idx="minor">
            <a:schemeClr val="tx1"/>
          </a:fontRef>
        </p:style>
      </p:cxnSp>
      <p:cxnSp>
        <p:nvCxnSpPr>
          <p:cNvPr id="105" name="直接连接符 104"/>
          <p:cNvCxnSpPr/>
          <p:nvPr/>
        </p:nvCxnSpPr>
        <p:spPr>
          <a:xfrm>
            <a:off x="2423592" y="2055644"/>
            <a:ext cx="1584176" cy="0"/>
          </a:xfrm>
          <a:prstGeom prst="line">
            <a:avLst/>
          </a:prstGeom>
        </p:spPr>
        <p:style>
          <a:lnRef idx="2">
            <a:schemeClr val="dk1"/>
          </a:lnRef>
          <a:fillRef idx="0">
            <a:schemeClr val="dk1"/>
          </a:fillRef>
          <a:effectRef idx="1">
            <a:schemeClr val="dk1"/>
          </a:effectRef>
          <a:fontRef idx="minor">
            <a:schemeClr val="tx1"/>
          </a:fontRef>
        </p:style>
      </p:cxnSp>
      <p:cxnSp>
        <p:nvCxnSpPr>
          <p:cNvPr id="106" name="直接连接符 105"/>
          <p:cNvCxnSpPr/>
          <p:nvPr/>
        </p:nvCxnSpPr>
        <p:spPr>
          <a:xfrm>
            <a:off x="2423592" y="5728052"/>
            <a:ext cx="1584176" cy="0"/>
          </a:xfrm>
          <a:prstGeom prst="line">
            <a:avLst/>
          </a:prstGeom>
        </p:spPr>
        <p:style>
          <a:lnRef idx="2">
            <a:schemeClr val="dk1"/>
          </a:lnRef>
          <a:fillRef idx="0">
            <a:schemeClr val="dk1"/>
          </a:fillRef>
          <a:effectRef idx="1">
            <a:schemeClr val="dk1"/>
          </a:effectRef>
          <a:fontRef idx="minor">
            <a:schemeClr val="tx1"/>
          </a:fontRef>
        </p:style>
      </p:cxnSp>
      <p:sp>
        <p:nvSpPr>
          <p:cNvPr id="107" name="文本框 106"/>
          <p:cNvSpPr txBox="1"/>
          <p:nvPr/>
        </p:nvSpPr>
        <p:spPr>
          <a:xfrm>
            <a:off x="2207568" y="5855905"/>
            <a:ext cx="2214321" cy="738664"/>
          </a:xfrm>
          <a:prstGeom prst="rect">
            <a:avLst/>
          </a:prstGeom>
          <a:noFill/>
        </p:spPr>
        <p:txBody>
          <a:bodyPr wrap="square" rtlCol="0">
            <a:spAutoFit/>
          </a:bodyPr>
          <a:lstStyle/>
          <a:p>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微软雅黑" panose="020B0503020204020204" pitchFamily="34" charset="-122"/>
                <a:ea typeface="微软雅黑" panose="020B0503020204020204" pitchFamily="34" charset="-122"/>
              </a:rPr>
              <a:t>个模型复杂度不同 </a:t>
            </a:r>
            <a:r>
              <a:rPr lang="en-US" altLang="zh-CN" sz="1800" b="1" i="1" dirty="0">
                <a:latin typeface="微软雅黑" panose="020B0503020204020204" pitchFamily="34" charset="-122"/>
                <a:ea typeface="微软雅黑" panose="020B0503020204020204" pitchFamily="34" charset="-122"/>
              </a:rPr>
              <a:t>IID-cluster  </a:t>
            </a:r>
            <a:r>
              <a:rPr lang="zh-CN" altLang="en-US" sz="1800" dirty="0">
                <a:latin typeface="微软雅黑" panose="020B0503020204020204" pitchFamily="34" charset="-122"/>
                <a:ea typeface="微软雅黑" panose="020B0503020204020204" pitchFamily="34" charset="-122"/>
              </a:rPr>
              <a:t>模型</a:t>
            </a:r>
            <a:endParaRPr lang="zh-CN" altLang="en-US" dirty="0">
              <a:latin typeface="微软雅黑" panose="020B0503020204020204" pitchFamily="34" charset="-122"/>
              <a:ea typeface="微软雅黑" panose="020B0503020204020204" pitchFamily="34" charset="-122"/>
            </a:endParaRPr>
          </a:p>
        </p:txBody>
      </p:sp>
      <p:cxnSp>
        <p:nvCxnSpPr>
          <p:cNvPr id="121" name="直接箭头连接符 120"/>
          <p:cNvCxnSpPr>
            <a:stCxn id="55" idx="3"/>
          </p:cNvCxnSpPr>
          <p:nvPr/>
        </p:nvCxnSpPr>
        <p:spPr>
          <a:xfrm>
            <a:off x="8040216" y="2733919"/>
            <a:ext cx="864096" cy="869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a:stCxn id="70" idx="3"/>
          </p:cNvCxnSpPr>
          <p:nvPr/>
        </p:nvCxnSpPr>
        <p:spPr>
          <a:xfrm flipV="1">
            <a:off x="8040216" y="4179880"/>
            <a:ext cx="864096" cy="844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68" idx="3"/>
            <a:endCxn id="89" idx="1"/>
          </p:cNvCxnSpPr>
          <p:nvPr/>
        </p:nvCxnSpPr>
        <p:spPr>
          <a:xfrm flipV="1">
            <a:off x="8040216" y="3891848"/>
            <a:ext cx="864096" cy="1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26" name="对象 125"/>
          <p:cNvGraphicFramePr>
            <a:graphicFrameLocks noChangeAspect="1"/>
          </p:cNvGraphicFramePr>
          <p:nvPr/>
        </p:nvGraphicFramePr>
        <p:xfrm>
          <a:off x="7978509" y="1481513"/>
          <a:ext cx="3924331" cy="1880785"/>
        </p:xfrm>
        <a:graphic>
          <a:graphicData uri="http://schemas.openxmlformats.org/presentationml/2006/ole">
            <mc:AlternateContent xmlns:mc="http://schemas.openxmlformats.org/markup-compatibility/2006">
              <mc:Choice xmlns:v="urn:schemas-microsoft-com:vml" Requires="v">
                <p:oleObj spid="_x0000_s8240" name="Equation" r:id="rId1" imgW="66141600" imgH="31699200" progId="Equation.DSMT4">
                  <p:embed/>
                </p:oleObj>
              </mc:Choice>
              <mc:Fallback>
                <p:oleObj name="Equation" r:id="rId1" imgW="66141600" imgH="31699200" progId="Equation.DSMT4">
                  <p:embed/>
                  <p:pic>
                    <p:nvPicPr>
                      <p:cNvPr id="0" name="图片 8239"/>
                      <p:cNvPicPr/>
                      <p:nvPr/>
                    </p:nvPicPr>
                    <p:blipFill>
                      <a:blip r:embed="rId2"/>
                      <a:stretch>
                        <a:fillRect/>
                      </a:stretch>
                    </p:blipFill>
                    <p:spPr>
                      <a:xfrm>
                        <a:off x="7978509" y="1481513"/>
                        <a:ext cx="3924331" cy="1880785"/>
                      </a:xfrm>
                      <a:prstGeom prst="rect">
                        <a:avLst/>
                      </a:prstGeom>
                    </p:spPr>
                  </p:pic>
                </p:oleObj>
              </mc:Fallback>
            </mc:AlternateContent>
          </a:graphicData>
        </a:graphic>
      </p:graphicFrame>
      <p:graphicFrame>
        <p:nvGraphicFramePr>
          <p:cNvPr id="127" name="表格 126"/>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gridCol w="1656000"/>
                <a:gridCol w="1656000"/>
                <a:gridCol w="1656000"/>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endParaRPr lang="zh-CN" altLang="en-US" b="1"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4966" y="1396101"/>
            <a:ext cx="6096000" cy="646331"/>
          </a:xfrm>
          <a:prstGeom prst="rect">
            <a:avLst/>
          </a:prstGeom>
        </p:spPr>
        <p:txBody>
          <a:bodyPr>
            <a:spAutoFit/>
          </a:bodyPr>
          <a:lstStyle/>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最优模型的性能验证</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2576248" y="3870866"/>
            <a:ext cx="720080" cy="307777"/>
          </a:xfrm>
          <a:prstGeom prst="rect">
            <a:avLst/>
          </a:prstGeom>
          <a:noFill/>
        </p:spPr>
        <p:txBody>
          <a:bodyPr wrap="square" rtlCol="0">
            <a:spAutoFit/>
          </a:bodyPr>
          <a:lstStyle/>
          <a:p>
            <a:r>
              <a:rPr lang="zh-CN" altLang="en-US" sz="1400" dirty="0"/>
              <a:t>图一</a:t>
            </a:r>
            <a:endParaRPr lang="zh-CN" altLang="en-US" sz="1400" dirty="0"/>
          </a:p>
        </p:txBody>
      </p:sp>
      <p:graphicFrame>
        <p:nvGraphicFramePr>
          <p:cNvPr id="30" name="表格 29"/>
          <p:cNvGraphicFramePr>
            <a:graphicFrameLocks noGrp="1"/>
          </p:cNvGraphicFramePr>
          <p:nvPr/>
        </p:nvGraphicFramePr>
        <p:xfrm>
          <a:off x="1847528" y="548680"/>
          <a:ext cx="7276543" cy="662400"/>
        </p:xfrm>
        <a:graphic>
          <a:graphicData uri="http://schemas.openxmlformats.org/drawingml/2006/table">
            <a:tbl>
              <a:tblPr firstRow="1" bandRow="1">
                <a:tableStyleId>{5C22544A-7EE6-4342-B048-85BDC9FD1C3A}</a:tableStyleId>
              </a:tblPr>
              <a:tblGrid>
                <a:gridCol w="2308543"/>
                <a:gridCol w="1656000"/>
                <a:gridCol w="1656000"/>
                <a:gridCol w="1656000"/>
              </a:tblGrid>
              <a:tr h="497601">
                <a:tc>
                  <a:txBody>
                    <a:bodyPr/>
                    <a:lstStyle/>
                    <a:p>
                      <a:pPr algn="ctr"/>
                      <a:r>
                        <a:rPr lang="zh-CN" altLang="en-US" b="0" dirty="0">
                          <a:solidFill>
                            <a:schemeClr val="accent1">
                              <a:lumMod val="75000"/>
                            </a:schemeClr>
                          </a:solidFill>
                          <a:latin typeface="微软雅黑" panose="020B0503020204020204" pitchFamily="34" charset="-122"/>
                          <a:ea typeface="微软雅黑" panose="020B0503020204020204" pitchFamily="34" charset="-122"/>
                        </a:rPr>
                        <a:t>背景介绍及研究意义</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dirty="0">
                          <a:solidFill>
                            <a:schemeClr val="bg1"/>
                          </a:solidFill>
                          <a:latin typeface="微软雅黑" panose="020B0503020204020204" pitchFamily="34" charset="-122"/>
                          <a:ea typeface="微软雅黑" panose="020B0503020204020204" pitchFamily="34" charset="-122"/>
                        </a:rPr>
                        <a:t>研究内容</a:t>
                      </a:r>
                      <a:endParaRPr lang="zh-CN" altLang="en-US" b="1" dirty="0">
                        <a:solidFill>
                          <a:schemeClr val="bg1"/>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研究计划</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研究进展</a:t>
                      </a:r>
                      <a:endParaRPr lang="zh-CN" altLang="en-US" b="0" dirty="0">
                        <a:solidFill>
                          <a:schemeClr val="accent1">
                            <a:lumMod val="75000"/>
                          </a:schemeClr>
                        </a:solidFill>
                        <a:latin typeface="微软雅黑" panose="020B0503020204020204" pitchFamily="34" charset="-122"/>
                        <a:ea typeface="微软雅黑" panose="020B0503020204020204" pitchFamily="34" charset="-122"/>
                      </a:endParaRPr>
                    </a:p>
                  </a:txBody>
                  <a:tcPr anchor="b">
                    <a:lnL w="5715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164799">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vMerge="1">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zh-CN" altLang="en-US" sz="100" b="0" dirty="0">
                        <a:solidFill>
                          <a:schemeClr val="accent1">
                            <a:lumMod val="75000"/>
                          </a:schemeClr>
                        </a:solidFill>
                        <a:latin typeface="微软雅黑" panose="020B0503020204020204" pitchFamily="34" charset="-122"/>
                        <a:ea typeface="微软雅黑" panose="020B0503020204020204" pitchFamily="34" charset="-122"/>
                      </a:endParaRPr>
                    </a:p>
                  </a:txBody>
                  <a:tcPr anchor="ct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pic>
        <p:nvPicPr>
          <p:cNvPr id="8" name="图片 7" descr="图表, 折线图&#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184232" y="1870866"/>
            <a:ext cx="2666667" cy="2000000"/>
          </a:xfrm>
          <a:prstGeom prst="rect">
            <a:avLst/>
          </a:prstGeom>
        </p:spPr>
      </p:pic>
      <p:pic>
        <p:nvPicPr>
          <p:cNvPr id="10" name="图片 9" descr="图表, 折线图&#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394" y="4118975"/>
            <a:ext cx="2666667" cy="2000000"/>
          </a:xfrm>
          <a:prstGeom prst="rect">
            <a:avLst/>
          </a:prstGeom>
        </p:spPr>
      </p:pic>
      <p:pic>
        <p:nvPicPr>
          <p:cNvPr id="12" name="图片 11" descr="图表, 条形图&#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325" y="4118975"/>
            <a:ext cx="2666667" cy="2000000"/>
          </a:xfrm>
          <a:prstGeom prst="rect">
            <a:avLst/>
          </a:prstGeom>
        </p:spPr>
      </p:pic>
      <p:pic>
        <p:nvPicPr>
          <p:cNvPr id="14" name="图片 13" descr="图表, 直方图&#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1427" y="1847871"/>
            <a:ext cx="2666667" cy="2000000"/>
          </a:xfrm>
          <a:prstGeom prst="rect">
            <a:avLst/>
          </a:prstGeom>
        </p:spPr>
      </p:pic>
      <p:sp>
        <p:nvSpPr>
          <p:cNvPr id="25" name="文本框 24"/>
          <p:cNvSpPr txBox="1"/>
          <p:nvPr/>
        </p:nvSpPr>
        <p:spPr>
          <a:xfrm>
            <a:off x="6032632" y="3870866"/>
            <a:ext cx="720080" cy="307777"/>
          </a:xfrm>
          <a:prstGeom prst="rect">
            <a:avLst/>
          </a:prstGeom>
          <a:noFill/>
        </p:spPr>
        <p:txBody>
          <a:bodyPr wrap="square" rtlCol="0">
            <a:spAutoFit/>
          </a:bodyPr>
          <a:lstStyle/>
          <a:p>
            <a:r>
              <a:rPr lang="zh-CN" altLang="en-US" sz="1400" dirty="0"/>
              <a:t>图二</a:t>
            </a:r>
            <a:endParaRPr lang="zh-CN" altLang="en-US" sz="1400" dirty="0"/>
          </a:p>
        </p:txBody>
      </p:sp>
      <p:sp>
        <p:nvSpPr>
          <p:cNvPr id="26" name="文本框 25"/>
          <p:cNvSpPr txBox="1"/>
          <p:nvPr/>
        </p:nvSpPr>
        <p:spPr>
          <a:xfrm>
            <a:off x="9272992" y="3870866"/>
            <a:ext cx="720080" cy="307777"/>
          </a:xfrm>
          <a:prstGeom prst="rect">
            <a:avLst/>
          </a:prstGeom>
          <a:noFill/>
        </p:spPr>
        <p:txBody>
          <a:bodyPr wrap="square" rtlCol="0">
            <a:spAutoFit/>
          </a:bodyPr>
          <a:lstStyle/>
          <a:p>
            <a:r>
              <a:rPr lang="zh-CN" altLang="en-US" sz="1400" dirty="0"/>
              <a:t>图三</a:t>
            </a:r>
            <a:endParaRPr lang="zh-CN" altLang="en-US" sz="1400" dirty="0"/>
          </a:p>
        </p:txBody>
      </p:sp>
      <p:sp>
        <p:nvSpPr>
          <p:cNvPr id="31" name="文本框 30"/>
          <p:cNvSpPr txBox="1"/>
          <p:nvPr/>
        </p:nvSpPr>
        <p:spPr>
          <a:xfrm>
            <a:off x="4286215" y="6118975"/>
            <a:ext cx="720080" cy="307777"/>
          </a:xfrm>
          <a:prstGeom prst="rect">
            <a:avLst/>
          </a:prstGeom>
          <a:noFill/>
        </p:spPr>
        <p:txBody>
          <a:bodyPr wrap="square" rtlCol="0">
            <a:spAutoFit/>
          </a:bodyPr>
          <a:lstStyle/>
          <a:p>
            <a:r>
              <a:rPr lang="zh-CN" altLang="en-US" sz="1400" dirty="0"/>
              <a:t>图四</a:t>
            </a:r>
            <a:endParaRPr lang="zh-CN" altLang="en-US" sz="1400" dirty="0"/>
          </a:p>
        </p:txBody>
      </p:sp>
      <p:sp>
        <p:nvSpPr>
          <p:cNvPr id="32" name="文本框 31"/>
          <p:cNvSpPr txBox="1"/>
          <p:nvPr/>
        </p:nvSpPr>
        <p:spPr>
          <a:xfrm>
            <a:off x="7742599" y="6118975"/>
            <a:ext cx="720080" cy="307777"/>
          </a:xfrm>
          <a:prstGeom prst="rect">
            <a:avLst/>
          </a:prstGeom>
          <a:noFill/>
        </p:spPr>
        <p:txBody>
          <a:bodyPr wrap="square" rtlCol="0">
            <a:spAutoFit/>
          </a:bodyPr>
          <a:lstStyle/>
          <a:p>
            <a:r>
              <a:rPr lang="zh-CN" altLang="en-US" sz="1400" dirty="0"/>
              <a:t>图五</a:t>
            </a:r>
            <a:endParaRPr lang="zh-CN" altLang="en-US" sz="1400" dirty="0"/>
          </a:p>
        </p:txBody>
      </p:sp>
      <p:pic>
        <p:nvPicPr>
          <p:cNvPr id="20" name="图片 19" descr="图表, 散点图&#10;&#10;描述已自动生成"/>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6357" y="1847871"/>
            <a:ext cx="2666667" cy="20000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3604</Words>
  <Application>WPS 演示</Application>
  <PresentationFormat>宽屏</PresentationFormat>
  <Paragraphs>340</Paragraphs>
  <Slides>17</Slides>
  <Notes>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11</vt:i4>
      </vt:variant>
      <vt:variant>
        <vt:lpstr>幻灯片标题</vt:lpstr>
      </vt:variant>
      <vt:variant>
        <vt:i4>17</vt:i4>
      </vt:variant>
    </vt:vector>
  </HeadingPairs>
  <TitlesOfParts>
    <vt:vector size="40" baseType="lpstr">
      <vt:lpstr>Arial</vt:lpstr>
      <vt:lpstr>宋体</vt:lpstr>
      <vt:lpstr>Wingdings</vt:lpstr>
      <vt:lpstr>微软雅黑</vt:lpstr>
      <vt:lpstr>华康俪金黑W8(P)</vt:lpstr>
      <vt:lpstr>黑体</vt:lpstr>
      <vt:lpstr>Times New Roman</vt:lpstr>
      <vt:lpstr>华文新魏</vt:lpstr>
      <vt:lpstr>等线</vt:lpstr>
      <vt:lpstr>Calibri</vt:lpstr>
      <vt:lpstr>Arial Unicode MS</vt:lpstr>
      <vt:lpstr>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使用论文答辩</dc:title>
  <dc:creator>第一PPT</dc:creator>
  <cp:keywords>www.1ppt.com</cp:keywords>
  <dc:description>www.1ppt.com</dc:description>
  <cp:lastModifiedBy>12825</cp:lastModifiedBy>
  <cp:revision>266</cp:revision>
  <dcterms:created xsi:type="dcterms:W3CDTF">2020-12-02T13:55:36Z</dcterms:created>
  <dcterms:modified xsi:type="dcterms:W3CDTF">2020-12-02T14:57:38Z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