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99" r:id="rId3"/>
    <p:sldId id="289" r:id="rId4"/>
    <p:sldId id="267" r:id="rId5"/>
    <p:sldId id="266" r:id="rId6"/>
    <p:sldId id="269" r:id="rId7"/>
    <p:sldId id="303" r:id="rId8"/>
    <p:sldId id="268" r:id="rId9"/>
    <p:sldId id="282" r:id="rId10"/>
    <p:sldId id="308" r:id="rId11"/>
    <p:sldId id="305" r:id="rId12"/>
    <p:sldId id="280" r:id="rId13"/>
    <p:sldId id="281" r:id="rId14"/>
    <p:sldId id="262" r:id="rId15"/>
    <p:sldId id="261" r:id="rId16"/>
    <p:sldId id="306" r:id="rId17"/>
    <p:sldId id="307" r:id="rId18"/>
    <p:sldId id="27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6092"/>
    <a:srgbClr val="4F81BD"/>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87964" autoAdjust="0"/>
  </p:normalViewPr>
  <p:slideViewPr>
    <p:cSldViewPr>
      <p:cViewPr varScale="1">
        <p:scale>
          <a:sx n="73" d="100"/>
          <a:sy n="73" d="100"/>
        </p:scale>
        <p:origin x="96" y="12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18" Type="http://schemas.openxmlformats.org/officeDocument/2006/relationships/image" Target="../media/image38.wmf"/><Relationship Id="rId3" Type="http://schemas.openxmlformats.org/officeDocument/2006/relationships/image" Target="../media/image23.wmf"/><Relationship Id="rId21" Type="http://schemas.openxmlformats.org/officeDocument/2006/relationships/image" Target="../media/image41.wmf"/><Relationship Id="rId7" Type="http://schemas.openxmlformats.org/officeDocument/2006/relationships/image" Target="../media/image27.wmf"/><Relationship Id="rId12" Type="http://schemas.openxmlformats.org/officeDocument/2006/relationships/image" Target="../media/image32.wmf"/><Relationship Id="rId17" Type="http://schemas.openxmlformats.org/officeDocument/2006/relationships/image" Target="../media/image37.wmf"/><Relationship Id="rId25" Type="http://schemas.openxmlformats.org/officeDocument/2006/relationships/image" Target="../media/image45.wmf"/><Relationship Id="rId2" Type="http://schemas.openxmlformats.org/officeDocument/2006/relationships/image" Target="../media/image22.wmf"/><Relationship Id="rId16" Type="http://schemas.openxmlformats.org/officeDocument/2006/relationships/image" Target="../media/image36.wmf"/><Relationship Id="rId20" Type="http://schemas.openxmlformats.org/officeDocument/2006/relationships/image" Target="../media/image40.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24" Type="http://schemas.openxmlformats.org/officeDocument/2006/relationships/image" Target="../media/image44.wmf"/><Relationship Id="rId5" Type="http://schemas.openxmlformats.org/officeDocument/2006/relationships/image" Target="../media/image25.wmf"/><Relationship Id="rId15" Type="http://schemas.openxmlformats.org/officeDocument/2006/relationships/image" Target="../media/image35.wmf"/><Relationship Id="rId23" Type="http://schemas.openxmlformats.org/officeDocument/2006/relationships/image" Target="../media/image43.wmf"/><Relationship Id="rId10" Type="http://schemas.openxmlformats.org/officeDocument/2006/relationships/image" Target="../media/image30.wmf"/><Relationship Id="rId19" Type="http://schemas.openxmlformats.org/officeDocument/2006/relationships/image" Target="../media/image39.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 Id="rId22"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1BC2-F25C-4BF7-95F7-A74904AC2CE4}" type="datetimeFigureOut">
              <a:rPr lang="zh-CN" altLang="en-US" smtClean="0"/>
              <a:t>2020/12/3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14C47-D2C0-448D-911B-1324277A7A0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8" name="页脚占位符 7"/>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4" name="页脚占位符 3"/>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78055" y="6347623"/>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p:nvPr userDrawn="1"/>
        </p:nvCxnSpPr>
        <p:spPr>
          <a:xfrm>
            <a:off x="0" y="6597352"/>
            <a:ext cx="12192000" cy="0"/>
          </a:xfrm>
          <a:prstGeom prst="line">
            <a:avLst/>
          </a:prstGeom>
          <a:ln w="254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960097" y="6453336"/>
            <a:ext cx="4416491"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杭州电子科技大学</a:t>
            </a:r>
            <a:r>
              <a:rPr lang="en-US" altLang="zh-CN" sz="1600" dirty="0">
                <a:latin typeface="微软雅黑" panose="020B0503020204020204" pitchFamily="34" charset="-122"/>
                <a:ea typeface="微软雅黑" panose="020B0503020204020204" pitchFamily="34" charset="-122"/>
              </a:rPr>
              <a:t>2020</a:t>
            </a:r>
            <a:r>
              <a:rPr lang="zh-CN" altLang="en-US" sz="1600" dirty="0">
                <a:latin typeface="微软雅黑" panose="020B0503020204020204" pitchFamily="34" charset="-122"/>
                <a:ea typeface="微软雅黑" panose="020B0503020204020204" pitchFamily="34" charset="-122"/>
              </a:rPr>
              <a:t>年毕业设计开题报告</a:t>
            </a:r>
          </a:p>
        </p:txBody>
      </p:sp>
      <p:pic>
        <p:nvPicPr>
          <p:cNvPr id="7" name="Picture 2"/>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0238499" y="116632"/>
            <a:ext cx="143608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lumMod val="75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lumMod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lumMod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image" Target="../media/image8.emf"/><Relationship Id="rId12" Type="http://schemas.openxmlformats.org/officeDocument/2006/relationships/image" Target="../media/image10.emf"/><Relationship Id="rId2" Type="http://schemas.openxmlformats.org/officeDocument/2006/relationships/slideLayout" Target="../slideLayouts/slideLayout7.xml"/><Relationship Id="rId16" Type="http://schemas.openxmlformats.org/officeDocument/2006/relationships/image" Target="../media/image12.emf"/><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oleObject" Target="../embeddings/oleObject8.bin"/><Relationship Id="rId10" Type="http://schemas.openxmlformats.org/officeDocument/2006/relationships/image" Target="../media/image9.emf"/><Relationship Id="rId4" Type="http://schemas.openxmlformats.org/officeDocument/2006/relationships/image" Target="../media/image7.emf"/><Relationship Id="rId9" Type="http://schemas.openxmlformats.org/officeDocument/2006/relationships/oleObject" Target="../embeddings/oleObject5.bin"/><Relationship Id="rId1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711696" y="1772816"/>
            <a:ext cx="676860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华康俪金黑W8(P)" pitchFamily="34" charset="-122"/>
                <a:ea typeface="华康俪金黑W8(P)" pitchFamily="34" charset="-122"/>
              </a:rPr>
              <a:t>基于模型的点模式学习算法研究</a:t>
            </a:r>
          </a:p>
        </p:txBody>
      </p:sp>
      <p:sp>
        <p:nvSpPr>
          <p:cNvPr id="6" name="梯形 5"/>
          <p:cNvSpPr/>
          <p:nvPr/>
        </p:nvSpPr>
        <p:spPr>
          <a:xfrm rot="16200000">
            <a:off x="1991616"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flipH="1">
            <a:off x="9336288"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9" name="矩形 8"/>
          <p:cNvSpPr/>
          <p:nvPr/>
        </p:nvSpPr>
        <p:spPr>
          <a:xfrm>
            <a:off x="10056368"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aphicFrame>
        <p:nvGraphicFramePr>
          <p:cNvPr id="10" name="表格 9"/>
          <p:cNvGraphicFramePr>
            <a:graphicFrameLocks noGrp="1"/>
          </p:cNvGraphicFramePr>
          <p:nvPr/>
        </p:nvGraphicFramePr>
        <p:xfrm>
          <a:off x="3799756" y="3501009"/>
          <a:ext cx="4592488" cy="2599365"/>
        </p:xfrm>
        <a:graphic>
          <a:graphicData uri="http://schemas.openxmlformats.org/drawingml/2006/table">
            <a:tbl>
              <a:tblPr firstRow="1" bandRow="1">
                <a:tableStyleId>{5C22544A-7EE6-4342-B048-85BDC9FD1C3A}</a:tableStyleId>
              </a:tblPr>
              <a:tblGrid>
                <a:gridCol w="1884334">
                  <a:extLst>
                    <a:ext uri="{9D8B030D-6E8A-4147-A177-3AD203B41FA5}">
                      <a16:colId xmlns:a16="http://schemas.microsoft.com/office/drawing/2014/main" val="20000"/>
                    </a:ext>
                  </a:extLst>
                </a:gridCol>
                <a:gridCol w="2708154">
                  <a:extLst>
                    <a:ext uri="{9D8B030D-6E8A-4147-A177-3AD203B41FA5}">
                      <a16:colId xmlns:a16="http://schemas.microsoft.com/office/drawing/2014/main" val="20001"/>
                    </a:ext>
                  </a:extLst>
                </a:gridCol>
              </a:tblGrid>
              <a:tr h="340578">
                <a:tc>
                  <a:txBody>
                    <a:bodyPr/>
                    <a:lstStyle/>
                    <a:p>
                      <a:pPr algn="ctr"/>
                      <a:r>
                        <a:rPr lang="zh-CN" altLang="en-US" dirty="0">
                          <a:latin typeface="微软雅黑" panose="020B0503020204020204" pitchFamily="34" charset="-122"/>
                          <a:ea typeface="微软雅黑" panose="020B0503020204020204" pitchFamily="34" charset="-122"/>
                        </a:rPr>
                        <a:t>学  院</a:t>
                      </a: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自动化学院</a:t>
                      </a:r>
                      <a:endParaRPr lang="zh-CN" altLang="en-US" b="0"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340578">
                <a:tc gridSpan="2">
                  <a:txBody>
                    <a:bodyPr/>
                    <a:lstStyle/>
                    <a:p>
                      <a:pPr algn="ctr"/>
                      <a:endParaRPr lang="zh-CN" altLang="en-US" dirty="0"/>
                    </a:p>
                  </a:txBody>
                  <a:tcPr>
                    <a:noFill/>
                  </a:tcPr>
                </a:tc>
                <a:tc hMerge="1">
                  <a:txBody>
                    <a:bodyPr/>
                    <a:lstStyle/>
                    <a:p>
                      <a:endParaRPr lang="zh-CN"/>
                    </a:p>
                  </a:txBody>
                  <a:tcPr/>
                </a:tc>
                <a:extLst>
                  <a:ext uri="{0D108BD9-81ED-4DB2-BD59-A6C34878D82A}">
                    <a16:rowId xmlns:a16="http://schemas.microsoft.com/office/drawing/2014/main" val="10001"/>
                  </a:ext>
                </a:extLst>
              </a:tr>
              <a:tr h="340578">
                <a:tc>
                  <a:txBody>
                    <a:bodyPr/>
                    <a:lstStyle/>
                    <a:p>
                      <a:pPr algn="ctr"/>
                      <a:r>
                        <a:rPr lang="zh-CN" altLang="en-US" sz="1800" b="1" kern="1200" dirty="0">
                          <a:solidFill>
                            <a:schemeClr val="lt1"/>
                          </a:solidFill>
                          <a:latin typeface="微软雅黑" panose="020B0503020204020204" pitchFamily="34" charset="-122"/>
                          <a:ea typeface="微软雅黑" panose="020B0503020204020204" pitchFamily="34" charset="-122"/>
                          <a:cs typeface="+mn-cs"/>
                        </a:rPr>
                        <a:t>专  业</a:t>
                      </a: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控制科学与工程</a:t>
                      </a: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404805">
                <a:tc gridSpan="2">
                  <a:txBody>
                    <a:bodyPr/>
                    <a:lstStyle/>
                    <a:p>
                      <a:pPr algn="ctr"/>
                      <a:endParaRPr lang="zh-CN" altLang="en-US" dirty="0"/>
                    </a:p>
                  </a:txBody>
                  <a:tcPr>
                    <a:noFill/>
                  </a:tcPr>
                </a:tc>
                <a:tc hMerge="1">
                  <a:txBody>
                    <a:bodyPr/>
                    <a:lstStyle/>
                    <a:p>
                      <a:endParaRPr lang="zh-CN"/>
                    </a:p>
                  </a:txBody>
                  <a:tcPr/>
                </a:tc>
                <a:extLst>
                  <a:ext uri="{0D108BD9-81ED-4DB2-BD59-A6C34878D82A}">
                    <a16:rowId xmlns:a16="http://schemas.microsoft.com/office/drawing/2014/main" val="10003"/>
                  </a:ext>
                </a:extLst>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学生姓名</a:t>
                      </a: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杨豪杰</a:t>
                      </a:r>
                    </a:p>
                  </a:txBody>
                  <a:tcPr>
                    <a:lnR w="57150" cap="flat" cmpd="sng" algn="ctr">
                      <a:solidFill>
                        <a:schemeClr val="tx2">
                          <a:lumMod val="75000"/>
                        </a:schemeClr>
                      </a:solidFill>
                      <a:prstDash val="solid"/>
                      <a:round/>
                      <a:headEnd type="none" w="med" len="med"/>
                      <a:tailEnd type="none" w="med" len="med"/>
                    </a:lnR>
                    <a:lnB w="12700" cap="flat" cmpd="sng" algn="ctr">
                      <a:solidFill>
                        <a:srgbClr val="4F81BD"/>
                      </a:solidFill>
                      <a:prstDash val="solid"/>
                      <a:round/>
                      <a:headEnd type="none" w="med" len="med"/>
                      <a:tailEnd type="none" w="med" len="med"/>
                    </a:lnB>
                    <a:noFill/>
                  </a:tcPr>
                </a:tc>
                <a:extLst>
                  <a:ext uri="{0D108BD9-81ED-4DB2-BD59-A6C34878D82A}">
                    <a16:rowId xmlns:a16="http://schemas.microsoft.com/office/drawing/2014/main" val="10004"/>
                  </a:ext>
                </a:extLst>
              </a:tr>
              <a:tr h="340578">
                <a:tc>
                  <a:txBody>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a:txBody>
                  <a:tcPr>
                    <a:lnR w="12700" cmpd="sng">
                      <a:noFill/>
                    </a:lnR>
                    <a:noFill/>
                  </a:tcPr>
                </a:tc>
                <a:tc>
                  <a:txBody>
                    <a:bodyPr/>
                    <a:lstStyle/>
                    <a:p>
                      <a:pPr algn="ctr"/>
                      <a:endParaRPr lang="zh-CN" altLang="en-US" dirty="0"/>
                    </a:p>
                  </a:txBody>
                  <a:tcPr>
                    <a:lnL w="12700" cmpd="sng">
                      <a:noFill/>
                    </a:lnL>
                    <a:lnR w="57150" cap="flat" cmpd="sng" algn="ctr">
                      <a:no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导师</a:t>
                      </a: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刘伟峰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李建宁</a:t>
                      </a:r>
                    </a:p>
                  </a:txBody>
                  <a:tcPr>
                    <a:lnR w="57150" cap="flat" cmpd="sng" algn="ctr">
                      <a:solidFill>
                        <a:schemeClr val="tx2">
                          <a:lumMod val="75000"/>
                        </a:schemeClr>
                      </a:solidFill>
                      <a:prstDash val="solid"/>
                      <a:round/>
                      <a:headEnd type="none" w="med" len="med"/>
                      <a:tailEnd type="none" w="med" len="med"/>
                    </a:lnR>
                    <a:lnT w="12700" cmpd="sng">
                      <a:noFill/>
                    </a:lnT>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3962" y="234666"/>
            <a:ext cx="4904076" cy="1188123"/>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2EEEB7B7-985E-4888-8068-F69AD9E1627C}"/>
              </a:ext>
            </a:extLst>
          </p:cNvPr>
          <p:cNvPicPr>
            <a:picLocks noChangeAspect="1"/>
          </p:cNvPicPr>
          <p:nvPr/>
        </p:nvPicPr>
        <p:blipFill>
          <a:blip r:embed="rId3"/>
          <a:stretch>
            <a:fillRect/>
          </a:stretch>
        </p:blipFill>
        <p:spPr>
          <a:xfrm>
            <a:off x="1055440" y="2492896"/>
            <a:ext cx="4783455" cy="2731770"/>
          </a:xfrm>
          <a:prstGeom prst="rect">
            <a:avLst/>
          </a:prstGeom>
        </p:spPr>
      </p:pic>
      <p:pic>
        <p:nvPicPr>
          <p:cNvPr id="33" name="图片 32">
            <a:extLst>
              <a:ext uri="{FF2B5EF4-FFF2-40B4-BE49-F238E27FC236}">
                <a16:creationId xmlns:a16="http://schemas.microsoft.com/office/drawing/2014/main" id="{0ACB4750-14F2-4A50-B9D8-371B72F8189E}"/>
              </a:ext>
            </a:extLst>
          </p:cNvPr>
          <p:cNvPicPr>
            <a:picLocks noChangeAspect="1"/>
          </p:cNvPicPr>
          <p:nvPr/>
        </p:nvPicPr>
        <p:blipFill>
          <a:blip r:embed="rId4"/>
          <a:stretch>
            <a:fillRect/>
          </a:stretch>
        </p:blipFill>
        <p:spPr>
          <a:xfrm>
            <a:off x="6281057" y="2492896"/>
            <a:ext cx="4829175" cy="2914650"/>
          </a:xfrm>
          <a:prstGeom prst="rect">
            <a:avLst/>
          </a:prstGeom>
        </p:spPr>
      </p:pic>
      <p:sp>
        <p:nvSpPr>
          <p:cNvPr id="34" name="文本框 33">
            <a:extLst>
              <a:ext uri="{FF2B5EF4-FFF2-40B4-BE49-F238E27FC236}">
                <a16:creationId xmlns:a16="http://schemas.microsoft.com/office/drawing/2014/main" id="{E2DA865E-23AD-4B6B-9C42-13E49AFC5245}"/>
              </a:ext>
            </a:extLst>
          </p:cNvPr>
          <p:cNvSpPr txBox="1"/>
          <p:nvPr/>
        </p:nvSpPr>
        <p:spPr>
          <a:xfrm>
            <a:off x="3179677" y="5733256"/>
            <a:ext cx="122413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表一</a:t>
            </a:r>
          </a:p>
        </p:txBody>
      </p:sp>
      <p:sp>
        <p:nvSpPr>
          <p:cNvPr id="37" name="文本框 36">
            <a:extLst>
              <a:ext uri="{FF2B5EF4-FFF2-40B4-BE49-F238E27FC236}">
                <a16:creationId xmlns:a16="http://schemas.microsoft.com/office/drawing/2014/main" id="{6693D166-48C6-4878-B1C4-B3E88FD09C36}"/>
              </a:ext>
            </a:extLst>
          </p:cNvPr>
          <p:cNvSpPr txBox="1"/>
          <p:nvPr/>
        </p:nvSpPr>
        <p:spPr>
          <a:xfrm>
            <a:off x="8400256" y="5733256"/>
            <a:ext cx="122413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表二</a:t>
            </a:r>
          </a:p>
        </p:txBody>
      </p:sp>
      <p:sp>
        <p:nvSpPr>
          <p:cNvPr id="38" name="文本框 37">
            <a:extLst>
              <a:ext uri="{FF2B5EF4-FFF2-40B4-BE49-F238E27FC236}">
                <a16:creationId xmlns:a16="http://schemas.microsoft.com/office/drawing/2014/main" id="{3F060EC8-DCFE-4161-86F2-FC350F31E541}"/>
              </a:ext>
            </a:extLst>
          </p:cNvPr>
          <p:cNvSpPr txBox="1"/>
          <p:nvPr/>
        </p:nvSpPr>
        <p:spPr>
          <a:xfrm>
            <a:off x="1055439" y="457200"/>
            <a:ext cx="5040561"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误差分析：</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）训练样本有限</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2</a:t>
            </a:r>
            <a:r>
              <a:rPr lang="zh-CN" altLang="en-US" sz="2400" dirty="0">
                <a:latin typeface="微软雅黑" panose="020B0503020204020204" pitchFamily="34" charset="-122"/>
                <a:ea typeface="微软雅黑" panose="020B0503020204020204" pitchFamily="34" charset="-122"/>
              </a:rPr>
              <a:t>）采样算法具有随机性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3</a:t>
            </a:r>
            <a:r>
              <a:rPr lang="zh-CN" altLang="en-US" sz="2400" dirty="0">
                <a:latin typeface="微软雅黑" panose="020B0503020204020204" pitchFamily="34" charset="-122"/>
                <a:ea typeface="微软雅黑" panose="020B0503020204020204" pitchFamily="34" charset="-122"/>
              </a:rPr>
              <a:t>）数值计算的误差</a:t>
            </a:r>
          </a:p>
        </p:txBody>
      </p:sp>
    </p:spTree>
    <p:extLst>
      <p:ext uri="{BB962C8B-B14F-4D97-AF65-F5344CB8AC3E}">
        <p14:creationId xmlns:p14="http://schemas.microsoft.com/office/powerpoint/2010/main" val="256588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7528" y="1384633"/>
            <a:ext cx="6096000" cy="369332"/>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通过分类任务验证算法性能</a:t>
            </a:r>
            <a:endParaRPr lang="en-US" altLang="zh-CN"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3719736" y="3813671"/>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图一</a:t>
            </a:r>
          </a:p>
        </p:txBody>
      </p:sp>
      <p:sp>
        <p:nvSpPr>
          <p:cNvPr id="27" name="文本框 26"/>
          <p:cNvSpPr txBox="1"/>
          <p:nvPr/>
        </p:nvSpPr>
        <p:spPr>
          <a:xfrm>
            <a:off x="7933446" y="3813670"/>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图二</a:t>
            </a:r>
          </a:p>
        </p:txBody>
      </p:sp>
      <p:sp>
        <p:nvSpPr>
          <p:cNvPr id="28" name="文本框 27"/>
          <p:cNvSpPr txBox="1"/>
          <p:nvPr/>
        </p:nvSpPr>
        <p:spPr>
          <a:xfrm>
            <a:off x="3719736" y="613132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图三</a:t>
            </a:r>
          </a:p>
        </p:txBody>
      </p:sp>
      <p:pic>
        <p:nvPicPr>
          <p:cNvPr id="17" name="图片 16" descr="图表, 直方图&#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2300" y="1788270"/>
            <a:ext cx="2666780" cy="1999323"/>
          </a:xfrm>
          <a:prstGeom prst="rect">
            <a:avLst/>
          </a:prstGeom>
        </p:spPr>
      </p:pic>
      <p:pic>
        <p:nvPicPr>
          <p:cNvPr id="21" name="图片 20" descr="图表, 散点图&#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072" y="1814347"/>
            <a:ext cx="2666780" cy="1999323"/>
          </a:xfrm>
          <a:prstGeom prst="rect">
            <a:avLst/>
          </a:prstGeom>
        </p:spPr>
      </p:pic>
      <p:pic>
        <p:nvPicPr>
          <p:cNvPr id="23" name="图片 22" descr="图表, 条形图&#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2300" y="4107380"/>
            <a:ext cx="2666780" cy="1999323"/>
          </a:xfrm>
          <a:prstGeom prst="rect">
            <a:avLst/>
          </a:prstGeom>
        </p:spPr>
      </p:pic>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2" name="文本框 1">
            <a:extLst>
              <a:ext uri="{FF2B5EF4-FFF2-40B4-BE49-F238E27FC236}">
                <a16:creationId xmlns:a16="http://schemas.microsoft.com/office/drawing/2014/main" id="{CFE67AFA-A7CC-42CB-97A2-72BB6E89C401}"/>
              </a:ext>
            </a:extLst>
          </p:cNvPr>
          <p:cNvSpPr txBox="1"/>
          <p:nvPr/>
        </p:nvSpPr>
        <p:spPr>
          <a:xfrm>
            <a:off x="6925334" y="4229878"/>
            <a:ext cx="2304256"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总结：结合模型复杂度估计的方法，可以最大程度避免主观判断对分类性能的影响，并且保证良好的分类性能。</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071664" y="2186153"/>
                <a:ext cx="7052909" cy="3554948"/>
              </a:xfrm>
              <a:prstGeom prst="rect">
                <a:avLst/>
              </a:prstGeom>
            </p:spPr>
            <p:txBody>
              <a:bodyPr wrap="square">
                <a:spAutoFit/>
              </a:bodyPr>
              <a:lstStyle/>
              <a:p>
                <a:pPr marL="285750" indent="-285750">
                  <a:buFont typeface="Wingdings" panose="05000000000000000000" pitchFamily="2" charset="2"/>
                  <a:buChar char="p"/>
                </a:pPr>
                <a:r>
                  <a:rPr lang="zh-CN" altLang="en-US" sz="2400" b="1" dirty="0"/>
                  <a:t>建立</a:t>
                </a:r>
                <a:r>
                  <a:rPr lang="en-US" altLang="zh-CN" sz="2400" b="1" i="1" dirty="0"/>
                  <a:t>IID-cluster</a:t>
                </a:r>
                <a:r>
                  <a:rPr lang="zh-CN" altLang="en-US" sz="2400" b="1" dirty="0"/>
                  <a:t>混合模型</a:t>
                </a:r>
                <a:endParaRPr lang="en-US" altLang="zh-CN" sz="2400" b="1" dirty="0"/>
              </a:p>
              <a:p>
                <a:pPr marL="285750" indent="-285750">
                  <a:buFont typeface="Wingdings" panose="05000000000000000000" pitchFamily="2" charset="2"/>
                  <a:buChar char="p"/>
                </a:pPr>
                <a:endParaRPr lang="en-US" altLang="zh-CN" sz="2400" b="0" i="1" dirty="0">
                  <a:latin typeface="Cambria Math" panose="02040503050406030204" pitchFamily="18" charset="0"/>
                </a:endParaRPr>
              </a:p>
              <a:p>
                <a:pPr algn="ct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𝜋</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𝐾</m:t>
                        </m:r>
                      </m:sup>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𝜋</m:t>
                            </m:r>
                          </m:e>
                          <m:sub>
                            <m:r>
                              <a:rPr lang="en-US" altLang="zh-CN" sz="2400" b="0" i="1" smtClean="0">
                                <a:latin typeface="Cambria Math" panose="02040503050406030204" pitchFamily="18" charset="0"/>
                              </a:rPr>
                              <m:t>𝑘</m:t>
                            </m:r>
                          </m:sub>
                        </m:sSub>
                      </m:e>
                    </m:nary>
                  </m:oMath>
                </a14:m>
                <a:r>
                  <a:rPr lang="en-US" altLang="zh-CN" sz="2400" dirty="0"/>
                  <a:t> </a:t>
                </a: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b="0" i="1" smtClean="0">
                                <a:latin typeface="Cambria Math" panose="02040503050406030204" pitchFamily="18" charset="0"/>
                              </a:rPr>
                              <m:t>𝑘</m:t>
                            </m:r>
                          </m:sub>
                        </m:sSub>
                      </m:e>
                    </m:d>
                  </m:oMath>
                </a14:m>
                <a:endParaRPr lang="en-US" altLang="zh-CN" sz="2400" i="1" dirty="0">
                  <a:latin typeface="Cambria Math" panose="02040503050406030204" pitchFamily="18" charset="0"/>
                </a:endParaRPr>
              </a:p>
              <a:p>
                <a:pPr algn="ctr"/>
                <a:r>
                  <a:rPr lang="zh-CN" altLang="en-US" sz="2400" dirty="0"/>
                  <a:t> </a:t>
                </a:r>
                <a:r>
                  <a:rPr lang="zh-CN" altLang="en-US" sz="2000" dirty="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𝜃</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𝜉</m:t>
                            </m:r>
                          </m:e>
                          <m:sub>
                            <m:r>
                              <a:rPr lang="en-US" altLang="zh-CN" sz="2400" b="0" i="1" smtClean="0">
                                <a:latin typeface="Cambria Math" panose="02040503050406030204" pitchFamily="18" charset="0"/>
                              </a:rPr>
                              <m:t>𝑘</m:t>
                            </m:r>
                          </m:sub>
                        </m:sSub>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b="0" i="1" smtClean="0">
                            <a:latin typeface="Cambria Math" panose="02040503050406030204" pitchFamily="18" charset="0"/>
                          </a:rPr>
                          <m:t>|</m:t>
                        </m:r>
                      </m:e>
                    </m:d>
                    <m:d>
                      <m:dPr>
                        <m:begChr m:val="|"/>
                        <m:endChr m:val="|"/>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𝑈</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𝜑</m:t>
                                    </m:r>
                                  </m:e>
                                  <m:sub>
                                    <m:r>
                                      <a:rPr lang="en-US" altLang="zh-CN" sz="2400" b="0" i="1" smtClean="0">
                                        <a:latin typeface="Cambria Math" panose="02040503050406030204" pitchFamily="18" charset="0"/>
                                      </a:rPr>
                                      <m:t>𝑘</m:t>
                                    </m:r>
                                  </m:sub>
                                </m:sSub>
                              </m:sub>
                            </m:sSub>
                          </m:e>
                        </m:d>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sup>
                    </m:sSup>
                  </m:oMath>
                </a14:m>
                <a:endParaRPr lang="en-US" altLang="zh-CN" sz="2400" dirty="0">
                  <a:latin typeface="微软雅黑" panose="020B0503020204020204" pitchFamily="34" charset="-122"/>
                  <a:ea typeface="微软雅黑" panose="020B0503020204020204" pitchFamily="34" charset="-122"/>
                </a:endParaRPr>
              </a:p>
              <a:p>
                <a:endParaRPr lang="en-US" altLang="zh-CN" sz="2400" b="1" dirty="0"/>
              </a:p>
              <a:p>
                <a:pPr marL="285750" indent="-285750">
                  <a:buFont typeface="Wingdings" panose="05000000000000000000" pitchFamily="2" charset="2"/>
                  <a:buChar char="p"/>
                </a:pPr>
                <a:r>
                  <a:rPr lang="zh-CN" altLang="en-US" sz="2400" b="1" dirty="0"/>
                  <a:t>引入基于包空间水平和示例空间水平的缺失变量</a:t>
                </a:r>
                <a:endParaRPr lang="en-US" altLang="zh-CN" sz="2400" b="1"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尝试将基于示例水平模型的</a:t>
                </a:r>
                <a:r>
                  <a:rPr lang="en-US" altLang="zh-CN" sz="2400" b="1" dirty="0"/>
                  <a:t>EM</a:t>
                </a:r>
                <a:r>
                  <a:rPr lang="zh-CN" altLang="en-US" sz="2400" b="1" dirty="0"/>
                  <a:t>算法扩展到基于包水平模型</a:t>
                </a:r>
                <a:endParaRPr lang="en-US" altLang="zh-CN" sz="2400" b="1" dirty="0"/>
              </a:p>
            </p:txBody>
          </p:sp>
        </mc:Choice>
        <mc:Fallback xmlns="">
          <p:sp>
            <p:nvSpPr>
              <p:cNvPr id="3" name="矩形 2"/>
              <p:cNvSpPr>
                <a:spLocks noRot="1" noChangeAspect="1" noMove="1" noResize="1" noEditPoints="1" noAdjustHandles="1" noChangeArrowheads="1" noChangeShapeType="1" noTextEdit="1"/>
              </p:cNvSpPr>
              <p:nvPr/>
            </p:nvSpPr>
            <p:spPr>
              <a:xfrm>
                <a:off x="3071664" y="2186153"/>
                <a:ext cx="7052909" cy="3554948"/>
              </a:xfrm>
              <a:prstGeom prst="rect">
                <a:avLst/>
              </a:prstGeom>
              <a:blipFill rotWithShape="1">
                <a:blip r:embed="rId3"/>
                <a:stretch>
                  <a:fillRect l="-1210" t="-2058" r="-951" b="-2230"/>
                </a:stretch>
              </a:blipFill>
            </p:spPr>
            <p:txBody>
              <a:bodyPr/>
              <a:lstStyle/>
              <a:p>
                <a:r>
                  <a:rPr lang="zh-CN" altLang="en-US">
                    <a:noFill/>
                  </a:rPr>
                  <a:t> </a:t>
                </a:r>
                <a:endParaRPr lang="zh-CN" altLang="en-US">
                  <a:noFill/>
                </a:endParaRPr>
              </a:p>
            </p:txBody>
          </p:sp>
        </mc:Fallback>
      </mc:AlternateContent>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7" name="TextBox 9"/>
          <p:cNvSpPr txBox="1"/>
          <p:nvPr/>
        </p:nvSpPr>
        <p:spPr>
          <a:xfrm>
            <a:off x="1847528" y="1416712"/>
            <a:ext cx="7769113" cy="769441"/>
          </a:xfrm>
          <a:prstGeom prst="rect">
            <a:avLst/>
          </a:prstGeom>
          <a:noFill/>
        </p:spPr>
        <p:txBody>
          <a:bodyPr wrap="square" rtlCol="0">
            <a:spAutoFit/>
          </a:bodyPr>
          <a:lstStyle/>
          <a:p>
            <a:r>
              <a:rPr lang="zh-CN" altLang="en-US" sz="2400" b="1" dirty="0">
                <a:solidFill>
                  <a:schemeClr val="accent2"/>
                </a:solidFill>
              </a:rPr>
              <a:t>研究内容</a:t>
            </a:r>
            <a:r>
              <a:rPr lang="en-US" altLang="zh-CN" sz="2400" b="1" dirty="0">
                <a:solidFill>
                  <a:schemeClr val="accent2"/>
                </a:solidFill>
              </a:rPr>
              <a:t>2</a:t>
            </a:r>
            <a:r>
              <a:rPr lang="en-US" altLang="zh-CN" sz="2400" b="1" dirty="0">
                <a:solidFill>
                  <a:schemeClr val="accent2"/>
                </a:solidFill>
                <a:sym typeface="Wingdings" panose="05000000000000000000" pitchFamily="2" charset="2"/>
              </a:rPr>
              <a:t>:</a:t>
            </a:r>
            <a:r>
              <a:rPr lang="zh-CN" altLang="en-US" sz="2400" b="1" dirty="0">
                <a:solidFill>
                  <a:schemeClr val="accent2"/>
                </a:solidFill>
                <a:sym typeface="Wingdings" panose="05000000000000000000" pitchFamily="2" charset="2"/>
              </a:rPr>
              <a:t> （进行中）</a:t>
            </a:r>
            <a:endParaRPr lang="en-US" altLang="zh-CN" sz="2400" b="1" dirty="0">
              <a:solidFill>
                <a:schemeClr val="accent2"/>
              </a:solidFill>
            </a:endParaRPr>
          </a:p>
          <a:p>
            <a:r>
              <a:rPr lang="zh-CN" altLang="en-US" sz="2000" dirty="0"/>
              <a:t> </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9066" y="1916832"/>
            <a:ext cx="7340941" cy="367626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2400" b="1" dirty="0"/>
              <a:t>通过概率无向图模型来描述点模式各点间的相关性</a:t>
            </a: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r>
              <a:rPr lang="zh-CN" altLang="en-US" sz="2400" b="1" dirty="0"/>
              <a:t>根据</a:t>
            </a:r>
            <a:r>
              <a:rPr lang="en-US" altLang="zh-CN" sz="2400" b="1" dirty="0"/>
              <a:t>Hammersley-Clifford</a:t>
            </a:r>
            <a:r>
              <a:rPr lang="zh-CN" altLang="zh-CN" sz="2400" b="1" dirty="0"/>
              <a:t>定理</a:t>
            </a:r>
            <a:r>
              <a:rPr lang="zh-CN" altLang="en-US" sz="2400" b="1" dirty="0"/>
              <a:t>，用无向图中最大团的能量函数描述概率无向图的联合概率</a:t>
            </a:r>
            <a:endParaRPr lang="en-US" altLang="zh-CN" sz="2400" b="1" dirty="0"/>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7" name="TextBox 9"/>
          <p:cNvSpPr txBox="1"/>
          <p:nvPr/>
        </p:nvSpPr>
        <p:spPr>
          <a:xfrm>
            <a:off x="1847528" y="1447490"/>
            <a:ext cx="7769113" cy="769441"/>
          </a:xfrm>
          <a:prstGeom prst="rect">
            <a:avLst/>
          </a:prstGeom>
          <a:noFill/>
        </p:spPr>
        <p:txBody>
          <a:bodyPr wrap="square" rtlCol="0">
            <a:spAutoFit/>
          </a:bodyPr>
          <a:lstStyle/>
          <a:p>
            <a:r>
              <a:rPr lang="zh-CN" altLang="en-US" sz="2400" b="1" dirty="0">
                <a:solidFill>
                  <a:schemeClr val="accent2"/>
                </a:solidFill>
              </a:rPr>
              <a:t>研究内容</a:t>
            </a:r>
            <a:r>
              <a:rPr lang="en-US" altLang="zh-CN" sz="2400" b="1" dirty="0">
                <a:solidFill>
                  <a:schemeClr val="accent2"/>
                </a:solidFill>
              </a:rPr>
              <a:t>3</a:t>
            </a:r>
            <a:r>
              <a:rPr lang="en-US" altLang="zh-CN" sz="2400" b="1" dirty="0">
                <a:solidFill>
                  <a:schemeClr val="accent2"/>
                </a:solidFill>
                <a:sym typeface="Wingdings" panose="05000000000000000000" pitchFamily="2" charset="2"/>
              </a:rPr>
              <a:t>:</a:t>
            </a:r>
            <a:r>
              <a:rPr lang="zh-CN" altLang="en-US" sz="2400" b="1" dirty="0">
                <a:solidFill>
                  <a:schemeClr val="accent2"/>
                </a:solidFill>
                <a:sym typeface="Wingdings" panose="05000000000000000000" pitchFamily="2" charset="2"/>
              </a:rPr>
              <a:t> （进行中）</a:t>
            </a:r>
            <a:endParaRPr lang="en-US" altLang="zh-CN" sz="2400" b="1" dirty="0">
              <a:solidFill>
                <a:schemeClr val="accent2"/>
              </a:solidFill>
            </a:endParaRPr>
          </a:p>
          <a:p>
            <a:r>
              <a:rPr lang="zh-CN" altLang="en-US" sz="2000" dirty="0"/>
              <a:t> </a:t>
            </a:r>
            <a:endParaRPr lang="en-US" altLang="zh-CN" sz="2000" dirty="0"/>
          </a:p>
        </p:txBody>
      </p:sp>
      <p:pic>
        <p:nvPicPr>
          <p:cNvPr id="2" name="图片 1"/>
          <p:cNvPicPr>
            <a:picLocks noChangeAspect="1"/>
          </p:cNvPicPr>
          <p:nvPr/>
        </p:nvPicPr>
        <p:blipFill>
          <a:blip r:embed="rId3"/>
          <a:stretch>
            <a:fillRect/>
          </a:stretch>
        </p:blipFill>
        <p:spPr>
          <a:xfrm>
            <a:off x="3229748" y="2686273"/>
            <a:ext cx="2808311" cy="1547429"/>
          </a:xfrm>
          <a:prstGeom prst="rect">
            <a:avLst/>
          </a:prstGeom>
        </p:spPr>
      </p:pic>
      <p:pic>
        <p:nvPicPr>
          <p:cNvPr id="4" name="图片 3"/>
          <p:cNvPicPr>
            <a:picLocks noChangeAspect="1"/>
          </p:cNvPicPr>
          <p:nvPr/>
        </p:nvPicPr>
        <p:blipFill>
          <a:blip r:embed="rId4"/>
          <a:stretch>
            <a:fillRect/>
          </a:stretch>
        </p:blipFill>
        <p:spPr>
          <a:xfrm>
            <a:off x="6807225" y="2904022"/>
            <a:ext cx="2124075" cy="1219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47528" y="548680"/>
          <a:ext cx="7245175" cy="662400"/>
        </p:xfrm>
        <a:graphic>
          <a:graphicData uri="http://schemas.openxmlformats.org/drawingml/2006/table">
            <a:tbl>
              <a:tblPr firstRow="1" bandRow="1">
                <a:tableStyleId>{5C22544A-7EE6-4342-B048-85BDC9FD1C3A}</a:tableStyleId>
              </a:tblPr>
              <a:tblGrid>
                <a:gridCol w="2441580">
                  <a:extLst>
                    <a:ext uri="{9D8B030D-6E8A-4147-A177-3AD203B41FA5}">
                      <a16:colId xmlns:a16="http://schemas.microsoft.com/office/drawing/2014/main" val="20000"/>
                    </a:ext>
                  </a:extLst>
                </a:gridCol>
                <a:gridCol w="1181007">
                  <a:extLst>
                    <a:ext uri="{9D8B030D-6E8A-4147-A177-3AD203B41FA5}">
                      <a16:colId xmlns:a16="http://schemas.microsoft.com/office/drawing/2014/main" val="20001"/>
                    </a:ext>
                  </a:extLst>
                </a:gridCol>
                <a:gridCol w="1811294">
                  <a:extLst>
                    <a:ext uri="{9D8B030D-6E8A-4147-A177-3AD203B41FA5}">
                      <a16:colId xmlns:a16="http://schemas.microsoft.com/office/drawing/2014/main" val="20002"/>
                    </a:ext>
                  </a:extLst>
                </a:gridCol>
                <a:gridCol w="1811294">
                  <a:extLst>
                    <a:ext uri="{9D8B030D-6E8A-4147-A177-3AD203B41FA5}">
                      <a16:colId xmlns:a16="http://schemas.microsoft.com/office/drawing/2014/main" val="20003"/>
                    </a:ext>
                  </a:extLst>
                </a:gridCol>
              </a:tblGrid>
              <a:tr h="49760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研究方法</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研究计划</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 name="矩形 3"/>
          <p:cNvSpPr/>
          <p:nvPr/>
        </p:nvSpPr>
        <p:spPr>
          <a:xfrm>
            <a:off x="1113996" y="1671741"/>
            <a:ext cx="1467068" cy="400110"/>
          </a:xfrm>
          <a:prstGeom prst="rect">
            <a:avLst/>
          </a:prstGeom>
        </p:spPr>
        <p:txBody>
          <a:bodyPr wrap="none">
            <a:spAutoFit/>
          </a:bodyPr>
          <a:lstStyle/>
          <a:p>
            <a:pPr algn="ctr"/>
            <a:r>
              <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时间阶段：</a:t>
            </a:r>
          </a:p>
        </p:txBody>
      </p:sp>
      <p:sp>
        <p:nvSpPr>
          <p:cNvPr id="5" name="矩形 4"/>
          <p:cNvSpPr/>
          <p:nvPr/>
        </p:nvSpPr>
        <p:spPr>
          <a:xfrm>
            <a:off x="2718434" y="1816220"/>
            <a:ext cx="7815006"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544484" y="1870645"/>
            <a:ext cx="954000" cy="976427"/>
            <a:chOff x="1691680" y="4756829"/>
            <a:chExt cx="954000" cy="976427"/>
          </a:xfrm>
        </p:grpSpPr>
        <p:sp>
          <p:nvSpPr>
            <p:cNvPr id="9" name="矩形 8"/>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1</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2" name="组合 11"/>
          <p:cNvGrpSpPr/>
          <p:nvPr/>
        </p:nvGrpSpPr>
        <p:grpSpPr>
          <a:xfrm>
            <a:off x="4272676" y="1870645"/>
            <a:ext cx="954000" cy="976427"/>
            <a:chOff x="1691680" y="4756829"/>
            <a:chExt cx="954000" cy="976427"/>
          </a:xfrm>
        </p:grpSpPr>
        <p:sp>
          <p:nvSpPr>
            <p:cNvPr id="13" name="矩形 1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2</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7" name="组合 16"/>
          <p:cNvGrpSpPr/>
          <p:nvPr/>
        </p:nvGrpSpPr>
        <p:grpSpPr>
          <a:xfrm>
            <a:off x="6000868" y="1870645"/>
            <a:ext cx="954000" cy="976427"/>
            <a:chOff x="1691680" y="4756829"/>
            <a:chExt cx="954000" cy="976427"/>
          </a:xfrm>
        </p:grpSpPr>
        <p:sp>
          <p:nvSpPr>
            <p:cNvPr id="18" name="矩形 17"/>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3</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22" name="组合 21"/>
          <p:cNvGrpSpPr/>
          <p:nvPr/>
        </p:nvGrpSpPr>
        <p:grpSpPr>
          <a:xfrm>
            <a:off x="7746956" y="1870645"/>
            <a:ext cx="954000" cy="976427"/>
            <a:chOff x="1691680" y="4756829"/>
            <a:chExt cx="954000" cy="976427"/>
          </a:xfrm>
        </p:grpSpPr>
        <p:sp>
          <p:nvSpPr>
            <p:cNvPr id="23" name="矩形 2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4</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27" name="TextBox 26"/>
          <p:cNvSpPr txBox="1"/>
          <p:nvPr/>
        </p:nvSpPr>
        <p:spPr>
          <a:xfrm>
            <a:off x="1798044" y="3766616"/>
            <a:ext cx="1937406" cy="1534459"/>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查阅资料、调研、可行性研究，</a:t>
            </a:r>
            <a:endParaRPr lang="en-US" altLang="zh-CN" sz="1600" dirty="0">
              <a:solidFill>
                <a:srgbClr val="000000"/>
              </a:solidFill>
              <a:latin typeface="华文新魏" pitchFamily="2" charset="-122"/>
              <a:ea typeface="华文新魏" pitchFamily="2" charset="-122"/>
            </a:endParaRPr>
          </a:p>
          <a:p>
            <a:pPr algn="ctr">
              <a:lnSpc>
                <a:spcPct val="150000"/>
              </a:lnSpc>
            </a:pPr>
            <a:r>
              <a:rPr lang="zh-CN" altLang="en-US" sz="1600" dirty="0">
                <a:solidFill>
                  <a:srgbClr val="000000"/>
                </a:solidFill>
                <a:latin typeface="华文新魏" pitchFamily="2" charset="-122"/>
                <a:ea typeface="华文新魏" pitchFamily="2" charset="-122"/>
              </a:rPr>
              <a:t>进行前期的预研工作</a:t>
            </a:r>
          </a:p>
        </p:txBody>
      </p:sp>
      <p:sp>
        <p:nvSpPr>
          <p:cNvPr id="28" name="TextBox 27"/>
          <p:cNvSpPr txBox="1"/>
          <p:nvPr/>
        </p:nvSpPr>
        <p:spPr>
          <a:xfrm>
            <a:off x="1957678"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03</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29" name="TextBox 28"/>
          <p:cNvSpPr txBox="1"/>
          <p:nvPr/>
        </p:nvSpPr>
        <p:spPr>
          <a:xfrm>
            <a:off x="3671539" y="3917484"/>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1                  </a:t>
            </a:r>
            <a:r>
              <a:rPr lang="zh-CN" altLang="en-US" sz="1600" dirty="0">
                <a:solidFill>
                  <a:srgbClr val="000000"/>
                </a:solidFill>
                <a:latin typeface="华文新魏" pitchFamily="2" charset="-122"/>
                <a:ea typeface="华文新魏" pitchFamily="2" charset="-122"/>
              </a:rPr>
              <a:t>部分</a:t>
            </a:r>
            <a:endParaRPr lang="zh-CN" altLang="en-US" sz="1600" dirty="0">
              <a:latin typeface="华文新魏" pitchFamily="2" charset="-122"/>
              <a:ea typeface="华文新魏" pitchFamily="2" charset="-122"/>
            </a:endParaRPr>
          </a:p>
        </p:txBody>
      </p:sp>
      <p:sp>
        <p:nvSpPr>
          <p:cNvPr id="30" name="TextBox 29"/>
          <p:cNvSpPr txBox="1"/>
          <p:nvPr/>
        </p:nvSpPr>
        <p:spPr>
          <a:xfrm>
            <a:off x="3797706"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31" name="TextBox 30"/>
          <p:cNvSpPr txBox="1"/>
          <p:nvPr/>
        </p:nvSpPr>
        <p:spPr>
          <a:xfrm>
            <a:off x="5440730" y="3911218"/>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2</a:t>
            </a:r>
            <a:r>
              <a:rPr lang="zh-CN" altLang="en-US" sz="1600" dirty="0">
                <a:solidFill>
                  <a:srgbClr val="000000"/>
                </a:solidFill>
                <a:latin typeface="华文新魏" pitchFamily="2" charset="-122"/>
                <a:ea typeface="华文新魏" pitchFamily="2" charset="-122"/>
              </a:rPr>
              <a:t>部分</a:t>
            </a:r>
          </a:p>
        </p:txBody>
      </p:sp>
      <p:sp>
        <p:nvSpPr>
          <p:cNvPr id="32" name="TextBox 31"/>
          <p:cNvSpPr txBox="1"/>
          <p:nvPr/>
        </p:nvSpPr>
        <p:spPr>
          <a:xfrm>
            <a:off x="5590505" y="297082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33" name="TextBox 32"/>
          <p:cNvSpPr txBox="1"/>
          <p:nvPr/>
        </p:nvSpPr>
        <p:spPr>
          <a:xfrm>
            <a:off x="7270674" y="3911217"/>
            <a:ext cx="1822028" cy="795795"/>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3</a:t>
            </a:r>
            <a:r>
              <a:rPr lang="zh-CN" altLang="en-US" sz="1600" dirty="0">
                <a:solidFill>
                  <a:srgbClr val="000000"/>
                </a:solidFill>
                <a:latin typeface="华文新魏" pitchFamily="2" charset="-122"/>
                <a:ea typeface="华文新魏" pitchFamily="2" charset="-122"/>
              </a:rPr>
              <a:t>部分</a:t>
            </a:r>
          </a:p>
        </p:txBody>
      </p:sp>
      <p:sp>
        <p:nvSpPr>
          <p:cNvPr id="34" name="TextBox 33"/>
          <p:cNvSpPr txBox="1"/>
          <p:nvPr/>
        </p:nvSpPr>
        <p:spPr>
          <a:xfrm>
            <a:off x="7299903" y="2966425"/>
            <a:ext cx="1603324"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07</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grpSp>
        <p:nvGrpSpPr>
          <p:cNvPr id="35" name="组合 34"/>
          <p:cNvGrpSpPr/>
          <p:nvPr/>
        </p:nvGrpSpPr>
        <p:grpSpPr>
          <a:xfrm>
            <a:off x="9565888" y="1870645"/>
            <a:ext cx="954000" cy="976427"/>
            <a:chOff x="1691680" y="4756829"/>
            <a:chExt cx="954000" cy="976427"/>
          </a:xfrm>
        </p:grpSpPr>
        <p:sp>
          <p:nvSpPr>
            <p:cNvPr id="36" name="矩形 35"/>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5</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40" name="TextBox 33"/>
          <p:cNvSpPr txBox="1"/>
          <p:nvPr/>
        </p:nvSpPr>
        <p:spPr>
          <a:xfrm>
            <a:off x="9092702" y="296241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08</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12</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42" name="TextBox 32"/>
          <p:cNvSpPr txBox="1"/>
          <p:nvPr/>
        </p:nvSpPr>
        <p:spPr>
          <a:xfrm>
            <a:off x="9131874" y="4069137"/>
            <a:ext cx="1822028" cy="426463"/>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撰写硕士毕业论文</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8" name="文本框 7"/>
          <p:cNvSpPr txBox="1"/>
          <p:nvPr/>
        </p:nvSpPr>
        <p:spPr>
          <a:xfrm>
            <a:off x="3503712" y="2204864"/>
            <a:ext cx="6156960" cy="2209387"/>
          </a:xfrm>
          <a:prstGeom prst="rect">
            <a:avLst/>
          </a:prstGeom>
          <a:noFill/>
        </p:spPr>
        <p:txBody>
          <a:bodyPr wrap="square">
            <a:spAutoFit/>
          </a:bodyPr>
          <a:lstStyle/>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查阅资料、调研、可行性研究</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en-US" altLang="zh-CN" sz="2400" dirty="0">
              <a:solidFill>
                <a:srgbClr val="000000"/>
              </a:solidFill>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完成研究内容第</a:t>
            </a:r>
            <a:r>
              <a:rPr lang="en-US" altLang="zh-CN" sz="2400" dirty="0">
                <a:solidFill>
                  <a:srgbClr val="000000"/>
                </a:solidFill>
                <a:latin typeface="华文新魏" pitchFamily="2" charset="-122"/>
                <a:ea typeface="华文新魏" pitchFamily="2" charset="-122"/>
              </a:rPr>
              <a:t>1</a:t>
            </a:r>
            <a:r>
              <a:rPr lang="zh-CN" altLang="en-US" sz="2400" dirty="0">
                <a:solidFill>
                  <a:srgbClr val="000000"/>
                </a:solidFill>
                <a:latin typeface="华文新魏" pitchFamily="2" charset="-122"/>
                <a:ea typeface="华文新魏" pitchFamily="2" charset="-122"/>
              </a:rPr>
              <a:t>部分</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zh-CN" altLang="en-US" sz="2400" dirty="0">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小论文初稿撰写完成（</a:t>
            </a:r>
            <a:r>
              <a:rPr lang="zh-CN" altLang="en-US" sz="2400" dirty="0">
                <a:solidFill>
                  <a:srgbClr val="FF0000"/>
                </a:solidFill>
                <a:latin typeface="华文新魏" pitchFamily="2" charset="-122"/>
                <a:ea typeface="华文新魏" pitchFamily="2" charset="-122"/>
              </a:rPr>
              <a:t>进行中</a:t>
            </a:r>
            <a:r>
              <a:rPr lang="zh-CN" altLang="en-US" sz="2400" b="1" dirty="0">
                <a:solidFill>
                  <a:srgbClr val="000000"/>
                </a:solidFill>
                <a:latin typeface="华文新魏" pitchFamily="2" charset="-122"/>
                <a:ea typeface="华文新魏" pitchFamily="2" charset="-122"/>
              </a:rPr>
              <a:t>）</a:t>
            </a:r>
            <a:endParaRPr lang="en-US" altLang="zh-CN" sz="2400" dirty="0">
              <a:solidFill>
                <a:srgbClr val="FF0000"/>
              </a:solidFill>
              <a:latin typeface="华文新魏" pitchFamily="2" charset="-122"/>
              <a:ea typeface="华文新魏"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983432" y="1484784"/>
            <a:ext cx="10441160" cy="507831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部分参考文献</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marL="342900" lvl="0" indent="-342900" algn="just">
              <a:buFont typeface="+mj-lt"/>
              <a:buAutoNum type="arabicPeriod"/>
            </a:pP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Dietterich</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T G, Lathrop R H, Lozano-Pérez T. Solving the multiple instance problem with axis-parallel rectangles[J]. Artificial intelligence, 1997, 89(1-2): 31-71.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Csurka</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G, Dance C, Fan L, et al. Visual categorization with bags of </a:t>
            </a: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keypoints</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[C]//Workshop on statistical learning in computer vision, ECCV. 2004, 1(1-22): 1-2.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Wang X, Wang B, Bai X, et al. Max-margin multiple-instance dictionary learning[C]//International conference on machine learning. 2013: 846-854.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Ramesh B, Xiang C, Lee T H. Shape classification using invariant features and contextual information in the bag-of-words model[J]. Pattern Recognition, 2015, 48(3): 894-906.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McCallum A, Nigam K. A comparison of event models for naive bayes text classification[C]//AAAI-98 workshop on learning for text categorization. 1998, 752(1): 41-48.</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Andrews S, </a:t>
            </a: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Tsochantaridis</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I, Hofmann T. Support vector machines for multiple-instance learning[J]. Advances in neural information processing systems, 2002, 15: 577-584.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Xu Y </a:t>
            </a: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Y</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Shih C H. Content based Image retrieval using multiple instance decision based neural networks[C]//2012 IEEE International Conference on Computational Intelligence and Cybernetics (</a:t>
            </a: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CyberneticsCom</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IEEE, 2012: 175-179.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11" name="文本框 10"/>
          <p:cNvSpPr txBox="1"/>
          <p:nvPr/>
        </p:nvSpPr>
        <p:spPr>
          <a:xfrm>
            <a:off x="983432" y="1844824"/>
            <a:ext cx="10441160" cy="4247317"/>
          </a:xfrm>
          <a:prstGeom prst="rect">
            <a:avLst/>
          </a:prstGeom>
          <a:noFill/>
        </p:spPr>
        <p:txBody>
          <a:bodyPr wrap="square" rtlCol="0">
            <a:spAutoFit/>
          </a:bodyPr>
          <a:lstStyle/>
          <a:p>
            <a:pPr marL="342900" lvl="0" indent="-342900" algn="just">
              <a:buFont typeface="+mj-lt"/>
              <a:buAutoNum type="arabicPeriod" startAt="8"/>
            </a:pP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Zhou Z H. Multi-instance learning: A survey[J]. Department of Computer Science &amp; Technology, Nanjing University, Tech. Rep, 2004, 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err="1">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Amores</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J. Multiple instance classification: Review, taxonomy and comparative study[J]. Artificial intelligence, 2013, 201: 81-105.</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Xu X, Frank E. Logistic regression and boosting for labeled bags of instances[C]//Pacific-Asia conference on knowledge discovery and data mining. Springer, Berlin, Heidelberg, 2004: 272-281.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Vo B N, Dam N, Phung D, et al. Model-based learning for point pattern data[J]. Pattern Recognition, 2018, 84: 136-151.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刘伟峰</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杨爱兰</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基于</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BIC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准则和</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Gibbs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采样的有限混合模型无监督学习算法</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[J].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电子学报</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2011.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Michalak K P. Estimating correlation dimension of high-dimensional signals-quick algorithm[J]. AIP Advances, 2018, 8(10): 105201.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err="1">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Diebolt</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J, Robert C P. Estimation of finite mixture distributions through Bayesian sampling[J]. Journal of the Royal Statistical Society: Series B (Methodological), 1994, 56(2): 363-375.</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89647" y="2276872"/>
            <a:ext cx="6981398" cy="2123658"/>
          </a:xfrm>
          <a:prstGeom prst="rect">
            <a:avLst/>
          </a:prstGeom>
          <a:noFill/>
        </p:spPr>
        <p:txBody>
          <a:bodyPr wrap="none" lIns="91440" tIns="45720" rIns="91440" bIns="45720">
            <a:spAutoFit/>
          </a:bodyPr>
          <a:lstStyle/>
          <a:p>
            <a:pPr algn="ctr"/>
            <a:r>
              <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谢谢！</a:t>
            </a:r>
            <a:endParaRPr lang="en-US" altLang="zh-CN"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a:p>
            <a:pPr algn="ctr"/>
            <a:r>
              <a:rPr lang="zh-CN" altLang="en-US" sz="6600" b="1"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请各位老师指正！</a:t>
            </a:r>
            <a:endPar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636" y="1364390"/>
            <a:ext cx="6159136" cy="369332"/>
          </a:xfrm>
          <a:prstGeom prst="rect">
            <a:avLst/>
          </a:prstGeom>
          <a:noFill/>
        </p:spPr>
        <p:txBody>
          <a:bodyPr wrap="square">
            <a:spAutoFit/>
          </a:bodyPr>
          <a:lstStyle/>
          <a:p>
            <a:pPr marL="355600" indent="-355600">
              <a:spcBef>
                <a:spcPct val="50000"/>
              </a:spcBef>
              <a:buClr>
                <a:srgbClr val="FF0000"/>
              </a:buClr>
              <a:buSzPct val="130000"/>
              <a:buFont typeface="Wingdings" panose="05000000000000000000" pitchFamily="2" charset="2"/>
              <a:buBlip>
                <a:blip r:embed="rId2"/>
              </a:buBlip>
              <a:tabLst>
                <a:tab pos="5137150" algn="l"/>
              </a:tabLst>
            </a:pPr>
            <a:r>
              <a:rPr lang="zh-CN" altLang="en-US" b="1" dirty="0">
                <a:solidFill>
                  <a:schemeClr val="accent2"/>
                </a:solidFill>
              </a:rPr>
              <a:t>点模式</a:t>
            </a:r>
            <a:r>
              <a:rPr lang="en-AU" altLang="zh-CN" b="1" dirty="0">
                <a:solidFill>
                  <a:schemeClr val="accent2"/>
                </a:solidFill>
              </a:rPr>
              <a:t>: </a:t>
            </a:r>
            <a:r>
              <a:rPr lang="zh-CN" altLang="en-US" b="1" dirty="0">
                <a:solidFill>
                  <a:schemeClr val="accent2"/>
                </a:solidFill>
              </a:rPr>
              <a:t>点</a:t>
            </a:r>
            <a:r>
              <a:rPr lang="en-US" altLang="zh-CN" b="1" dirty="0">
                <a:solidFill>
                  <a:schemeClr val="accent2"/>
                </a:solidFill>
              </a:rPr>
              <a:t>/</a:t>
            </a:r>
            <a:r>
              <a:rPr lang="zh-CN" altLang="en-US" b="1" dirty="0">
                <a:solidFill>
                  <a:schemeClr val="accent2"/>
                </a:solidFill>
              </a:rPr>
              <a:t>特征的集合</a:t>
            </a:r>
            <a:r>
              <a:rPr lang="en-US" altLang="zh-CN" b="1" dirty="0">
                <a:solidFill>
                  <a:schemeClr val="accent2"/>
                </a:solidFill>
              </a:rPr>
              <a:t>/</a:t>
            </a:r>
            <a:r>
              <a:rPr lang="zh-CN" altLang="en-US" b="1" dirty="0">
                <a:solidFill>
                  <a:schemeClr val="accent2"/>
                </a:solidFill>
              </a:rPr>
              <a:t>多集合</a:t>
            </a:r>
            <a:endParaRPr lang="en-AU" altLang="zh-CN" b="1" dirty="0">
              <a:solidFill>
                <a:schemeClr val="accent2"/>
              </a:solidFill>
            </a:endParaRPr>
          </a:p>
        </p:txBody>
      </p:sp>
      <p:sp>
        <p:nvSpPr>
          <p:cNvPr id="5" name="文本框 4"/>
          <p:cNvSpPr txBox="1"/>
          <p:nvPr/>
        </p:nvSpPr>
        <p:spPr>
          <a:xfrm>
            <a:off x="2207568" y="1952321"/>
            <a:ext cx="7560839" cy="1476375"/>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自然界中</a:t>
            </a:r>
            <a:r>
              <a:rPr lang="zh-CN" altLang="zh-CN" dirty="0">
                <a:latin typeface="微软雅黑" panose="020B0503020204020204" pitchFamily="34" charset="-122"/>
                <a:ea typeface="微软雅黑" panose="020B0503020204020204" pitchFamily="34" charset="-122"/>
                <a:sym typeface="+mn-ea"/>
              </a:rPr>
              <a:t>许多现象</a:t>
            </a:r>
            <a:r>
              <a:rPr lang="zh-CN" altLang="en-US" dirty="0">
                <a:latin typeface="微软雅黑" panose="020B0503020204020204" pitchFamily="34" charset="-122"/>
                <a:ea typeface="微软雅黑" panose="020B0503020204020204" pitchFamily="34" charset="-122"/>
                <a:sym typeface="+mn-ea"/>
              </a:rPr>
              <a:t>我们</a:t>
            </a:r>
            <a:r>
              <a:rPr lang="zh-CN" altLang="zh-CN" dirty="0">
                <a:latin typeface="微软雅黑" panose="020B0503020204020204" pitchFamily="34" charset="-122"/>
                <a:ea typeface="微软雅黑" panose="020B0503020204020204" pitchFamily="34" charset="-122"/>
                <a:sym typeface="+mn-ea"/>
              </a:rPr>
              <a:t>都可以用点模式的形式</a:t>
            </a:r>
            <a:r>
              <a:rPr lang="zh-CN" altLang="en-US" dirty="0">
                <a:latin typeface="微软雅黑" panose="020B0503020204020204" pitchFamily="34" charset="-122"/>
                <a:ea typeface="微软雅黑" panose="020B0503020204020204" pitchFamily="34" charset="-122"/>
                <a:sym typeface="+mn-ea"/>
              </a:rPr>
              <a:t>描述</a:t>
            </a:r>
            <a:r>
              <a:rPr lang="zh-CN" altLang="zh-CN" dirty="0">
                <a:latin typeface="微软雅黑" panose="020B0503020204020204" pitchFamily="34" charset="-122"/>
                <a:ea typeface="微软雅黑" panose="020B0503020204020204" pitchFamily="34" charset="-122"/>
                <a:sym typeface="+mn-ea"/>
              </a:rPr>
              <a:t>，比如</a:t>
            </a:r>
            <a:r>
              <a:rPr lang="zh-CN" altLang="en-US" dirty="0">
                <a:latin typeface="微软雅黑" panose="020B0503020204020204" pitchFamily="34" charset="-122"/>
                <a:ea typeface="微软雅黑" panose="020B0503020204020204" pitchFamily="34" charset="-122"/>
                <a:sym typeface="+mn-ea"/>
              </a:rPr>
              <a:t>药物的分子结构</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化学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城市的地理布图</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地理</a:t>
            </a:r>
            <a:r>
              <a:rPr lang="zh-CN" altLang="zh-CN" dirty="0">
                <a:solidFill>
                  <a:srgbClr val="FF0000"/>
                </a:solidFill>
                <a:latin typeface="微软雅黑" panose="020B0503020204020204" pitchFamily="34" charset="-122"/>
                <a:ea typeface="微软雅黑" panose="020B0503020204020204" pitchFamily="34" charset="-122"/>
                <a:sym typeface="+mn-ea"/>
              </a:rPr>
              <a:t>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天体的空间分布</a:t>
            </a:r>
            <a:r>
              <a:rPr lang="zh-CN" altLang="zh-CN" dirty="0">
                <a:latin typeface="微软雅黑" panose="020B0503020204020204" pitchFamily="34" charset="-122"/>
                <a:ea typeface="微软雅黑" panose="020B0503020204020204" pitchFamily="34" charset="-122"/>
                <a:sym typeface="+mn-ea"/>
              </a:rPr>
              <a:t>(</a:t>
            </a:r>
            <a:r>
              <a:rPr lang="zh-CN" altLang="zh-CN" dirty="0">
                <a:solidFill>
                  <a:srgbClr val="FF0000"/>
                </a:solidFill>
                <a:latin typeface="微软雅黑" panose="020B0503020204020204" pitchFamily="34" charset="-122"/>
                <a:ea typeface="微软雅黑" panose="020B0503020204020204" pitchFamily="34" charset="-122"/>
                <a:sym typeface="+mn-ea"/>
              </a:rPr>
              <a:t>天文学</a:t>
            </a:r>
            <a:r>
              <a:rPr lang="zh-CN" altLang="zh-CN" dirty="0">
                <a:latin typeface="微软雅黑" panose="020B0503020204020204" pitchFamily="34" charset="-122"/>
                <a:ea typeface="微软雅黑" panose="020B0503020204020204" pitchFamily="34" charset="-122"/>
                <a:sym typeface="+mn-ea"/>
              </a:rPr>
              <a:t>)等</a:t>
            </a:r>
            <a:r>
              <a:rPr lang="zh-CN" altLang="en-US"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rPr>
              <a:t>而在数据科学中，点模式通常称为“包”（</a:t>
            </a:r>
            <a:r>
              <a:rPr lang="zh-CN" altLang="en-US" dirty="0">
                <a:solidFill>
                  <a:srgbClr val="FF0000"/>
                </a:solidFill>
                <a:latin typeface="微软雅黑" panose="020B0503020204020204" pitchFamily="34" charset="-122"/>
                <a:ea typeface="微软雅黑" panose="020B0503020204020204" pitchFamily="34" charset="-122"/>
              </a:rPr>
              <a:t>多示例</a:t>
            </a:r>
            <a:r>
              <a:rPr lang="zh-CN" altLang="en-US" dirty="0">
                <a:latin typeface="微软雅黑" panose="020B0503020204020204" pitchFamily="34" charset="-122"/>
                <a:ea typeface="微软雅黑" panose="020B0503020204020204" pitchFamily="34" charset="-122"/>
              </a:rPr>
              <a:t>），用于描述对象的特征信息。例如：图像的关键点，词袋，稀疏数据集等。因此，针对点模式对象的学习算法在本质上就是基于多示例的学习算法。</a:t>
            </a:r>
            <a:endParaRPr lang="zh-CN" altLang="en-US" sz="1600" dirty="0">
              <a:latin typeface="微软雅黑" panose="020B0503020204020204" pitchFamily="34" charset="-122"/>
              <a:ea typeface="微软雅黑" panose="020B0503020204020204" pitchFamily="34" charset="-122"/>
            </a:endParaRPr>
          </a:p>
        </p:txBody>
      </p:sp>
      <p:pic>
        <p:nvPicPr>
          <p:cNvPr id="6" name="Picture 30"/>
          <p:cNvPicPr>
            <a:picLocks noChangeAspect="1"/>
          </p:cNvPicPr>
          <p:nvPr/>
        </p:nvPicPr>
        <p:blipFill rotWithShape="1">
          <a:blip r:embed="rId3"/>
          <a:srcRect l="1027" t="1313" r="1314" b="1342"/>
          <a:stretch>
            <a:fillRect/>
          </a:stretch>
        </p:blipFill>
        <p:spPr>
          <a:xfrm>
            <a:off x="710636" y="4010863"/>
            <a:ext cx="3141867" cy="1576480"/>
          </a:xfrm>
          <a:prstGeom prst="rect">
            <a:avLst/>
          </a:prstGeom>
        </p:spPr>
      </p:pic>
      <p:pic>
        <p:nvPicPr>
          <p:cNvPr id="7" name="Picture 36"/>
          <p:cNvPicPr>
            <a:picLocks noChangeAspect="1"/>
          </p:cNvPicPr>
          <p:nvPr/>
        </p:nvPicPr>
        <p:blipFill rotWithShape="1">
          <a:blip r:embed="rId4"/>
          <a:srcRect l="930" t="1627" r="1173" b="3043"/>
          <a:stretch>
            <a:fillRect/>
          </a:stretch>
        </p:blipFill>
        <p:spPr>
          <a:xfrm>
            <a:off x="4393053" y="4007237"/>
            <a:ext cx="3267538" cy="1645817"/>
          </a:xfrm>
          <a:prstGeom prst="rect">
            <a:avLst/>
          </a:prstGeom>
        </p:spPr>
      </p:pic>
      <p:pic>
        <p:nvPicPr>
          <p:cNvPr id="8" name="Picture 45"/>
          <p:cNvPicPr>
            <a:picLocks noChangeAspect="1"/>
          </p:cNvPicPr>
          <p:nvPr/>
        </p:nvPicPr>
        <p:blipFill rotWithShape="1">
          <a:blip r:embed="rId5"/>
          <a:srcRect r="2841" b="5161"/>
          <a:stretch>
            <a:fillRect/>
          </a:stretch>
        </p:blipFill>
        <p:spPr>
          <a:xfrm>
            <a:off x="8055450" y="4007237"/>
            <a:ext cx="3425914" cy="1528777"/>
          </a:xfrm>
          <a:prstGeom prst="rect">
            <a:avLst/>
          </a:prstGeom>
        </p:spPr>
      </p:pic>
      <p:sp>
        <p:nvSpPr>
          <p:cNvPr id="11" name="文本框 10"/>
          <p:cNvSpPr txBox="1"/>
          <p:nvPr/>
        </p:nvSpPr>
        <p:spPr>
          <a:xfrm>
            <a:off x="1375132" y="5746122"/>
            <a:ext cx="1592204"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SIFT key points</a:t>
            </a:r>
            <a:endParaRPr lang="en-AU" altLang="zh-CN" dirty="0">
              <a:solidFill>
                <a:schemeClr val="accent2"/>
              </a:solidFill>
              <a:latin typeface="+mn-lt"/>
            </a:endParaRPr>
          </a:p>
        </p:txBody>
      </p:sp>
      <p:sp>
        <p:nvSpPr>
          <p:cNvPr id="12" name="文本框 11"/>
          <p:cNvSpPr txBox="1"/>
          <p:nvPr/>
        </p:nvSpPr>
        <p:spPr>
          <a:xfrm>
            <a:off x="5447928" y="5746122"/>
            <a:ext cx="150372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Bag of words</a:t>
            </a:r>
          </a:p>
        </p:txBody>
      </p:sp>
      <p:sp>
        <p:nvSpPr>
          <p:cNvPr id="13" name="文本框 12"/>
          <p:cNvSpPr txBox="1"/>
          <p:nvPr/>
        </p:nvSpPr>
        <p:spPr>
          <a:xfrm>
            <a:off x="8688288" y="5744270"/>
            <a:ext cx="129578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Sparse data</a:t>
            </a:r>
          </a:p>
        </p:txBody>
      </p:sp>
      <p:graphicFrame>
        <p:nvGraphicFramePr>
          <p:cNvPr id="14" name="表格 13"/>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937">
                <a:tc vMerge="1">
                  <a:txBody>
                    <a:bodyPr/>
                    <a:lstStyle/>
                    <a:p>
                      <a:endParaRPr lang="zh-CN"/>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47528" y="1412776"/>
            <a:ext cx="8140104" cy="4584700"/>
          </a:xfrm>
          <a:prstGeom prst="rect">
            <a:avLst/>
          </a:prstGeom>
          <a:noFill/>
        </p:spPr>
        <p:txBody>
          <a:bodyPr wrap="square" rtlCol="0">
            <a:spAutoFit/>
          </a:bodyPr>
          <a:lstStyle/>
          <a:p>
            <a:pPr>
              <a:lnSpc>
                <a:spcPct val="200000"/>
              </a:lnSpc>
            </a:pPr>
            <a:r>
              <a:rPr lang="zh-CN" altLang="en-US" sz="2400" b="1" dirty="0">
                <a:solidFill>
                  <a:schemeClr val="accent2"/>
                </a:solidFill>
              </a:rPr>
              <a:t>研究现状</a:t>
            </a:r>
            <a:r>
              <a:rPr lang="zh-CN" altLang="en-US" b="1" dirty="0">
                <a:solidFill>
                  <a:schemeClr val="accent2"/>
                </a:solidFill>
              </a:rPr>
              <a:t>：</a:t>
            </a:r>
            <a:endParaRPr lang="en-US" altLang="zh-CN" b="1" dirty="0">
              <a:solidFill>
                <a:schemeClr val="accent2"/>
              </a:solidFill>
            </a:endParaRPr>
          </a:p>
          <a:p>
            <a:pPr>
              <a:lnSpc>
                <a:spcPct val="20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自</a:t>
            </a:r>
            <a:r>
              <a:rPr lang="en-US" altLang="zh-CN" sz="1800" kern="100" dirty="0">
                <a:effectLst/>
                <a:latin typeface="微软雅黑" panose="020B0503020204020204" pitchFamily="34" charset="-122"/>
                <a:ea typeface="微软雅黑" panose="020B0503020204020204" pitchFamily="34" charset="-122"/>
              </a:rPr>
              <a:t>20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世纪</a:t>
            </a:r>
            <a:r>
              <a:rPr lang="en-US" altLang="zh-CN" sz="1800" kern="100" dirty="0">
                <a:effectLst/>
                <a:latin typeface="微软雅黑" panose="020B0503020204020204" pitchFamily="34" charset="-122"/>
                <a:ea typeface="微软雅黑" panose="020B0503020204020204" pitchFamily="34" charset="-122"/>
              </a:rPr>
              <a:t>90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年代，</a:t>
            </a:r>
            <a:r>
              <a:rPr lang="en-US" altLang="zh-CN" sz="1800" kern="100" dirty="0" err="1">
                <a:effectLst/>
                <a:latin typeface="微软雅黑" panose="020B0503020204020204" pitchFamily="34" charset="-122"/>
                <a:ea typeface="微软雅黑" panose="020B0503020204020204" pitchFamily="34" charset="-122"/>
              </a:rPr>
              <a:t>Dietterich</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等在对药物活性预测问题的研究中，</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首次</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提出多示例学习的概念</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，后续的</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研究学者提出了许多基于不同使用背景的多示例学习假设和多示例学习算法</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，大致可以分为</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基于示例</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空间</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包</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空间、</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嵌入空间的多示例算法</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但是</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基于模型</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的点模式（多示例）学习算法并未受到足够的关注。</a:t>
            </a: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zh-CN" altLang="en-US" sz="1600"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937">
                <a:tc vMerge="1">
                  <a:txBody>
                    <a:bodyPr/>
                    <a:lstStyle/>
                    <a:p>
                      <a:endParaRPr lang="zh-CN"/>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991544" y="2348880"/>
            <a:ext cx="7992888" cy="3843809"/>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MLE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BIC</a:t>
            </a:r>
            <a:r>
              <a:rPr lang="zh-CN" altLang="en-US" sz="2400" dirty="0">
                <a:latin typeface="微软雅黑" panose="020B0503020204020204" pitchFamily="34" charset="-122"/>
                <a:ea typeface="微软雅黑" panose="020B0503020204020204" pitchFamily="34" charset="-122"/>
              </a:rPr>
              <a:t>的随机点模式模型学习算法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：基于点模式混合模型的无监督学习算法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结构点模式</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p>
          <a:p>
            <a:pPr>
              <a:lnSpc>
                <a:spcPct val="125000"/>
              </a:lnSpc>
            </a:pPr>
            <a:endParaRPr lang="zh-CN" altLang="en-US" sz="2400" dirty="0"/>
          </a:p>
        </p:txBody>
      </p:sp>
      <p:sp>
        <p:nvSpPr>
          <p:cNvPr id="5" name="TextBox 9"/>
          <p:cNvSpPr txBox="1"/>
          <p:nvPr/>
        </p:nvSpPr>
        <p:spPr>
          <a:xfrm>
            <a:off x="1847528" y="1194148"/>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endParaRPr lang="en-US" altLang="zh-CN" sz="2400" b="1" dirty="0">
              <a:solidFill>
                <a:schemeClr val="accent2"/>
              </a:solidFill>
            </a:endParaRPr>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p:cNvSpPr txBox="1"/>
              <p:nvPr/>
            </p:nvSpPr>
            <p:spPr>
              <a:xfrm>
                <a:off x="2783632" y="1901148"/>
                <a:ext cx="7769113" cy="3719160"/>
              </a:xfrm>
              <a:prstGeom prst="rect">
                <a:avLst/>
              </a:prstGeom>
              <a:noFill/>
            </p:spPr>
            <p:txBody>
              <a:bodyPr wrap="square" rtlCol="0">
                <a:spAutoFit/>
              </a:bodyPr>
              <a:lstStyle/>
              <a:p>
                <a:r>
                  <a:rPr lang="en-US" altLang="zh-CN" sz="2000" b="1" i="1" dirty="0">
                    <a:latin typeface="微软雅黑" panose="020B0503020204020204" pitchFamily="34" charset="-122"/>
                    <a:ea typeface="微软雅黑" panose="020B0503020204020204" pitchFamily="34" charset="-122"/>
                  </a:rPr>
                  <a:t>IID-cluster </a:t>
                </a:r>
                <a:r>
                  <a:rPr lang="zh-CN" altLang="en-US" sz="2000" dirty="0">
                    <a:latin typeface="微软雅黑" panose="020B0503020204020204" pitchFamily="34" charset="-122"/>
                    <a:ea typeface="微软雅黑" panose="020B0503020204020204" pitchFamily="34" charset="-122"/>
                  </a:rPr>
                  <a:t>模型：</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𝑐</m:t>
                          </m:r>
                        </m:sub>
                      </m:sSub>
                      <m:d>
                        <m:dPr>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e>
                      </m:d>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𝑈</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𝑋</m:t>
                        </m:r>
                      </m:e>
                    </m:d>
                  </m:oMath>
                </a14:m>
                <a:r>
                  <a:rPr lang="zh-CN" altLang="en-US" sz="2000" dirty="0">
                    <a:latin typeface="微软雅黑" panose="020B0503020204020204" pitchFamily="34" charset="-122"/>
                    <a:ea typeface="微软雅黑" panose="020B0503020204020204" pitchFamily="34" charset="-122"/>
                  </a:rPr>
                  <a:t>表示点模式（包）</a:t>
                </a:r>
                <a14:m>
                  <m:oMath xmlns:m="http://schemas.openxmlformats.org/officeDocument/2006/math">
                    <m:r>
                      <a:rPr lang="en-US" altLang="zh-CN" sz="2000" b="0" i="1" smtClean="0">
                        <a:latin typeface="Cambria Math" panose="02040503050406030204" pitchFamily="18" charset="0"/>
                      </a:rPr>
                      <m:t>𝑋</m:t>
                    </m:r>
                  </m:oMath>
                </a14:m>
                <a:r>
                  <a:rPr lang="zh-CN" altLang="en-US" sz="2000" dirty="0">
                    <a:latin typeface="微软雅黑" panose="020B0503020204020204" pitchFamily="34" charset="-122"/>
                    <a:ea typeface="微软雅黑" panose="020B0503020204020204" pitchFamily="34" charset="-122"/>
                  </a:rPr>
                  <a:t>中元素（示例）的个数；</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表示模型</a:t>
                </a:r>
                <a:r>
                  <a:rPr lang="zh-CN" altLang="en-US" sz="2000" b="1" dirty="0">
                    <a:solidFill>
                      <a:srgbClr val="FF0000"/>
                    </a:solidFill>
                    <a:latin typeface="微软雅黑" panose="020B0503020204020204" pitchFamily="34" charset="-122"/>
                    <a:ea typeface="微软雅黑" panose="020B0503020204020204" pitchFamily="34" charset="-122"/>
                  </a:rPr>
                  <a:t>基数分布</a:t>
                </a:r>
                <a:r>
                  <a:rPr lang="zh-CN" altLang="en-US" sz="2000" dirty="0">
                    <a:latin typeface="微软雅黑" panose="020B0503020204020204" pitchFamily="34" charset="-122"/>
                    <a:ea typeface="微软雅黑" panose="020B0503020204020204" pitchFamily="34" charset="-122"/>
                  </a:rPr>
                  <a:t>，用来描述点模式的基数信息；</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oMath>
                </a14:m>
                <a:r>
                  <a:rPr lang="zh-CN" altLang="en-US" sz="2000" dirty="0">
                    <a:latin typeface="微软雅黑" panose="020B0503020204020204" pitchFamily="34" charset="-122"/>
                    <a:ea typeface="微软雅黑" panose="020B0503020204020204" pitchFamily="34" charset="-122"/>
                  </a:rPr>
                  <a:t>表示模型的</a:t>
                </a:r>
                <a:r>
                  <a:rPr lang="zh-CN" altLang="en-US" sz="2000" b="1" dirty="0">
                    <a:solidFill>
                      <a:srgbClr val="FF0000"/>
                    </a:solidFill>
                    <a:latin typeface="微软雅黑" panose="020B0503020204020204" pitchFamily="34" charset="-122"/>
                    <a:ea typeface="微软雅黑" panose="020B0503020204020204" pitchFamily="34" charset="-122"/>
                  </a:rPr>
                  <a:t>特征分布</a:t>
                </a:r>
                <a:r>
                  <a:rPr lang="zh-CN" altLang="en-US" sz="2000" dirty="0">
                    <a:latin typeface="微软雅黑" panose="020B0503020204020204" pitchFamily="34" charset="-122"/>
                    <a:ea typeface="微软雅黑" panose="020B0503020204020204" pitchFamily="34" charset="-122"/>
                  </a:rPr>
                  <a:t>，用来描述点模式的特征信息，且</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h</m:t>
                        </m:r>
                      </m:e>
                      <m:sup>
                        <m:r>
                          <a:rPr lang="en-US" altLang="zh-CN" sz="2000" b="0" i="1" smtClean="0">
                            <a:latin typeface="Cambria Math" panose="02040503050406030204" pitchFamily="18" charset="0"/>
                          </a:rPr>
                          <m:t>𝑋</m:t>
                        </m:r>
                      </m:sup>
                    </m:sSup>
                    <m:r>
                      <a:rPr lang="en-US" altLang="zh-CN" sz="2000" b="0" i="1" smtClean="0">
                        <a:latin typeface="Cambria Math" panose="02040503050406030204" pitchFamily="18" charset="0"/>
                      </a:rPr>
                      <m:t>≜</m:t>
                    </m:r>
                    <m:nary>
                      <m:naryPr>
                        <m:chr m:val="∏"/>
                        <m:limLoc m:val="subSup"/>
                        <m:supHide m:val="on"/>
                        <m:ctrlPr>
                          <a:rPr lang="en-US" altLang="zh-CN" sz="2000" b="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sub>
                      <m:sup/>
                      <m:e>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nary>
                  </m:oMath>
                </a14:m>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当基数分布</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为泊松分布，参数为</a:t>
                </a:r>
                <a14:m>
                  <m:oMath xmlns:m="http://schemas.openxmlformats.org/officeDocument/2006/math">
                    <m:r>
                      <a:rPr lang="zh-CN" altLang="en-US" sz="2000" i="1" smtClean="0">
                        <a:latin typeface="Cambria Math" panose="02040503050406030204" pitchFamily="18" charset="0"/>
                      </a:rPr>
                      <m:t>𝜌</m:t>
                    </m:r>
                  </m:oMath>
                </a14:m>
                <a:r>
                  <a:rPr lang="zh-CN" altLang="en-US" sz="2000" dirty="0">
                    <a:latin typeface="微软雅黑" panose="020B0503020204020204" pitchFamily="34" charset="-122"/>
                    <a:ea typeface="微软雅黑" panose="020B0503020204020204" pitchFamily="34" charset="-122"/>
                  </a:rPr>
                  <a:t>，得到</a:t>
                </a:r>
                <a:r>
                  <a:rPr lang="zh-CN" altLang="en-US" sz="2000" b="1" dirty="0">
                    <a:solidFill>
                      <a:srgbClr val="FF0000"/>
                    </a:solidFill>
                    <a:latin typeface="微软雅黑" panose="020B0503020204020204" pitchFamily="34" charset="-122"/>
                    <a:ea typeface="微软雅黑" panose="020B0503020204020204" pitchFamily="34" charset="-122"/>
                  </a:rPr>
                  <a:t>泊松点过程模型</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𝜌</m:t>
                          </m:r>
                        </m:e>
                        <m:sup>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𝜌</m:t>
                          </m:r>
                        </m:sup>
                      </m:sSup>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𝑈</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783632" y="1901148"/>
                <a:ext cx="7769113" cy="3719160"/>
              </a:xfrm>
              <a:prstGeom prst="rect">
                <a:avLst/>
              </a:prstGeom>
              <a:blipFill rotWithShape="1">
                <a:blip r:embed="rId2"/>
                <a:stretch>
                  <a:fillRect l="-863" t="-984"/>
                </a:stretch>
              </a:blipFill>
            </p:spPr>
            <p:txBody>
              <a:bodyPr/>
              <a:lstStyle/>
              <a:p>
                <a:r>
                  <a:rPr lang="zh-CN" altLang="en-US">
                    <a:noFill/>
                  </a:rPr>
                  <a:t> </a:t>
                </a:r>
                <a:endParaRPr lang="zh-CN" altLang="en-US">
                  <a:noFill/>
                </a:endParaRP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8" name="TextBox 9"/>
          <p:cNvSpPr txBox="1"/>
          <p:nvPr/>
        </p:nvSpPr>
        <p:spPr>
          <a:xfrm>
            <a:off x="1841806" y="1439483"/>
            <a:ext cx="7769113" cy="461665"/>
          </a:xfrm>
          <a:prstGeom prst="rect">
            <a:avLst/>
          </a:prstGeom>
          <a:noFill/>
        </p:spPr>
        <p:txBody>
          <a:bodyPr wrap="square" rtlCol="0">
            <a:spAutoFit/>
          </a:bodyPr>
          <a:lstStyle/>
          <a:p>
            <a:r>
              <a:rPr lang="zh-CN" altLang="en-US" sz="2400" b="1" dirty="0">
                <a:solidFill>
                  <a:schemeClr val="accent2"/>
                </a:solidFill>
              </a:rPr>
              <a:t>研究方法：</a:t>
            </a:r>
            <a:endParaRPr lang="en-US" altLang="zh-CN" sz="2400" b="1"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1847528" y="1367243"/>
            <a:ext cx="7769113" cy="461665"/>
          </a:xfrm>
          <a:prstGeom prst="rect">
            <a:avLst/>
          </a:prstGeom>
          <a:noFill/>
        </p:spPr>
        <p:txBody>
          <a:bodyPr wrap="square" rtlCol="0">
            <a:spAutoFit/>
          </a:bodyPr>
          <a:lstStyle/>
          <a:p>
            <a:r>
              <a:rPr lang="zh-CN" altLang="en-US" sz="2400" b="1" dirty="0">
                <a:solidFill>
                  <a:schemeClr val="accent2"/>
                </a:solidFill>
              </a:rPr>
              <a:t>研究方法：</a:t>
            </a:r>
            <a:endParaRPr lang="en-US" altLang="zh-CN" sz="2400" b="1" dirty="0">
              <a:solidFill>
                <a:schemeClr val="accent2"/>
              </a:solidFill>
            </a:endParaRPr>
          </a:p>
        </p:txBody>
      </p:sp>
      <p:sp>
        <p:nvSpPr>
          <p:cNvPr id="3" name="文本框 2"/>
          <p:cNvSpPr txBox="1"/>
          <p:nvPr/>
        </p:nvSpPr>
        <p:spPr>
          <a:xfrm>
            <a:off x="2099556" y="1937554"/>
            <a:ext cx="799288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dirty="0">
                <a:latin typeface="微软雅黑" panose="020B0503020204020204" pitchFamily="34" charset="-122"/>
                <a:ea typeface="微软雅黑" panose="020B0503020204020204" pitchFamily="34" charset="-122"/>
              </a:rPr>
              <a:t>采样的有限混合模型参数学习算法：使用</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b="1" dirty="0">
                <a:solidFill>
                  <a:srgbClr val="FF0000"/>
                </a:solidFill>
                <a:latin typeface="微软雅黑" panose="020B0503020204020204" pitchFamily="34" charset="-122"/>
                <a:ea typeface="微软雅黑" panose="020B0503020204020204" pitchFamily="34" charset="-122"/>
              </a:rPr>
              <a:t>采样</a:t>
            </a:r>
            <a:r>
              <a:rPr lang="zh-CN" altLang="en-US" dirty="0">
                <a:latin typeface="微软雅黑" panose="020B0503020204020204" pitchFamily="34" charset="-122"/>
                <a:ea typeface="微软雅黑" panose="020B0503020204020204" pitchFamily="34" charset="-122"/>
              </a:rPr>
              <a:t>的方法，逐步收敛于混合模型的参数后验分布，当有限混合模型为高斯混合模型时，算法流程如下：</a:t>
            </a:r>
          </a:p>
        </p:txBody>
      </p:sp>
      <p:graphicFrame>
        <p:nvGraphicFramePr>
          <p:cNvPr id="18" name="对象 17"/>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3597" name="Equation" r:id="rId3" imgW="467360" imgH="276860" progId="Equation.DSMT4">
                  <p:embed/>
                </p:oleObj>
              </mc:Choice>
              <mc:Fallback>
                <p:oleObj name="Equation" r:id="rId3" imgW="467360" imgH="276860" progId="Equation.DSMT4">
                  <p:embed/>
                  <p:pic>
                    <p:nvPicPr>
                      <p:cNvPr id="0" name="图片 3552"/>
                      <p:cNvPicPr/>
                      <p:nvPr/>
                    </p:nvPicPr>
                    <p:blipFill>
                      <a:blip r:embed="rId4"/>
                      <a:stretch>
                        <a:fillRect/>
                      </a:stretch>
                    </p:blipFill>
                    <p:spPr>
                      <a:xfrm>
                        <a:off x="5862638" y="3289300"/>
                        <a:ext cx="466725" cy="276225"/>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3598" name="Equation" r:id="rId5" imgW="467360" imgH="276860" progId="Equation.DSMT4">
                  <p:embed/>
                </p:oleObj>
              </mc:Choice>
              <mc:Fallback>
                <p:oleObj name="Equation" r:id="rId5" imgW="467360" imgH="276860" progId="Equation.DSMT4">
                  <p:embed/>
                  <p:pic>
                    <p:nvPicPr>
                      <p:cNvPr id="0" name="图片 3553"/>
                      <p:cNvPicPr/>
                      <p:nvPr/>
                    </p:nvPicPr>
                    <p:blipFill>
                      <a:blip r:embed="rId4"/>
                      <a:stretch>
                        <a:fillRect/>
                      </a:stretch>
                    </p:blipFill>
                    <p:spPr>
                      <a:xfrm>
                        <a:off x="5862638" y="3289300"/>
                        <a:ext cx="466725" cy="276225"/>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3599" name="Equation" r:id="rId6" imgW="467360" imgH="276860" progId="Equation.DSMT4">
                  <p:embed/>
                </p:oleObj>
              </mc:Choice>
              <mc:Fallback>
                <p:oleObj name="Equation" r:id="rId6" imgW="467360" imgH="276860" progId="Equation.DSMT4">
                  <p:embed/>
                  <p:pic>
                    <p:nvPicPr>
                      <p:cNvPr id="0" name="图片 3554"/>
                      <p:cNvPicPr/>
                      <p:nvPr/>
                    </p:nvPicPr>
                    <p:blipFill>
                      <a:blip r:embed="rId7"/>
                      <a:stretch>
                        <a:fillRect/>
                      </a:stretch>
                    </p:blipFill>
                    <p:spPr>
                      <a:xfrm>
                        <a:off x="5862638" y="3289300"/>
                        <a:ext cx="466725" cy="276225"/>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3600" name="Equation" r:id="rId8" imgW="467360" imgH="276860" progId="Equation.DSMT4">
                  <p:embed/>
                </p:oleObj>
              </mc:Choice>
              <mc:Fallback>
                <p:oleObj name="Equation" r:id="rId8" imgW="467360" imgH="276860" progId="Equation.DSMT4">
                  <p:embed/>
                  <p:pic>
                    <p:nvPicPr>
                      <p:cNvPr id="0" name="图片 3555"/>
                      <p:cNvPicPr/>
                      <p:nvPr/>
                    </p:nvPicPr>
                    <p:blipFill>
                      <a:blip r:embed="rId7"/>
                      <a:stretch>
                        <a:fillRect/>
                      </a:stretch>
                    </p:blipFill>
                    <p:spPr>
                      <a:xfrm>
                        <a:off x="5862638" y="3289300"/>
                        <a:ext cx="466725" cy="27622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5824538" y="3194050"/>
          <a:ext cx="542925" cy="466725"/>
        </p:xfrm>
        <a:graphic>
          <a:graphicData uri="http://schemas.openxmlformats.org/presentationml/2006/ole">
            <mc:AlternateContent xmlns:mc="http://schemas.openxmlformats.org/markup-compatibility/2006">
              <mc:Choice xmlns:v="urn:schemas-microsoft-com:vml" Requires="v">
                <p:oleObj spid="_x0000_s3601" name="Equation" r:id="rId9" imgW="543560" imgH="467360" progId="Equation.DSMT4">
                  <p:embed/>
                </p:oleObj>
              </mc:Choice>
              <mc:Fallback>
                <p:oleObj name="Equation" r:id="rId9" imgW="543560" imgH="467360" progId="Equation.DSMT4">
                  <p:embed/>
                  <p:pic>
                    <p:nvPicPr>
                      <p:cNvPr id="0" name="图片 3556"/>
                      <p:cNvPicPr/>
                      <p:nvPr/>
                    </p:nvPicPr>
                    <p:blipFill>
                      <a:blip r:embed="rId10"/>
                      <a:stretch>
                        <a:fillRect/>
                      </a:stretch>
                    </p:blipFill>
                    <p:spPr>
                      <a:xfrm>
                        <a:off x="5824538" y="3194050"/>
                        <a:ext cx="542925" cy="46672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4538663" y="3194050"/>
          <a:ext cx="3113087" cy="466725"/>
        </p:xfrm>
        <a:graphic>
          <a:graphicData uri="http://schemas.openxmlformats.org/presentationml/2006/ole">
            <mc:AlternateContent xmlns:mc="http://schemas.openxmlformats.org/markup-compatibility/2006">
              <mc:Choice xmlns:v="urn:schemas-microsoft-com:vml" Requires="v">
                <p:oleObj spid="_x0000_s3602" name="Equation" r:id="rId11" imgW="3116580" imgH="467360" progId="Equation.DSMT4">
                  <p:embed/>
                </p:oleObj>
              </mc:Choice>
              <mc:Fallback>
                <p:oleObj name="Equation" r:id="rId11" imgW="3116580" imgH="467360" progId="Equation.DSMT4">
                  <p:embed/>
                  <p:pic>
                    <p:nvPicPr>
                      <p:cNvPr id="0" name="图片 3557"/>
                      <p:cNvPicPr/>
                      <p:nvPr/>
                    </p:nvPicPr>
                    <p:blipFill>
                      <a:blip r:embed="rId12"/>
                      <a:stretch>
                        <a:fillRect/>
                      </a:stretch>
                    </p:blipFill>
                    <p:spPr>
                      <a:xfrm>
                        <a:off x="4538663" y="3194050"/>
                        <a:ext cx="3113087" cy="466725"/>
                      </a:xfrm>
                      <a:prstGeom prst="rect">
                        <a:avLst/>
                      </a:prstGeom>
                    </p:spPr>
                  </p:pic>
                </p:oleObj>
              </mc:Fallback>
            </mc:AlternateContent>
          </a:graphicData>
        </a:graphic>
      </p:graphicFrame>
      <p:graphicFrame>
        <p:nvGraphicFramePr>
          <p:cNvPr id="24" name="表格 23"/>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 name="对象 1"/>
          <p:cNvGraphicFramePr>
            <a:graphicFrameLocks noChangeAspect="1"/>
          </p:cNvGraphicFramePr>
          <p:nvPr/>
        </p:nvGraphicFramePr>
        <p:xfrm>
          <a:off x="2268538" y="2954338"/>
          <a:ext cx="4568825" cy="3011487"/>
        </p:xfrm>
        <a:graphic>
          <a:graphicData uri="http://schemas.openxmlformats.org/presentationml/2006/ole">
            <mc:AlternateContent xmlns:mc="http://schemas.openxmlformats.org/markup-compatibility/2006">
              <mc:Choice xmlns:v="urn:schemas-microsoft-com:vml" Requires="v">
                <p:oleObj spid="_x0000_s3603" name="Equation" r:id="rId13" imgW="4570730" imgH="3013075" progId="Equation.DSMT4">
                  <p:embed/>
                </p:oleObj>
              </mc:Choice>
              <mc:Fallback>
                <p:oleObj name="Equation" r:id="rId13" imgW="4570730" imgH="3013075" progId="Equation.DSMT4">
                  <p:embed/>
                  <p:pic>
                    <p:nvPicPr>
                      <p:cNvPr id="0" name="图片 3559"/>
                      <p:cNvPicPr/>
                      <p:nvPr/>
                    </p:nvPicPr>
                    <p:blipFill>
                      <a:blip r:embed="rId14"/>
                      <a:stretch>
                        <a:fillRect/>
                      </a:stretch>
                    </p:blipFill>
                    <p:spPr>
                      <a:xfrm>
                        <a:off x="2268538" y="2954338"/>
                        <a:ext cx="4568825" cy="301148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7023849" y="2860884"/>
          <a:ext cx="3684587" cy="3013075"/>
        </p:xfrm>
        <a:graphic>
          <a:graphicData uri="http://schemas.openxmlformats.org/presentationml/2006/ole">
            <mc:AlternateContent xmlns:mc="http://schemas.openxmlformats.org/markup-compatibility/2006">
              <mc:Choice xmlns:v="urn:schemas-microsoft-com:vml" Requires="v">
                <p:oleObj spid="_x0000_s3604" name="Equation" r:id="rId15" imgW="3684905" imgH="3014345" progId="Equation.DSMT4">
                  <p:embed/>
                </p:oleObj>
              </mc:Choice>
              <mc:Fallback>
                <p:oleObj name="Equation" r:id="rId15" imgW="3684905" imgH="3014345" progId="Equation.DSMT4">
                  <p:embed/>
                  <p:pic>
                    <p:nvPicPr>
                      <p:cNvPr id="0" name="图片 3560"/>
                      <p:cNvPicPr/>
                      <p:nvPr/>
                    </p:nvPicPr>
                    <p:blipFill>
                      <a:blip r:embed="rId16"/>
                      <a:stretch>
                        <a:fillRect/>
                      </a:stretch>
                    </p:blipFill>
                    <p:spPr>
                      <a:xfrm>
                        <a:off x="7023849" y="2860884"/>
                        <a:ext cx="3684587" cy="301307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55640" y="1975670"/>
            <a:ext cx="266429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贝叶斯信息准则：</a:t>
            </a:r>
          </a:p>
        </p:txBody>
      </p:sp>
      <p:graphicFrame>
        <p:nvGraphicFramePr>
          <p:cNvPr id="5" name="对象 4"/>
          <p:cNvGraphicFramePr>
            <a:graphicFrameLocks noChangeAspect="1"/>
          </p:cNvGraphicFramePr>
          <p:nvPr/>
        </p:nvGraphicFramePr>
        <p:xfrm>
          <a:off x="5087888" y="2411380"/>
          <a:ext cx="2411025" cy="415694"/>
        </p:xfrm>
        <a:graphic>
          <a:graphicData uri="http://schemas.openxmlformats.org/presentationml/2006/ole">
            <mc:AlternateContent xmlns:mc="http://schemas.openxmlformats.org/markup-compatibility/2006">
              <mc:Choice xmlns:v="urn:schemas-microsoft-com:vml" Requires="v">
                <p:oleObj spid="_x0000_s7224" name="Equation" r:id="rId3" imgW="35356800" imgH="6096000" progId="Equation.DSMT4">
                  <p:embed/>
                </p:oleObj>
              </mc:Choice>
              <mc:Fallback>
                <p:oleObj name="Equation" r:id="rId3" imgW="35356800" imgH="6096000" progId="Equation.DSMT4">
                  <p:embed/>
                  <p:pic>
                    <p:nvPicPr>
                      <p:cNvPr id="0" name="图片 7217"/>
                      <p:cNvPicPr/>
                      <p:nvPr/>
                    </p:nvPicPr>
                    <p:blipFill>
                      <a:blip r:embed="rId4"/>
                      <a:stretch>
                        <a:fillRect/>
                      </a:stretch>
                    </p:blipFill>
                    <p:spPr>
                      <a:xfrm>
                        <a:off x="5087888" y="2411380"/>
                        <a:ext cx="2411025" cy="41569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文本框 5"/>
              <p:cNvSpPr txBox="1"/>
              <p:nvPr/>
            </p:nvSpPr>
            <p:spPr>
              <a:xfrm>
                <a:off x="2855640" y="2827074"/>
                <a:ext cx="6984776" cy="258532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b="0" i="1" smtClean="0">
                        <a:latin typeface="Cambria Math" panose="02040503050406030204" pitchFamily="18" charset="0"/>
                      </a:rPr>
                      <m:t>𝑘</m:t>
                    </m:r>
                  </m:oMath>
                </a14:m>
                <a:r>
                  <a:rPr lang="zh-CN" altLang="en-US" dirty="0">
                    <a:latin typeface="微软雅黑" panose="020B0503020204020204" pitchFamily="34" charset="-122"/>
                    <a:ea typeface="微软雅黑" panose="020B0503020204020204" pitchFamily="34" charset="-122"/>
                  </a:rPr>
                  <a:t>表示模型参数个数，</a:t>
                </a:r>
                <a14:m>
                  <m:oMath xmlns:m="http://schemas.openxmlformats.org/officeDocument/2006/math">
                    <m:r>
                      <a:rPr lang="en-US" altLang="zh-CN" b="0" i="1" smtClean="0">
                        <a:latin typeface="Cambria Math" panose="02040503050406030204" pitchFamily="18" charset="0"/>
                      </a:rPr>
                      <m:t>𝐿</m:t>
                    </m:r>
                  </m:oMath>
                </a14:m>
                <a:r>
                  <a:rPr lang="zh-CN" altLang="en-US" dirty="0">
                    <a:latin typeface="微软雅黑" panose="020B0503020204020204" pitchFamily="34" charset="-122"/>
                    <a:ea typeface="微软雅黑" panose="020B0503020204020204" pitchFamily="34" charset="-122"/>
                  </a:rPr>
                  <a:t>表示样本数据关于模型参数的似然函数，</a:t>
                </a:r>
                <a14:m>
                  <m:oMath xmlns:m="http://schemas.openxmlformats.org/officeDocument/2006/math">
                    <m:r>
                      <a:rPr lang="en-US" altLang="zh-CN" b="0" i="1" smtClean="0">
                        <a:latin typeface="Cambria Math" panose="02040503050406030204" pitchFamily="18" charset="0"/>
                      </a:rPr>
                      <m:t>𝑛</m:t>
                    </m:r>
                  </m:oMath>
                </a14:m>
                <a:r>
                  <a:rPr lang="zh-CN" altLang="en-US" dirty="0">
                    <a:latin typeface="微软雅黑" panose="020B0503020204020204" pitchFamily="34" charset="-122"/>
                    <a:ea typeface="微软雅黑" panose="020B0503020204020204" pitchFamily="34" charset="-122"/>
                  </a:rPr>
                  <a:t>表示样本数量。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很多参数估计问题都采用似然函数作为目标函数，当训练数据足够多时，以提高模型复杂度为代价可以不断提高模型精度，但会带来一个机器学习中非常普遍的问题</a:t>
                </a:r>
                <a:r>
                  <a:rPr lang="en-US" altLang="zh-CN"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过拟合</a:t>
                </a:r>
                <a:r>
                  <a:rPr lang="zh-CN" altLang="en-US" dirty="0">
                    <a:latin typeface="微软雅黑" panose="020B0503020204020204" pitchFamily="34" charset="-122"/>
                    <a:ea typeface="微软雅黑" panose="020B0503020204020204" pitchFamily="34" charset="-122"/>
                  </a:rPr>
                  <a:t>。所以，模型选择问题必须在模型复杂度与模型对数据集描述能力（即似然函数）之间寻求最佳平衡。</a:t>
                </a:r>
              </a:p>
              <a:p>
                <a:r>
                  <a:rPr lang="zh-CN" altLang="en-US" dirty="0">
                    <a:latin typeface="微软雅黑" panose="020B0503020204020204" pitchFamily="34" charset="-122"/>
                    <a:ea typeface="微软雅黑" panose="020B0503020204020204" pitchFamily="34" charset="-122"/>
                  </a:rPr>
                  <a:t>       贝叶斯信息准则就是通过加入模型</a:t>
                </a:r>
                <a:r>
                  <a:rPr lang="zh-CN" altLang="en-US" b="1" dirty="0">
                    <a:solidFill>
                      <a:srgbClr val="FF0000"/>
                    </a:solidFill>
                    <a:latin typeface="微软雅黑" panose="020B0503020204020204" pitchFamily="34" charset="-122"/>
                    <a:ea typeface="微软雅黑" panose="020B0503020204020204" pitchFamily="34" charset="-122"/>
                  </a:rPr>
                  <a:t>复杂度的惩罚项</a:t>
                </a:r>
                <a:r>
                  <a:rPr lang="zh-CN" altLang="en-US" dirty="0">
                    <a:latin typeface="微软雅黑" panose="020B0503020204020204" pitchFamily="34" charset="-122"/>
                    <a:ea typeface="微软雅黑" panose="020B0503020204020204" pitchFamily="34" charset="-122"/>
                  </a:rPr>
                  <a:t>来避免过拟合问题。</a:t>
                </a:r>
              </a:p>
            </p:txBody>
          </p:sp>
        </mc:Choice>
        <mc:Fallback xmlns="">
          <p:sp>
            <p:nvSpPr>
              <p:cNvPr id="6" name="文本框 5"/>
              <p:cNvSpPr txBox="1">
                <a:spLocks noRot="1" noChangeAspect="1" noMove="1" noResize="1" noEditPoints="1" noAdjustHandles="1" noChangeArrowheads="1" noChangeShapeType="1" noTextEdit="1"/>
              </p:cNvSpPr>
              <p:nvPr/>
            </p:nvSpPr>
            <p:spPr>
              <a:xfrm>
                <a:off x="2855640" y="2827074"/>
                <a:ext cx="6984776" cy="2585323"/>
              </a:xfrm>
              <a:prstGeom prst="rect">
                <a:avLst/>
              </a:prstGeom>
              <a:blipFill rotWithShape="1">
                <a:blip r:embed="rId5"/>
                <a:stretch>
                  <a:fillRect l="-698" t="-1415" b="-2830"/>
                </a:stretch>
              </a:blipFill>
            </p:spPr>
            <p:txBody>
              <a:bodyPr/>
              <a:lstStyle/>
              <a:p>
                <a:r>
                  <a:rPr lang="zh-CN" altLang="en-US">
                    <a:noFill/>
                  </a:rPr>
                  <a:t> </a:t>
                </a:r>
                <a:endParaRPr lang="zh-CN" altLang="en-US">
                  <a:noFill/>
                </a:endParaRP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8" name="TextBox 9"/>
          <p:cNvSpPr txBox="1"/>
          <p:nvPr/>
        </p:nvSpPr>
        <p:spPr>
          <a:xfrm>
            <a:off x="1847528" y="1360062"/>
            <a:ext cx="7769113" cy="461665"/>
          </a:xfrm>
          <a:prstGeom prst="rect">
            <a:avLst/>
          </a:prstGeom>
          <a:noFill/>
        </p:spPr>
        <p:txBody>
          <a:bodyPr wrap="square" rtlCol="0">
            <a:spAutoFit/>
          </a:bodyPr>
          <a:lstStyle/>
          <a:p>
            <a:r>
              <a:rPr lang="zh-CN" altLang="en-US" sz="2400" b="1" dirty="0">
                <a:solidFill>
                  <a:schemeClr val="accent2"/>
                </a:solidFill>
              </a:rPr>
              <a:t>研究方法：</a:t>
            </a:r>
            <a:endParaRPr lang="en-US" altLang="zh-CN" sz="2400" b="1"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1847528" y="1386051"/>
            <a:ext cx="7769113" cy="769441"/>
          </a:xfrm>
          <a:prstGeom prst="rect">
            <a:avLst/>
          </a:prstGeom>
          <a:noFill/>
        </p:spPr>
        <p:txBody>
          <a:bodyPr wrap="square" rtlCol="0">
            <a:spAutoFit/>
          </a:bodyPr>
          <a:lstStyle/>
          <a:p>
            <a:r>
              <a:rPr lang="zh-CN" altLang="en-US" sz="2400" b="1" dirty="0">
                <a:solidFill>
                  <a:schemeClr val="accent2"/>
                </a:solidFill>
              </a:rPr>
              <a:t>研究内容</a:t>
            </a:r>
            <a:r>
              <a:rPr lang="en-US" altLang="zh-CN" sz="2400" b="1" dirty="0">
                <a:solidFill>
                  <a:schemeClr val="accent2"/>
                </a:solidFill>
              </a:rPr>
              <a:t>1</a:t>
            </a:r>
            <a:r>
              <a:rPr lang="en-US" altLang="zh-CN" sz="2400" b="1" dirty="0">
                <a:solidFill>
                  <a:schemeClr val="accent2"/>
                </a:solidFill>
                <a:sym typeface="Wingdings" panose="05000000000000000000" pitchFamily="2" charset="2"/>
              </a:rPr>
              <a:t>:</a:t>
            </a:r>
            <a:r>
              <a:rPr lang="zh-CN" altLang="en-US" sz="2400" b="1" dirty="0">
                <a:solidFill>
                  <a:schemeClr val="accent2"/>
                </a:solidFill>
                <a:sym typeface="Wingdings" panose="05000000000000000000" pitchFamily="2" charset="2"/>
              </a:rPr>
              <a:t> （已完成）</a:t>
            </a:r>
            <a:endParaRPr lang="en-US" altLang="zh-CN" sz="2400" b="1" dirty="0">
              <a:solidFill>
                <a:schemeClr val="accent2"/>
              </a:solidFill>
            </a:endParaRPr>
          </a:p>
          <a:p>
            <a:r>
              <a:rPr lang="zh-CN" altLang="en-US" sz="2000" dirty="0"/>
              <a:t> </a:t>
            </a:r>
            <a:endParaRPr lang="en-US" altLang="zh-CN" sz="2000" dirty="0"/>
          </a:p>
        </p:txBody>
      </p:sp>
      <p:sp>
        <p:nvSpPr>
          <p:cNvPr id="4" name="矩形: 圆角 3"/>
          <p:cNvSpPr/>
          <p:nvPr/>
        </p:nvSpPr>
        <p:spPr>
          <a:xfrm>
            <a:off x="40736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训练数据</a:t>
            </a:r>
          </a:p>
        </p:txBody>
      </p:sp>
      <p:sp>
        <p:nvSpPr>
          <p:cNvPr id="7" name="矩形: 圆角 6"/>
          <p:cNvSpPr/>
          <p:nvPr/>
        </p:nvSpPr>
        <p:spPr>
          <a:xfrm>
            <a:off x="2639616" y="2474610"/>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模型一</a:t>
            </a:r>
          </a:p>
        </p:txBody>
      </p:sp>
      <p:sp>
        <p:nvSpPr>
          <p:cNvPr id="9" name="矩形: 圆角 8"/>
          <p:cNvSpPr/>
          <p:nvPr/>
        </p:nvSpPr>
        <p:spPr>
          <a:xfrm>
            <a:off x="261272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10" name="矩形: 圆角 9"/>
          <p:cNvSpPr/>
          <p:nvPr/>
        </p:nvSpPr>
        <p:spPr>
          <a:xfrm>
            <a:off x="2639616" y="4747979"/>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16" name="直接箭头连接符 15"/>
          <p:cNvCxnSpPr>
            <a:stCxn id="4" idx="3"/>
            <a:endCxn id="7" idx="1"/>
          </p:cNvCxnSpPr>
          <p:nvPr/>
        </p:nvCxnSpPr>
        <p:spPr>
          <a:xfrm flipV="1">
            <a:off x="1631504" y="2762642"/>
            <a:ext cx="1008112" cy="113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3"/>
            <a:endCxn id="9" idx="1"/>
          </p:cNvCxnSpPr>
          <p:nvPr/>
        </p:nvCxnSpPr>
        <p:spPr>
          <a:xfrm>
            <a:off x="1631504" y="3893573"/>
            <a:ext cx="981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10" idx="1"/>
          </p:cNvCxnSpPr>
          <p:nvPr/>
        </p:nvCxnSpPr>
        <p:spPr>
          <a:xfrm>
            <a:off x="1631504" y="3893573"/>
            <a:ext cx="1008112" cy="11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4799856" y="2322793"/>
            <a:ext cx="1296144" cy="287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基数分布参数</a:t>
            </a:r>
          </a:p>
        </p:txBody>
      </p:sp>
      <p:sp>
        <p:nvSpPr>
          <p:cNvPr id="24" name="矩形: 圆角 23"/>
          <p:cNvSpPr/>
          <p:nvPr/>
        </p:nvSpPr>
        <p:spPr>
          <a:xfrm>
            <a:off x="4799856" y="2937613"/>
            <a:ext cx="1296144" cy="31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特征分布参数</a:t>
            </a:r>
          </a:p>
        </p:txBody>
      </p:sp>
      <p:sp>
        <p:nvSpPr>
          <p:cNvPr id="39" name="文本框 38"/>
          <p:cNvSpPr txBox="1"/>
          <p:nvPr/>
        </p:nvSpPr>
        <p:spPr>
          <a:xfrm>
            <a:off x="4331803" y="2223611"/>
            <a:ext cx="539509"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39"/>
          <p:cNvSpPr txBox="1"/>
          <p:nvPr/>
        </p:nvSpPr>
        <p:spPr>
          <a:xfrm>
            <a:off x="4260348" y="2656780"/>
            <a:ext cx="791720" cy="461665"/>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sz="1200" dirty="0">
                <a:latin typeface="微软雅黑" panose="020B0503020204020204" pitchFamily="34" charset="-122"/>
                <a:ea typeface="微软雅黑" panose="020B0503020204020204" pitchFamily="34" charset="-122"/>
              </a:rPr>
              <a:t>参数采样</a:t>
            </a:r>
          </a:p>
        </p:txBody>
      </p:sp>
      <p:cxnSp>
        <p:nvCxnSpPr>
          <p:cNvPr id="51" name="连接符: 肘形 50"/>
          <p:cNvCxnSpPr>
            <a:stCxn id="7" idx="3"/>
            <a:endCxn id="23" idx="1"/>
          </p:cNvCxnSpPr>
          <p:nvPr/>
        </p:nvCxnSpPr>
        <p:spPr>
          <a:xfrm flipV="1">
            <a:off x="3863752" y="2466458"/>
            <a:ext cx="936104" cy="296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p:cNvCxnSpPr>
            <a:stCxn id="7" idx="3"/>
          </p:cNvCxnSpPr>
          <p:nvPr/>
        </p:nvCxnSpPr>
        <p:spPr>
          <a:xfrm>
            <a:off x="3863752" y="2762642"/>
            <a:ext cx="936104" cy="331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圆角 54"/>
          <p:cNvSpPr/>
          <p:nvPr/>
        </p:nvSpPr>
        <p:spPr>
          <a:xfrm>
            <a:off x="6816080" y="2374055"/>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学习得到的模型一</a:t>
            </a:r>
          </a:p>
        </p:txBody>
      </p:sp>
      <p:cxnSp>
        <p:nvCxnSpPr>
          <p:cNvPr id="57" name="连接符: 肘形 56"/>
          <p:cNvCxnSpPr>
            <a:stCxn id="23" idx="3"/>
            <a:endCxn id="55" idx="1"/>
          </p:cNvCxnSpPr>
          <p:nvPr/>
        </p:nvCxnSpPr>
        <p:spPr>
          <a:xfrm>
            <a:off x="6096000" y="2466458"/>
            <a:ext cx="720080" cy="267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p:cNvCxnSpPr>
            <a:stCxn id="24" idx="3"/>
            <a:endCxn id="55" idx="1"/>
          </p:cNvCxnSpPr>
          <p:nvPr/>
        </p:nvCxnSpPr>
        <p:spPr>
          <a:xfrm flipV="1">
            <a:off x="6096000" y="2733919"/>
            <a:ext cx="720080" cy="35986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481973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67" name="矩形: 圆角 66"/>
          <p:cNvSpPr/>
          <p:nvPr/>
        </p:nvSpPr>
        <p:spPr>
          <a:xfrm>
            <a:off x="4819738" y="4736472"/>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68" name="矩形: 圆角 67"/>
          <p:cNvSpPr/>
          <p:nvPr/>
        </p:nvSpPr>
        <p:spPr>
          <a:xfrm>
            <a:off x="6816080"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70" name="矩形: 圆角 69"/>
          <p:cNvSpPr/>
          <p:nvPr/>
        </p:nvSpPr>
        <p:spPr>
          <a:xfrm>
            <a:off x="6816080" y="4664640"/>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72" name="直接箭头连接符 71"/>
          <p:cNvCxnSpPr>
            <a:stCxn id="9" idx="3"/>
            <a:endCxn id="66" idx="1"/>
          </p:cNvCxnSpPr>
          <p:nvPr/>
        </p:nvCxnSpPr>
        <p:spPr>
          <a:xfrm>
            <a:off x="3836864" y="3893573"/>
            <a:ext cx="98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0" idx="3"/>
            <a:endCxn id="67" idx="1"/>
          </p:cNvCxnSpPr>
          <p:nvPr/>
        </p:nvCxnSpPr>
        <p:spPr>
          <a:xfrm flipV="1">
            <a:off x="3863752" y="5024504"/>
            <a:ext cx="955986" cy="1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6" idx="3"/>
            <a:endCxn id="68" idx="1"/>
          </p:cNvCxnSpPr>
          <p:nvPr/>
        </p:nvCxnSpPr>
        <p:spPr>
          <a:xfrm>
            <a:off x="6043874" y="3893573"/>
            <a:ext cx="772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67" idx="3"/>
            <a:endCxn id="70" idx="1"/>
          </p:cNvCxnSpPr>
          <p:nvPr/>
        </p:nvCxnSpPr>
        <p:spPr>
          <a:xfrm>
            <a:off x="6043874" y="5024504"/>
            <a:ext cx="772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8904312"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Times New Roman" panose="02020603050405020304" pitchFamily="18" charset="0"/>
                <a:cs typeface="Times New Roman" panose="02020603050405020304" pitchFamily="18" charset="0"/>
              </a:rPr>
              <a:t>BIC</a:t>
            </a:r>
            <a:endParaRPr lang="zh-CN" altLang="en-US" dirty="0">
              <a:latin typeface="Times New Roman" panose="02020603050405020304" pitchFamily="18" charset="0"/>
              <a:cs typeface="Times New Roman" panose="02020603050405020304" pitchFamily="18" charset="0"/>
            </a:endParaRPr>
          </a:p>
        </p:txBody>
      </p:sp>
      <p:sp>
        <p:nvSpPr>
          <p:cNvPr id="96" name="矩形: 圆角 95"/>
          <p:cNvSpPr/>
          <p:nvPr/>
        </p:nvSpPr>
        <p:spPr>
          <a:xfrm>
            <a:off x="10632504"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最优模型</a:t>
            </a:r>
          </a:p>
        </p:txBody>
      </p:sp>
      <p:cxnSp>
        <p:nvCxnSpPr>
          <p:cNvPr id="98" name="直接箭头连接符 97"/>
          <p:cNvCxnSpPr>
            <a:stCxn id="89" idx="3"/>
            <a:endCxn id="96" idx="1"/>
          </p:cNvCxnSpPr>
          <p:nvPr/>
        </p:nvCxnSpPr>
        <p:spPr>
          <a:xfrm>
            <a:off x="10128448" y="3891848"/>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423592" y="2055644"/>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a:off x="4007768" y="2055644"/>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5" name="直接连接符 104"/>
          <p:cNvCxnSpPr/>
          <p:nvPr/>
        </p:nvCxnSpPr>
        <p:spPr>
          <a:xfrm>
            <a:off x="2423592" y="2055644"/>
            <a:ext cx="1584176" cy="0"/>
          </a:xfrm>
          <a:prstGeom prst="line">
            <a:avLst/>
          </a:prstGeom>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a:xfrm>
            <a:off x="2423592" y="5728052"/>
            <a:ext cx="1584176" cy="0"/>
          </a:xfrm>
          <a:prstGeom prst="line">
            <a:avLst/>
          </a:prstGeom>
        </p:spPr>
        <p:style>
          <a:lnRef idx="2">
            <a:schemeClr val="dk1"/>
          </a:lnRef>
          <a:fillRef idx="0">
            <a:schemeClr val="dk1"/>
          </a:fillRef>
          <a:effectRef idx="1">
            <a:schemeClr val="dk1"/>
          </a:effectRef>
          <a:fontRef idx="minor">
            <a:schemeClr val="tx1"/>
          </a:fontRef>
        </p:style>
      </p:cxnSp>
      <p:sp>
        <p:nvSpPr>
          <p:cNvPr id="107" name="文本框 106"/>
          <p:cNvSpPr txBox="1"/>
          <p:nvPr/>
        </p:nvSpPr>
        <p:spPr>
          <a:xfrm>
            <a:off x="2207568" y="5855905"/>
            <a:ext cx="2214321" cy="738664"/>
          </a:xfrm>
          <a:prstGeom prst="rect">
            <a:avLst/>
          </a:prstGeom>
          <a:noFill/>
        </p:spPr>
        <p:txBody>
          <a:bodyPr wrap="square" rtlCol="0">
            <a:spAutoFit/>
          </a:bodyPr>
          <a:lstStyle/>
          <a:p>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rPr>
              <a:t>个模型复杂度不同 </a:t>
            </a:r>
            <a:r>
              <a:rPr lang="en-US" altLang="zh-CN" sz="1800" b="1" i="1" dirty="0">
                <a:latin typeface="微软雅黑" panose="020B0503020204020204" pitchFamily="34" charset="-122"/>
                <a:ea typeface="微软雅黑" panose="020B0503020204020204" pitchFamily="34" charset="-122"/>
              </a:rPr>
              <a:t>IID-cluster  </a:t>
            </a:r>
            <a:r>
              <a:rPr lang="zh-CN" altLang="en-US" sz="1800" dirty="0">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p:cxnSp>
        <p:nvCxnSpPr>
          <p:cNvPr id="121" name="直接箭头连接符 120"/>
          <p:cNvCxnSpPr>
            <a:stCxn id="55" idx="3"/>
          </p:cNvCxnSpPr>
          <p:nvPr/>
        </p:nvCxnSpPr>
        <p:spPr>
          <a:xfrm>
            <a:off x="8040216" y="2733919"/>
            <a:ext cx="864096" cy="869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70" idx="3"/>
          </p:cNvCxnSpPr>
          <p:nvPr/>
        </p:nvCxnSpPr>
        <p:spPr>
          <a:xfrm flipV="1">
            <a:off x="8040216" y="4179880"/>
            <a:ext cx="864096" cy="844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68" idx="3"/>
            <a:endCxn id="89" idx="1"/>
          </p:cNvCxnSpPr>
          <p:nvPr/>
        </p:nvCxnSpPr>
        <p:spPr>
          <a:xfrm flipV="1">
            <a:off x="8040216" y="3891848"/>
            <a:ext cx="864096" cy="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6" name="对象 125"/>
          <p:cNvGraphicFramePr>
            <a:graphicFrameLocks noChangeAspect="1"/>
          </p:cNvGraphicFramePr>
          <p:nvPr/>
        </p:nvGraphicFramePr>
        <p:xfrm>
          <a:off x="7978509" y="1481513"/>
          <a:ext cx="3924331" cy="1880785"/>
        </p:xfrm>
        <a:graphic>
          <a:graphicData uri="http://schemas.openxmlformats.org/presentationml/2006/ole">
            <mc:AlternateContent xmlns:mc="http://schemas.openxmlformats.org/markup-compatibility/2006">
              <mc:Choice xmlns:v="urn:schemas-microsoft-com:vml" Requires="v">
                <p:oleObj spid="_x0000_s8245" name="Equation" r:id="rId4" imgW="66141600" imgH="31699200" progId="Equation.DSMT4">
                  <p:embed/>
                </p:oleObj>
              </mc:Choice>
              <mc:Fallback>
                <p:oleObj name="Equation" r:id="rId4" imgW="66141600" imgH="31699200" progId="Equation.DSMT4">
                  <p:embed/>
                  <p:pic>
                    <p:nvPicPr>
                      <p:cNvPr id="0" name="图片 8239"/>
                      <p:cNvPicPr/>
                      <p:nvPr/>
                    </p:nvPicPr>
                    <p:blipFill>
                      <a:blip r:embed="rId5"/>
                      <a:stretch>
                        <a:fillRect/>
                      </a:stretch>
                    </p:blipFill>
                    <p:spPr>
                      <a:xfrm>
                        <a:off x="7978509" y="1481513"/>
                        <a:ext cx="3924331" cy="1880785"/>
                      </a:xfrm>
                      <a:prstGeom prst="rect">
                        <a:avLst/>
                      </a:prstGeom>
                    </p:spPr>
                  </p:pic>
                </p:oleObj>
              </mc:Fallback>
            </mc:AlternateContent>
          </a:graphicData>
        </a:graphic>
      </p:graphicFrame>
      <p:graphicFrame>
        <p:nvGraphicFramePr>
          <p:cNvPr id="127" name="表格 12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966" y="1396101"/>
            <a:ext cx="6096000" cy="646331"/>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最优模型的性能验证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2576248" y="3870866"/>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图一</a:t>
            </a:r>
          </a:p>
        </p:txBody>
      </p:sp>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pic>
        <p:nvPicPr>
          <p:cNvPr id="8" name="图片 7" descr="图表, 折线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2" y="1870866"/>
            <a:ext cx="2666667" cy="2000000"/>
          </a:xfrm>
          <a:prstGeom prst="rect">
            <a:avLst/>
          </a:prstGeom>
        </p:spPr>
      </p:pic>
      <p:pic>
        <p:nvPicPr>
          <p:cNvPr id="10" name="图片 9" descr="图表, 折线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394" y="4118975"/>
            <a:ext cx="2666667" cy="2000000"/>
          </a:xfrm>
          <a:prstGeom prst="rect">
            <a:avLst/>
          </a:prstGeom>
        </p:spPr>
      </p:pic>
      <p:pic>
        <p:nvPicPr>
          <p:cNvPr id="12" name="图片 11" descr="图表, 条形图&#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6325" y="4118975"/>
            <a:ext cx="2666667" cy="2000000"/>
          </a:xfrm>
          <a:prstGeom prst="rect">
            <a:avLst/>
          </a:prstGeom>
        </p:spPr>
      </p:pic>
      <p:pic>
        <p:nvPicPr>
          <p:cNvPr id="14" name="图片 13" descr="图表, 直方图&#10;&#10;描述已自动生成"/>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1427" y="1847871"/>
            <a:ext cx="2666667" cy="2000000"/>
          </a:xfrm>
          <a:prstGeom prst="rect">
            <a:avLst/>
          </a:prstGeom>
        </p:spPr>
      </p:pic>
      <p:sp>
        <p:nvSpPr>
          <p:cNvPr id="25" name="文本框 24"/>
          <p:cNvSpPr txBox="1"/>
          <p:nvPr/>
        </p:nvSpPr>
        <p:spPr>
          <a:xfrm>
            <a:off x="6032632" y="3870866"/>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图二</a:t>
            </a:r>
          </a:p>
        </p:txBody>
      </p:sp>
      <p:sp>
        <p:nvSpPr>
          <p:cNvPr id="26" name="文本框 25"/>
          <p:cNvSpPr txBox="1"/>
          <p:nvPr/>
        </p:nvSpPr>
        <p:spPr>
          <a:xfrm>
            <a:off x="9272992" y="3870866"/>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图三</a:t>
            </a:r>
          </a:p>
        </p:txBody>
      </p:sp>
      <p:sp>
        <p:nvSpPr>
          <p:cNvPr id="31" name="文本框 30"/>
          <p:cNvSpPr txBox="1"/>
          <p:nvPr/>
        </p:nvSpPr>
        <p:spPr>
          <a:xfrm>
            <a:off x="4286215" y="6118975"/>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图四</a:t>
            </a:r>
          </a:p>
        </p:txBody>
      </p:sp>
      <p:sp>
        <p:nvSpPr>
          <p:cNvPr id="32" name="文本框 31"/>
          <p:cNvSpPr txBox="1"/>
          <p:nvPr/>
        </p:nvSpPr>
        <p:spPr>
          <a:xfrm>
            <a:off x="7742599" y="6118975"/>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图五</a:t>
            </a:r>
          </a:p>
        </p:txBody>
      </p:sp>
      <p:pic>
        <p:nvPicPr>
          <p:cNvPr id="20" name="图片 19" descr="图表, 散点图&#10;&#10;描述已自动生成"/>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6357" y="1847871"/>
            <a:ext cx="2666667" cy="2000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1481</Words>
  <Application>Microsoft Office PowerPoint</Application>
  <PresentationFormat>宽屏</PresentationFormat>
  <Paragraphs>200</Paragraphs>
  <Slides>18</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30" baseType="lpstr">
      <vt:lpstr>等线</vt:lpstr>
      <vt:lpstr>华康俪金黑W8(P)</vt:lpstr>
      <vt:lpstr>华文新魏</vt:lpstr>
      <vt:lpstr>微软雅黑</vt:lpstr>
      <vt:lpstr>Arial</vt:lpstr>
      <vt:lpstr>Calibri</vt:lpstr>
      <vt:lpstr>Cambria Math</vt:lpstr>
      <vt:lpstr>Times New Roman</vt:lpstr>
      <vt:lpstr>Wingdings</vt:lpstr>
      <vt:lpstr>Office 主题</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使用论文答辩</dc:title>
  <dc:creator>第一PPT</dc:creator>
  <cp:keywords>www.1ppt.com</cp:keywords>
  <dc:description>www.1ppt.com</dc:description>
  <cp:lastModifiedBy>YANG</cp:lastModifiedBy>
  <cp:revision>277</cp:revision>
  <dcterms:created xsi:type="dcterms:W3CDTF">2020-12-02T13:55:36Z</dcterms:created>
  <dcterms:modified xsi:type="dcterms:W3CDTF">2020-12-03T08:00:33Z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