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8" r:id="rId2"/>
    <p:sldId id="257" r:id="rId3"/>
    <p:sldId id="289" r:id="rId4"/>
    <p:sldId id="267" r:id="rId5"/>
    <p:sldId id="266" r:id="rId6"/>
    <p:sldId id="269" r:id="rId7"/>
    <p:sldId id="270" r:id="rId8"/>
    <p:sldId id="271" r:id="rId9"/>
    <p:sldId id="268" r:id="rId10"/>
    <p:sldId id="276" r:id="rId11"/>
    <p:sldId id="277" r:id="rId12"/>
    <p:sldId id="278" r:id="rId13"/>
    <p:sldId id="282" r:id="rId14"/>
    <p:sldId id="283" r:id="rId15"/>
    <p:sldId id="285" r:id="rId16"/>
    <p:sldId id="293" r:id="rId17"/>
    <p:sldId id="294" r:id="rId18"/>
    <p:sldId id="295" r:id="rId19"/>
    <p:sldId id="296" r:id="rId20"/>
    <p:sldId id="297" r:id="rId21"/>
    <p:sldId id="298" r:id="rId22"/>
    <p:sldId id="291" r:id="rId23"/>
    <p:sldId id="280" r:id="rId24"/>
    <p:sldId id="281" r:id="rId25"/>
    <p:sldId id="262" r:id="rId26"/>
    <p:sldId id="261" r:id="rId27"/>
    <p:sldId id="286" r:id="rId28"/>
    <p:sldId id="287" r:id="rId29"/>
    <p:sldId id="288" r:id="rId30"/>
    <p:sldId id="27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4F81BD"/>
    <a:srgbClr val="66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7964" autoAdjust="0"/>
  </p:normalViewPr>
  <p:slideViewPr>
    <p:cSldViewPr>
      <p:cViewPr varScale="1">
        <p:scale>
          <a:sx n="76" d="100"/>
          <a:sy n="76" d="100"/>
        </p:scale>
        <p:origin x="720"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51BC2-F25C-4BF7-95F7-A74904AC2CE4}" type="datetimeFigureOut">
              <a:rPr lang="zh-CN" altLang="en-US" smtClean="0"/>
              <a:t>2020/11/25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14C47-D2C0-448D-911B-1324277A7A0B}" type="slidenum">
              <a:rPr lang="zh-CN" altLang="en-US" smtClean="0"/>
              <a:t>‹#›</a:t>
            </a:fld>
            <a:endParaRPr lang="zh-CN" altLang="en-US"/>
          </a:p>
        </p:txBody>
      </p:sp>
    </p:spTree>
    <p:extLst>
      <p:ext uri="{BB962C8B-B14F-4D97-AF65-F5344CB8AC3E}">
        <p14:creationId xmlns:p14="http://schemas.microsoft.com/office/powerpoint/2010/main" val="145017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计算量是多目标跟踪问题的最大障碍 ，主要计算瓶颈出现在测量更新过程中，对于给定的标签空间分区，</a:t>
            </a:r>
          </a:p>
        </p:txBody>
      </p:sp>
      <p:sp>
        <p:nvSpPr>
          <p:cNvPr id="4" name="灯片编号占位符 3"/>
          <p:cNvSpPr>
            <a:spLocks noGrp="1"/>
          </p:cNvSpPr>
          <p:nvPr>
            <p:ph type="sldNum" sz="quarter" idx="5"/>
          </p:nvPr>
        </p:nvSpPr>
        <p:spPr/>
        <p:txBody>
          <a:bodyPr/>
          <a:lstStyle/>
          <a:p>
            <a:fld id="{95614C47-D2C0-448D-911B-1324277A7A0B}" type="slidenum">
              <a:rPr lang="zh-CN" altLang="en-US" smtClean="0"/>
              <a:t>8</a:t>
            </a:fld>
            <a:endParaRPr lang="zh-CN" altLang="en-US"/>
          </a:p>
        </p:txBody>
      </p:sp>
    </p:spTree>
    <p:extLst>
      <p:ext uri="{BB962C8B-B14F-4D97-AF65-F5344CB8AC3E}">
        <p14:creationId xmlns:p14="http://schemas.microsoft.com/office/powerpoint/2010/main" val="324530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17</a:t>
            </a:fld>
            <a:endParaRPr lang="zh-CN" altLang="en-US"/>
          </a:p>
        </p:txBody>
      </p:sp>
    </p:spTree>
    <p:extLst>
      <p:ext uri="{BB962C8B-B14F-4D97-AF65-F5344CB8AC3E}">
        <p14:creationId xmlns:p14="http://schemas.microsoft.com/office/powerpoint/2010/main" val="4265635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22</a:t>
            </a:fld>
            <a:endParaRPr lang="zh-CN" altLang="en-US"/>
          </a:p>
        </p:txBody>
      </p:sp>
    </p:spTree>
    <p:extLst>
      <p:ext uri="{BB962C8B-B14F-4D97-AF65-F5344CB8AC3E}">
        <p14:creationId xmlns:p14="http://schemas.microsoft.com/office/powerpoint/2010/main" val="3498596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23</a:t>
            </a:fld>
            <a:endParaRPr lang="zh-CN" altLang="en-US"/>
          </a:p>
        </p:txBody>
      </p:sp>
    </p:spTree>
    <p:extLst>
      <p:ext uri="{BB962C8B-B14F-4D97-AF65-F5344CB8AC3E}">
        <p14:creationId xmlns:p14="http://schemas.microsoft.com/office/powerpoint/2010/main" val="2697761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24</a:t>
            </a:fld>
            <a:endParaRPr lang="zh-CN" altLang="en-US"/>
          </a:p>
        </p:txBody>
      </p:sp>
    </p:spTree>
    <p:extLst>
      <p:ext uri="{BB962C8B-B14F-4D97-AF65-F5344CB8AC3E}">
        <p14:creationId xmlns:p14="http://schemas.microsoft.com/office/powerpoint/2010/main" val="409911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25</a:t>
            </a:fld>
            <a:endParaRPr lang="zh-CN" altLang="en-US"/>
          </a:p>
        </p:txBody>
      </p:sp>
    </p:spTree>
    <p:extLst>
      <p:ext uri="{BB962C8B-B14F-4D97-AF65-F5344CB8AC3E}">
        <p14:creationId xmlns:p14="http://schemas.microsoft.com/office/powerpoint/2010/main" val="315399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9</a:t>
            </a:fld>
            <a:endParaRPr lang="zh-CN" altLang="en-US"/>
          </a:p>
        </p:txBody>
      </p:sp>
    </p:spTree>
    <p:extLst>
      <p:ext uri="{BB962C8B-B14F-4D97-AF65-F5344CB8AC3E}">
        <p14:creationId xmlns:p14="http://schemas.microsoft.com/office/powerpoint/2010/main" val="66224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10</a:t>
            </a:fld>
            <a:endParaRPr lang="zh-CN" altLang="en-US"/>
          </a:p>
        </p:txBody>
      </p:sp>
    </p:spTree>
    <p:extLst>
      <p:ext uri="{BB962C8B-B14F-4D97-AF65-F5344CB8AC3E}">
        <p14:creationId xmlns:p14="http://schemas.microsoft.com/office/powerpoint/2010/main" val="3702322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11</a:t>
            </a:fld>
            <a:endParaRPr lang="zh-CN" altLang="en-US"/>
          </a:p>
        </p:txBody>
      </p:sp>
    </p:spTree>
    <p:extLst>
      <p:ext uri="{BB962C8B-B14F-4D97-AF65-F5344CB8AC3E}">
        <p14:creationId xmlns:p14="http://schemas.microsoft.com/office/powerpoint/2010/main" val="329327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12</a:t>
            </a:fld>
            <a:endParaRPr lang="zh-CN" altLang="en-US"/>
          </a:p>
        </p:txBody>
      </p:sp>
    </p:spTree>
    <p:extLst>
      <p:ext uri="{BB962C8B-B14F-4D97-AF65-F5344CB8AC3E}">
        <p14:creationId xmlns:p14="http://schemas.microsoft.com/office/powerpoint/2010/main" val="3375885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13</a:t>
            </a:fld>
            <a:endParaRPr lang="zh-CN" altLang="en-US"/>
          </a:p>
        </p:txBody>
      </p:sp>
    </p:spTree>
    <p:extLst>
      <p:ext uri="{BB962C8B-B14F-4D97-AF65-F5344CB8AC3E}">
        <p14:creationId xmlns:p14="http://schemas.microsoft.com/office/powerpoint/2010/main" val="2117129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14</a:t>
            </a:fld>
            <a:endParaRPr lang="zh-CN" altLang="en-US"/>
          </a:p>
        </p:txBody>
      </p:sp>
    </p:spTree>
    <p:extLst>
      <p:ext uri="{BB962C8B-B14F-4D97-AF65-F5344CB8AC3E}">
        <p14:creationId xmlns:p14="http://schemas.microsoft.com/office/powerpoint/2010/main" val="25881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15</a:t>
            </a:fld>
            <a:endParaRPr lang="zh-CN" altLang="en-US"/>
          </a:p>
        </p:txBody>
      </p:sp>
    </p:spTree>
    <p:extLst>
      <p:ext uri="{BB962C8B-B14F-4D97-AF65-F5344CB8AC3E}">
        <p14:creationId xmlns:p14="http://schemas.microsoft.com/office/powerpoint/2010/main" val="181001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16</a:t>
            </a:fld>
            <a:endParaRPr lang="zh-CN" altLang="en-US"/>
          </a:p>
        </p:txBody>
      </p:sp>
    </p:spTree>
    <p:extLst>
      <p:ext uri="{BB962C8B-B14F-4D97-AF65-F5344CB8AC3E}">
        <p14:creationId xmlns:p14="http://schemas.microsoft.com/office/powerpoint/2010/main" val="4178886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2020/11/25</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2020/11/25</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2020/11/25</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2020/11/25</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2020/11/25</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2020/11/25</a:t>
            </a:fld>
            <a:endParaRPr lang="zh-CN" altLang="en-US"/>
          </a:p>
        </p:txBody>
      </p:sp>
      <p:sp>
        <p:nvSpPr>
          <p:cNvPr id="8" name="页脚占位符 7"/>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2020/11/25</a:t>
            </a:fld>
            <a:endParaRPr lang="zh-CN" altLang="en-US"/>
          </a:p>
        </p:txBody>
      </p:sp>
      <p:sp>
        <p:nvSpPr>
          <p:cNvPr id="4" name="页脚占位符 3"/>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78055" y="6347623"/>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2020/11/25</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2020/11/25</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p:cNvCxnSpPr/>
          <p:nvPr userDrawn="1"/>
        </p:nvCxnSpPr>
        <p:spPr>
          <a:xfrm>
            <a:off x="0" y="6597352"/>
            <a:ext cx="12192000" cy="0"/>
          </a:xfrm>
          <a:prstGeom prst="line">
            <a:avLst/>
          </a:prstGeom>
          <a:ln w="254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6960097" y="6453336"/>
            <a:ext cx="4416491"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itchFamily="34" charset="-122"/>
                <a:ea typeface="微软雅黑" pitchFamily="34" charset="-122"/>
              </a:rPr>
              <a:t>杭州电子科技大学</a:t>
            </a:r>
            <a:r>
              <a:rPr lang="en-US" altLang="zh-CN" sz="1600" dirty="0">
                <a:latin typeface="微软雅黑" pitchFamily="34" charset="-122"/>
                <a:ea typeface="微软雅黑" pitchFamily="34" charset="-122"/>
              </a:rPr>
              <a:t>2020</a:t>
            </a:r>
            <a:r>
              <a:rPr lang="zh-CN" altLang="en-US" sz="1600" dirty="0">
                <a:latin typeface="微软雅黑" pitchFamily="34" charset="-122"/>
                <a:ea typeface="微软雅黑" pitchFamily="34" charset="-122"/>
              </a:rPr>
              <a:t>年毕业设计开题报告</a:t>
            </a:r>
          </a:p>
        </p:txBody>
      </p:sp>
      <p:pic>
        <p:nvPicPr>
          <p:cNvPr id="7" name="Picture 2">
            <a:extLst>
              <a:ext uri="{FF2B5EF4-FFF2-40B4-BE49-F238E27FC236}">
                <a16:creationId xmlns:a16="http://schemas.microsoft.com/office/drawing/2014/main" id="{5DCB9D62-4B15-4BBB-A85F-1FD1C0316CE5}"/>
              </a:ext>
            </a:extLst>
          </p:cNvPr>
          <p:cNvPicPr>
            <a:picLocks noChangeAspect="1" noChangeArrowheads="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0238499" y="116632"/>
            <a:ext cx="143608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lumMod val="75000"/>
            </a:schemeClr>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2">
              <a:lumMod val="75000"/>
            </a:schemeClr>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75000"/>
            </a:schemeClr>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7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notesSlide" Target="../notesSlides/notesSlide3.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711696" y="1772816"/>
            <a:ext cx="6768608"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华康俪金黑W8(P)" pitchFamily="34" charset="-122"/>
                <a:ea typeface="华康俪金黑W8(P)" pitchFamily="34" charset="-122"/>
              </a:rPr>
              <a:t>基于混合点模式的学习算法研究</a:t>
            </a:r>
          </a:p>
        </p:txBody>
      </p:sp>
      <p:sp>
        <p:nvSpPr>
          <p:cNvPr id="6" name="梯形 5"/>
          <p:cNvSpPr/>
          <p:nvPr/>
        </p:nvSpPr>
        <p:spPr>
          <a:xfrm rot="16200000">
            <a:off x="1991616"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5400000" flipH="1">
            <a:off x="9336288"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sp>
        <p:nvSpPr>
          <p:cNvPr id="9" name="矩形 8"/>
          <p:cNvSpPr/>
          <p:nvPr/>
        </p:nvSpPr>
        <p:spPr>
          <a:xfrm>
            <a:off x="10056368"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927447600"/>
              </p:ext>
            </p:extLst>
          </p:nvPr>
        </p:nvGraphicFramePr>
        <p:xfrm>
          <a:off x="3799756" y="3501009"/>
          <a:ext cx="4592488" cy="2599365"/>
        </p:xfrm>
        <a:graphic>
          <a:graphicData uri="http://schemas.openxmlformats.org/drawingml/2006/table">
            <a:tbl>
              <a:tblPr firstRow="1" bandRow="1">
                <a:tableStyleId>{5C22544A-7EE6-4342-B048-85BDC9FD1C3A}</a:tableStyleId>
              </a:tblPr>
              <a:tblGrid>
                <a:gridCol w="1884334">
                  <a:extLst>
                    <a:ext uri="{9D8B030D-6E8A-4147-A177-3AD203B41FA5}">
                      <a16:colId xmlns:a16="http://schemas.microsoft.com/office/drawing/2014/main" val="20000"/>
                    </a:ext>
                  </a:extLst>
                </a:gridCol>
                <a:gridCol w="2708154">
                  <a:extLst>
                    <a:ext uri="{9D8B030D-6E8A-4147-A177-3AD203B41FA5}">
                      <a16:colId xmlns:a16="http://schemas.microsoft.com/office/drawing/2014/main" val="20001"/>
                    </a:ext>
                  </a:extLst>
                </a:gridCol>
              </a:tblGrid>
              <a:tr h="340578">
                <a:tc>
                  <a:txBody>
                    <a:bodyPr/>
                    <a:lstStyle/>
                    <a:p>
                      <a:pPr algn="ctr"/>
                      <a:r>
                        <a:rPr lang="zh-CN" altLang="en-US" dirty="0">
                          <a:latin typeface="微软雅黑" pitchFamily="34" charset="-122"/>
                          <a:ea typeface="微软雅黑" pitchFamily="34" charset="-122"/>
                        </a:rPr>
                        <a:t>学  院</a:t>
                      </a:r>
                    </a:p>
                  </a:txBody>
                  <a:tcPr/>
                </a:tc>
                <a:tc>
                  <a:txBody>
                    <a:bodyPr/>
                    <a:lstStyle/>
                    <a:p>
                      <a:pPr algn="ctr"/>
                      <a:r>
                        <a:rPr lang="zh-CN" altLang="en-US" b="0" dirty="0">
                          <a:solidFill>
                            <a:schemeClr val="tx1"/>
                          </a:solidFill>
                        </a:rPr>
                        <a:t>自动化学院</a:t>
                      </a:r>
                      <a:endParaRPr lang="zh-CN" altLang="en-US" b="0" dirty="0"/>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r h="340578">
                <a:tc gridSpan="2">
                  <a:txBody>
                    <a:bodyPr/>
                    <a:lstStyle/>
                    <a:p>
                      <a:pPr algn="ctr"/>
                      <a:endParaRPr lang="zh-CN" altLang="en-US" dirty="0"/>
                    </a:p>
                  </a:txBody>
                  <a:tcPr>
                    <a:noFill/>
                  </a:tcPr>
                </a:tc>
                <a:tc hMerge="1">
                  <a:txBody>
                    <a:bodyPr/>
                    <a:lstStyle/>
                    <a:p>
                      <a:endParaRPr lang="zh-CN" altLang="en-US"/>
                    </a:p>
                  </a:txBody>
                  <a:tcPr/>
                </a:tc>
                <a:extLst>
                  <a:ext uri="{0D108BD9-81ED-4DB2-BD59-A6C34878D82A}">
                    <a16:rowId xmlns:a16="http://schemas.microsoft.com/office/drawing/2014/main" val="10001"/>
                  </a:ext>
                </a:extLst>
              </a:tr>
              <a:tr h="340578">
                <a:tc>
                  <a:txBody>
                    <a:bodyPr/>
                    <a:lstStyle/>
                    <a:p>
                      <a:pPr algn="ctr"/>
                      <a:r>
                        <a:rPr lang="zh-CN" altLang="en-US" sz="1800" b="1" kern="1200" dirty="0">
                          <a:solidFill>
                            <a:schemeClr val="lt1"/>
                          </a:solidFill>
                          <a:latin typeface="微软雅黑" pitchFamily="34" charset="-122"/>
                          <a:ea typeface="微软雅黑" pitchFamily="34" charset="-122"/>
                          <a:cs typeface="+mn-cs"/>
                        </a:rPr>
                        <a:t>专  业</a:t>
                      </a:r>
                    </a:p>
                  </a:txBody>
                  <a:tcPr>
                    <a:solidFill>
                      <a:schemeClr val="tx2">
                        <a:lumMod val="60000"/>
                        <a:lumOff val="40000"/>
                      </a:schemeClr>
                    </a:solidFill>
                  </a:tcPr>
                </a:tc>
                <a:tc>
                  <a:txBody>
                    <a:bodyPr/>
                    <a:lstStyle/>
                    <a:p>
                      <a:pPr algn="ctr"/>
                      <a:r>
                        <a:rPr lang="zh-CN" altLang="en-US" dirty="0"/>
                        <a:t>控制科学与工程</a:t>
                      </a:r>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404805">
                <a:tc gridSpan="2">
                  <a:txBody>
                    <a:bodyPr/>
                    <a:lstStyle/>
                    <a:p>
                      <a:pPr algn="ctr"/>
                      <a:endParaRPr lang="zh-CN" altLang="en-US" dirty="0"/>
                    </a:p>
                  </a:txBody>
                  <a:tcPr>
                    <a:noFill/>
                  </a:tcPr>
                </a:tc>
                <a:tc hMerge="1">
                  <a:txBody>
                    <a:bodyPr/>
                    <a:lstStyle/>
                    <a:p>
                      <a:endParaRPr lang="zh-CN" altLang="en-US"/>
                    </a:p>
                  </a:txBody>
                  <a:tcPr/>
                </a:tc>
                <a:extLst>
                  <a:ext uri="{0D108BD9-81ED-4DB2-BD59-A6C34878D82A}">
                    <a16:rowId xmlns:a16="http://schemas.microsoft.com/office/drawing/2014/main" val="10003"/>
                  </a:ext>
                </a:extLst>
              </a:tr>
              <a:tr h="340578">
                <a:tc>
                  <a:txBody>
                    <a:bodyPr/>
                    <a:lstStyle/>
                    <a:p>
                      <a:pPr algn="ctr"/>
                      <a:r>
                        <a:rPr lang="zh-CN" altLang="en-US" b="1" dirty="0">
                          <a:solidFill>
                            <a:schemeClr val="bg1"/>
                          </a:solidFill>
                          <a:latin typeface="微软雅黑" pitchFamily="34" charset="-122"/>
                          <a:ea typeface="微软雅黑" pitchFamily="34" charset="-122"/>
                        </a:rPr>
                        <a:t>学生姓名</a:t>
                      </a:r>
                    </a:p>
                  </a:txBody>
                  <a:tcPr>
                    <a:solidFill>
                      <a:schemeClr val="tx2">
                        <a:lumMod val="60000"/>
                        <a:lumOff val="40000"/>
                      </a:schemeClr>
                    </a:solidFill>
                  </a:tcPr>
                </a:tc>
                <a:tc>
                  <a:txBody>
                    <a:bodyPr/>
                    <a:lstStyle/>
                    <a:p>
                      <a:pPr algn="ctr"/>
                      <a:r>
                        <a:rPr lang="zh-CN" altLang="en-US" dirty="0"/>
                        <a:t>杨豪杰</a:t>
                      </a:r>
                    </a:p>
                  </a:txBody>
                  <a:tcPr>
                    <a:lnR w="57150" cap="flat" cmpd="sng" algn="ctr">
                      <a:solidFill>
                        <a:schemeClr val="tx2">
                          <a:lumMod val="75000"/>
                        </a:schemeClr>
                      </a:solidFill>
                      <a:prstDash val="solid"/>
                      <a:round/>
                      <a:headEnd type="none" w="med" len="med"/>
                      <a:tailEnd type="none" w="med" len="med"/>
                    </a:lnR>
                    <a:lnB w="12700" cap="flat" cmpd="sng" algn="ctr">
                      <a:solidFill>
                        <a:srgbClr val="4F81BD"/>
                      </a:solidFill>
                      <a:prstDash val="solid"/>
                      <a:round/>
                      <a:headEnd type="none" w="med" len="med"/>
                      <a:tailEnd type="none" w="med" len="med"/>
                    </a:lnB>
                    <a:noFill/>
                  </a:tcPr>
                </a:tc>
                <a:extLst>
                  <a:ext uri="{0D108BD9-81ED-4DB2-BD59-A6C34878D82A}">
                    <a16:rowId xmlns:a16="http://schemas.microsoft.com/office/drawing/2014/main" val="10004"/>
                  </a:ext>
                </a:extLst>
              </a:tr>
              <a:tr h="340578">
                <a:tc>
                  <a:txBody>
                    <a:bodyPr/>
                    <a:lstStyle/>
                    <a:p>
                      <a:pPr algn="ctr"/>
                      <a:endParaRPr lang="zh-CN" altLang="en-US" b="1" dirty="0">
                        <a:solidFill>
                          <a:schemeClr val="bg1"/>
                        </a:solidFill>
                        <a:latin typeface="微软雅黑" pitchFamily="34" charset="-122"/>
                        <a:ea typeface="微软雅黑" pitchFamily="34" charset="-122"/>
                      </a:endParaRPr>
                    </a:p>
                  </a:txBody>
                  <a:tcPr>
                    <a:lnR w="12700" cmpd="sng">
                      <a:noFill/>
                    </a:lnR>
                    <a:noFill/>
                  </a:tcPr>
                </a:tc>
                <a:tc>
                  <a:txBody>
                    <a:bodyPr/>
                    <a:lstStyle/>
                    <a:p>
                      <a:pPr algn="ctr"/>
                      <a:endParaRPr lang="zh-CN" altLang="en-US" dirty="0"/>
                    </a:p>
                  </a:txBody>
                  <a:tcPr>
                    <a:lnL w="12700" cmpd="sng">
                      <a:noFill/>
                    </a:lnL>
                    <a:lnR w="57150" cap="flat" cmpd="sng" algn="ctr">
                      <a:noFill/>
                      <a:prstDash val="solid"/>
                      <a:round/>
                      <a:headEnd type="none" w="med" len="med"/>
                      <a:tailEnd type="none" w="med" len="med"/>
                    </a:lnR>
                    <a:lnT w="12700" cap="flat" cmpd="sng" algn="ctr">
                      <a:solidFill>
                        <a:srgbClr val="4F81BD"/>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0362590"/>
                  </a:ext>
                </a:extLst>
              </a:tr>
              <a:tr h="340578">
                <a:tc>
                  <a:txBody>
                    <a:bodyPr/>
                    <a:lstStyle/>
                    <a:p>
                      <a:pPr algn="ctr"/>
                      <a:r>
                        <a:rPr lang="zh-CN" altLang="en-US" b="1" dirty="0">
                          <a:solidFill>
                            <a:schemeClr val="bg1"/>
                          </a:solidFill>
                          <a:latin typeface="微软雅黑" pitchFamily="34" charset="-122"/>
                          <a:ea typeface="微软雅黑" pitchFamily="34" charset="-122"/>
                        </a:rPr>
                        <a:t>导师</a:t>
                      </a:r>
                    </a:p>
                  </a:txBody>
                  <a:tcPr>
                    <a:solidFill>
                      <a:schemeClr val="tx2">
                        <a:lumMod val="60000"/>
                        <a:lumOff val="40000"/>
                      </a:schemeClr>
                    </a:solidFill>
                  </a:tcPr>
                </a:tc>
                <a:tc>
                  <a:txBody>
                    <a:bodyPr/>
                    <a:lstStyle/>
                    <a:p>
                      <a:pPr algn="ctr"/>
                      <a:r>
                        <a:rPr lang="zh-CN" altLang="en-US" dirty="0"/>
                        <a:t>刘伟峰</a:t>
                      </a:r>
                      <a:r>
                        <a:rPr lang="en-US" altLang="zh-CN" dirty="0"/>
                        <a:t>/</a:t>
                      </a:r>
                      <a:r>
                        <a:rPr lang="zh-CN" altLang="en-US" dirty="0"/>
                        <a:t>李建宁</a:t>
                      </a:r>
                    </a:p>
                  </a:txBody>
                  <a:tcPr>
                    <a:lnR w="57150" cap="flat" cmpd="sng" algn="ctr">
                      <a:solidFill>
                        <a:schemeClr val="tx2">
                          <a:lumMod val="75000"/>
                        </a:schemeClr>
                      </a:solidFill>
                      <a:prstDash val="solid"/>
                      <a:round/>
                      <a:headEnd type="none" w="med" len="med"/>
                      <a:tailEnd type="none" w="med" len="med"/>
                    </a:lnR>
                    <a:lnT w="12700" cmpd="sng">
                      <a:noFill/>
                    </a:lnT>
                    <a:lnB w="12700"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3994991656"/>
                  </a:ext>
                </a:extLst>
              </a:tr>
            </a:tbl>
          </a:graphicData>
        </a:graphic>
      </p:graphicFrame>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3962" y="234666"/>
            <a:ext cx="4904076" cy="118812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1711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296289196"/>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5" name="TextBox 9">
            <a:extLst>
              <a:ext uri="{FF2B5EF4-FFF2-40B4-BE49-F238E27FC236}">
                <a16:creationId xmlns:a16="http://schemas.microsoft.com/office/drawing/2014/main" id="{A4E9D41F-65EC-47CE-89B5-8B5805863862}"/>
              </a:ext>
            </a:extLst>
          </p:cNvPr>
          <p:cNvSpPr txBox="1"/>
          <p:nvPr/>
        </p:nvSpPr>
        <p:spPr>
          <a:xfrm>
            <a:off x="1703512" y="1423909"/>
            <a:ext cx="7769113" cy="830997"/>
          </a:xfrm>
          <a:prstGeom prst="rect">
            <a:avLst/>
          </a:prstGeom>
          <a:noFill/>
        </p:spPr>
        <p:txBody>
          <a:bodyPr wrap="square" rtlCol="0">
            <a:spAutoFit/>
          </a:bodyPr>
          <a:lstStyle/>
          <a:p>
            <a:r>
              <a:rPr lang="zh-CN" altLang="en-US" sz="2800" b="1" dirty="0"/>
              <a:t>研究内容</a:t>
            </a:r>
            <a:r>
              <a:rPr lang="en-US" altLang="zh-CN" sz="2800" b="1" dirty="0"/>
              <a:t>1</a:t>
            </a:r>
            <a:r>
              <a:rPr lang="zh-CN" altLang="en-US" sz="2800" b="1" dirty="0"/>
              <a:t>：</a:t>
            </a:r>
            <a:endParaRPr lang="en-US" altLang="zh-CN" sz="2800" dirty="0"/>
          </a:p>
          <a:p>
            <a:r>
              <a:rPr lang="zh-CN" altLang="en-US" sz="2000" dirty="0"/>
              <a:t> </a:t>
            </a:r>
            <a:endParaRPr lang="en-US" altLang="zh-CN" sz="2000" dirty="0"/>
          </a:p>
        </p:txBody>
      </p:sp>
      <p:sp>
        <p:nvSpPr>
          <p:cNvPr id="3" name="矩形 2">
            <a:extLst>
              <a:ext uri="{FF2B5EF4-FFF2-40B4-BE49-F238E27FC236}">
                <a16:creationId xmlns:a16="http://schemas.microsoft.com/office/drawing/2014/main" id="{C7318055-86B6-4E43-B3C2-20A2B1E76418}"/>
              </a:ext>
            </a:extLst>
          </p:cNvPr>
          <p:cNvSpPr/>
          <p:nvPr/>
        </p:nvSpPr>
        <p:spPr>
          <a:xfrm>
            <a:off x="2279576" y="2020271"/>
            <a:ext cx="6096000" cy="830997"/>
          </a:xfrm>
          <a:prstGeom prst="rect">
            <a:avLst/>
          </a:prstGeom>
        </p:spPr>
        <p:txBody>
          <a:bodyPr>
            <a:spAutoFit/>
          </a:bodyPr>
          <a:lstStyle/>
          <a:p>
            <a:pPr marL="285750" indent="-285750">
              <a:buFont typeface="Wingdings" panose="05000000000000000000" pitchFamily="2" charset="2"/>
              <a:buChar char="p"/>
            </a:pPr>
            <a:r>
              <a:rPr lang="zh-CN" altLang="en-US" sz="2400" b="1" dirty="0"/>
              <a:t>可分辩群机动目标状态建模</a:t>
            </a:r>
            <a:endParaRPr lang="en-US" altLang="zh-CN" sz="2400" b="1" dirty="0"/>
          </a:p>
          <a:p>
            <a:pPr marL="285750" indent="-285750">
              <a:buFont typeface="Wingdings" panose="05000000000000000000" pitchFamily="2" charset="2"/>
              <a:buChar char="p"/>
            </a:pPr>
            <a:endParaRPr lang="en-US" altLang="zh-CN" sz="2400" b="1" dirty="0"/>
          </a:p>
        </p:txBody>
      </p:sp>
      <p:sp>
        <p:nvSpPr>
          <p:cNvPr id="4" name="矩形 3">
            <a:extLst>
              <a:ext uri="{FF2B5EF4-FFF2-40B4-BE49-F238E27FC236}">
                <a16:creationId xmlns:a16="http://schemas.microsoft.com/office/drawing/2014/main" id="{3BA10BBE-E441-43D5-B8C7-B46021511C92}"/>
              </a:ext>
            </a:extLst>
          </p:cNvPr>
          <p:cNvSpPr/>
          <p:nvPr/>
        </p:nvSpPr>
        <p:spPr>
          <a:xfrm>
            <a:off x="1847528" y="2453161"/>
            <a:ext cx="7769112" cy="2819362"/>
          </a:xfrm>
          <a:prstGeom prst="rect">
            <a:avLst/>
          </a:prstGeom>
        </p:spPr>
        <p:txBody>
          <a:bodyPr wrap="square">
            <a:spAutoFit/>
          </a:bodyPr>
          <a:lstStyle/>
          <a:p>
            <a:pPr>
              <a:lnSpc>
                <a:spcPct val="150000"/>
              </a:lnSpc>
              <a:spcBef>
                <a:spcPct val="0"/>
              </a:spcBef>
              <a:buClrTx/>
              <a:buSzTx/>
            </a:pPr>
            <a:r>
              <a:rPr lang="zh-CN" altLang="en-US" dirty="0">
                <a:solidFill>
                  <a:srgbClr val="000000"/>
                </a:solidFill>
              </a:rPr>
              <a:t>状态</a:t>
            </a:r>
            <a:r>
              <a:rPr lang="en-US" altLang="zh-CN" dirty="0">
                <a:solidFill>
                  <a:srgbClr val="000000"/>
                </a:solidFill>
              </a:rPr>
              <a:t>RFS</a:t>
            </a:r>
            <a:r>
              <a:rPr lang="zh-CN" altLang="en-US" dirty="0">
                <a:solidFill>
                  <a:srgbClr val="000000"/>
                </a:solidFill>
              </a:rPr>
              <a:t>：</a:t>
            </a:r>
            <a:endParaRPr lang="en-US" altLang="zh-CN" dirty="0">
              <a:solidFill>
                <a:srgbClr val="000000"/>
              </a:solidFill>
            </a:endParaRPr>
          </a:p>
          <a:p>
            <a:pPr>
              <a:lnSpc>
                <a:spcPct val="200000"/>
              </a:lnSpc>
              <a:spcBef>
                <a:spcPct val="0"/>
              </a:spcBef>
              <a:buClrTx/>
              <a:buSzTx/>
            </a:pPr>
            <a:endParaRPr lang="en-US" altLang="zh-CN" dirty="0">
              <a:solidFill>
                <a:srgbClr val="000000"/>
              </a:solidFill>
            </a:endParaRPr>
          </a:p>
          <a:p>
            <a:pPr>
              <a:lnSpc>
                <a:spcPct val="150000"/>
              </a:lnSpc>
              <a:spcBef>
                <a:spcPct val="0"/>
              </a:spcBef>
              <a:buClrTx/>
              <a:buSzTx/>
            </a:pPr>
            <a:r>
              <a:rPr lang="zh-CN" altLang="en-US" dirty="0">
                <a:solidFill>
                  <a:srgbClr val="000000"/>
                </a:solidFill>
              </a:rPr>
              <a:t>量测</a:t>
            </a:r>
            <a:r>
              <a:rPr lang="en-US" altLang="zh-CN" dirty="0">
                <a:solidFill>
                  <a:srgbClr val="000000"/>
                </a:solidFill>
              </a:rPr>
              <a:t>PFS</a:t>
            </a:r>
            <a:r>
              <a:rPr lang="zh-CN" altLang="en-US" dirty="0">
                <a:solidFill>
                  <a:srgbClr val="000000"/>
                </a:solidFill>
              </a:rPr>
              <a:t>：</a:t>
            </a:r>
            <a:endParaRPr lang="en-US" altLang="zh-CN" dirty="0">
              <a:solidFill>
                <a:srgbClr val="000000"/>
              </a:solidFill>
            </a:endParaRPr>
          </a:p>
          <a:p>
            <a:pPr>
              <a:lnSpc>
                <a:spcPct val="200000"/>
              </a:lnSpc>
              <a:spcBef>
                <a:spcPct val="0"/>
              </a:spcBef>
              <a:buClrTx/>
              <a:buSzTx/>
            </a:pPr>
            <a:endParaRPr lang="en-US" altLang="zh-CN" dirty="0">
              <a:solidFill>
                <a:srgbClr val="000000"/>
              </a:solidFill>
            </a:endParaRPr>
          </a:p>
          <a:p>
            <a:pPr>
              <a:lnSpc>
                <a:spcPct val="150000"/>
              </a:lnSpc>
              <a:spcBef>
                <a:spcPct val="0"/>
              </a:spcBef>
              <a:buClrTx/>
              <a:buSzTx/>
            </a:pPr>
            <a:r>
              <a:rPr lang="zh-CN" altLang="en-US" dirty="0">
                <a:solidFill>
                  <a:srgbClr val="000000"/>
                </a:solidFill>
              </a:rPr>
              <a:t>多目标状态</a:t>
            </a:r>
            <a:r>
              <a:rPr lang="en-US" altLang="zh-CN" dirty="0">
                <a:solidFill>
                  <a:srgbClr val="000000"/>
                </a:solidFill>
              </a:rPr>
              <a:t>RFS</a:t>
            </a:r>
            <a:r>
              <a:rPr lang="zh-CN" altLang="en-US" dirty="0">
                <a:solidFill>
                  <a:srgbClr val="000000"/>
                </a:solidFill>
              </a:rPr>
              <a:t>建模：</a:t>
            </a:r>
            <a:endParaRPr lang="en-US" altLang="zh-CN" dirty="0">
              <a:solidFill>
                <a:srgbClr val="000000"/>
              </a:solidFill>
            </a:endParaRPr>
          </a:p>
          <a:p>
            <a:pPr>
              <a:lnSpc>
                <a:spcPct val="150000"/>
              </a:lnSpc>
              <a:spcBef>
                <a:spcPct val="0"/>
              </a:spcBef>
              <a:buClrTx/>
              <a:buSzTx/>
            </a:pPr>
            <a:endParaRPr lang="en-US" altLang="zh-CN" dirty="0">
              <a:solidFill>
                <a:srgbClr val="000000"/>
              </a:solidFill>
            </a:endParaRPr>
          </a:p>
        </p:txBody>
      </p:sp>
      <p:graphicFrame>
        <p:nvGraphicFramePr>
          <p:cNvPr id="6" name="Object 4">
            <a:extLst>
              <a:ext uri="{FF2B5EF4-FFF2-40B4-BE49-F238E27FC236}">
                <a16:creationId xmlns:a16="http://schemas.microsoft.com/office/drawing/2014/main" id="{8D4C5B61-7EE8-4760-9BB1-EF1C7FF95FB7}"/>
              </a:ext>
            </a:extLst>
          </p:cNvPr>
          <p:cNvGraphicFramePr>
            <a:graphicFrameLocks noChangeAspect="1"/>
          </p:cNvGraphicFramePr>
          <p:nvPr>
            <p:extLst>
              <p:ext uri="{D42A27DB-BD31-4B8C-83A1-F6EECF244321}">
                <p14:modId xmlns:p14="http://schemas.microsoft.com/office/powerpoint/2010/main" val="3456850166"/>
              </p:ext>
            </p:extLst>
          </p:nvPr>
        </p:nvGraphicFramePr>
        <p:xfrm>
          <a:off x="3935760" y="3049523"/>
          <a:ext cx="3879850" cy="515937"/>
        </p:xfrm>
        <a:graphic>
          <a:graphicData uri="http://schemas.openxmlformats.org/presentationml/2006/ole">
            <mc:AlternateContent xmlns:mc="http://schemas.openxmlformats.org/markup-compatibility/2006">
              <mc:Choice xmlns:v="urn:schemas-microsoft-com:vml" Requires="v">
                <p:oleObj spid="_x0000_s2126" name="Equation" r:id="rId4" imgW="1816100" imgH="241300" progId="Equation.DSMT4">
                  <p:embed/>
                </p:oleObj>
              </mc:Choice>
              <mc:Fallback>
                <p:oleObj name="Equation" r:id="rId4" imgW="1816100" imgH="241300" progId="Equation.DSMT4">
                  <p:embed/>
                  <p:pic>
                    <p:nvPicPr>
                      <p:cNvPr id="15367" name="Object 4">
                        <a:extLst>
                          <a:ext uri="{FF2B5EF4-FFF2-40B4-BE49-F238E27FC236}">
                            <a16:creationId xmlns:a16="http://schemas.microsoft.com/office/drawing/2014/main" id="{0CA4D21A-048C-4D06-9D59-CBE1427199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5760" y="3049523"/>
                        <a:ext cx="38798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8">
            <a:extLst>
              <a:ext uri="{FF2B5EF4-FFF2-40B4-BE49-F238E27FC236}">
                <a16:creationId xmlns:a16="http://schemas.microsoft.com/office/drawing/2014/main" id="{73B8CF73-72E7-48A5-8E99-6AD95EEF6DBE}"/>
              </a:ext>
            </a:extLst>
          </p:cNvPr>
          <p:cNvGraphicFramePr>
            <a:graphicFrameLocks noChangeAspect="1"/>
          </p:cNvGraphicFramePr>
          <p:nvPr>
            <p:extLst>
              <p:ext uri="{D42A27DB-BD31-4B8C-83A1-F6EECF244321}">
                <p14:modId xmlns:p14="http://schemas.microsoft.com/office/powerpoint/2010/main" val="2825614027"/>
              </p:ext>
            </p:extLst>
          </p:nvPr>
        </p:nvGraphicFramePr>
        <p:xfrm>
          <a:off x="3965923" y="3961969"/>
          <a:ext cx="3849687" cy="519112"/>
        </p:xfrm>
        <a:graphic>
          <a:graphicData uri="http://schemas.openxmlformats.org/presentationml/2006/ole">
            <mc:AlternateContent xmlns:mc="http://schemas.openxmlformats.org/markup-compatibility/2006">
              <mc:Choice xmlns:v="urn:schemas-microsoft-com:vml" Requires="v">
                <p:oleObj spid="_x0000_s2127" name="Equation" r:id="rId6" imgW="1790700" imgH="241300" progId="Equation.DSMT4">
                  <p:embed/>
                </p:oleObj>
              </mc:Choice>
              <mc:Fallback>
                <p:oleObj name="Equation" r:id="rId6" imgW="1790700" imgH="241300" progId="Equation.DSMT4">
                  <p:embed/>
                  <p:pic>
                    <p:nvPicPr>
                      <p:cNvPr id="15368" name="Object 8">
                        <a:extLst>
                          <a:ext uri="{FF2B5EF4-FFF2-40B4-BE49-F238E27FC236}">
                            <a16:creationId xmlns:a16="http://schemas.microsoft.com/office/drawing/2014/main" id="{F89D37B6-DBA2-42D1-A618-7AA257E622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5923" y="3961969"/>
                        <a:ext cx="3849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05A3FB8-945B-4F33-9589-330376BB71E2}"/>
                  </a:ext>
                </a:extLst>
              </p:cNvPr>
              <p:cNvSpPr/>
              <p:nvPr/>
            </p:nvSpPr>
            <p:spPr>
              <a:xfrm>
                <a:off x="3524673" y="5054126"/>
                <a:ext cx="5429948" cy="810735"/>
              </a:xfrm>
              <a:prstGeom prst="rect">
                <a:avLst/>
              </a:prstGeom>
            </p:spPr>
            <p:txBody>
              <a:bodyPr wrap="none">
                <a:spAutoFit/>
              </a:bodyPr>
              <a:lstStyle/>
              <a:p>
                <a:pPr>
                  <a:spcBef>
                    <a:spcPct val="0"/>
                  </a:spcBef>
                  <a:buClrTx/>
                  <a:buSzTx/>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a:rPr lang="en-US" altLang="zh-CN" i="1">
                              <a:latin typeface="Cambria Math" panose="02040503050406030204" pitchFamily="18" charset="0"/>
                            </a:rPr>
                            <m:t>𝑘</m:t>
                          </m:r>
                        </m:sub>
                      </m:sSub>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𝑘</m:t>
                                  </m:r>
                                  <m:r>
                                    <a:rPr lang="en-US" altLang="zh-CN" i="1">
                                      <a:latin typeface="Cambria Math" panose="02040503050406030204" pitchFamily="18" charset="0"/>
                                    </a:rPr>
                                    <m:t>−1</m:t>
                                  </m:r>
                                </m:sub>
                              </m:sSub>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𝑘</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sub>
                              </m:sSub>
                              <m:d>
                                <m:dPr>
                                  <m:ctrlPr>
                                    <a:rPr lang="zh-CN" altLang="zh-CN" i="1">
                                      <a:latin typeface="Cambria Math" panose="02040503050406030204" pitchFamily="18" charset="0"/>
                                    </a:rPr>
                                  </m:ctrlPr>
                                </m:dPr>
                                <m:e>
                                  <m:r>
                                    <a:rPr lang="en-US" altLang="zh-CN" i="1">
                                      <a:latin typeface="Cambria Math" panose="02040503050406030204" pitchFamily="18" charset="0"/>
                                    </a:rPr>
                                    <m:t>𝒳</m:t>
                                  </m:r>
                                </m:e>
                              </m:d>
                            </m:e>
                          </m:nary>
                        </m:e>
                      </m:d>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𝑘</m:t>
                                  </m:r>
                                  <m:r>
                                    <a:rPr lang="en-US" altLang="zh-CN" i="1">
                                      <a:latin typeface="Cambria Math" panose="02040503050406030204" pitchFamily="18" charset="0"/>
                                    </a:rPr>
                                    <m:t>−1</m:t>
                                  </m:r>
                                </m:sub>
                              </m:sSub>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𝑘</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sub>
                              </m:sSub>
                              <m:d>
                                <m:dPr>
                                  <m:ctrlPr>
                                    <a:rPr lang="zh-CN" altLang="zh-CN" i="1">
                                      <a:latin typeface="Cambria Math" panose="02040503050406030204" pitchFamily="18" charset="0"/>
                                    </a:rPr>
                                  </m:ctrlPr>
                                </m:dPr>
                                <m:e>
                                  <m:r>
                                    <a:rPr lang="en-US" altLang="zh-CN" i="1">
                                      <a:latin typeface="Cambria Math" panose="02040503050406030204" pitchFamily="18" charset="0"/>
                                    </a:rPr>
                                    <m:t>𝒳</m:t>
                                  </m:r>
                                </m:e>
                              </m:d>
                            </m:e>
                          </m:nary>
                        </m:e>
                      </m:nary>
                      <m:r>
                        <a:rPr lang="en-US" altLang="zh-CN">
                          <a:latin typeface="Cambria Math" panose="02040503050406030204" pitchFamily="18" charset="0"/>
                        </a:rPr>
                        <m:t>]</m:t>
                      </m:r>
                      <m:nary>
                        <m:naryPr>
                          <m:chr m:val="⋃"/>
                          <m:limLoc m:val="undOvr"/>
                          <m:subHide m:val="on"/>
                          <m:supHide m:val="on"/>
                          <m:ctrlPr>
                            <a:rPr lang="zh-CN" altLang="zh-CN" i="1">
                              <a:latin typeface="Cambria Math" panose="02040503050406030204" pitchFamily="18" charset="0"/>
                            </a:rPr>
                          </m:ctrlPr>
                        </m:naryPr>
                        <m:sub/>
                        <m:sup/>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Γ</m:t>
                              </m:r>
                            </m:e>
                            <m:sub>
                              <m:r>
                                <a:rPr lang="en-US" altLang="zh-CN" i="1">
                                  <a:latin typeface="Cambria Math" panose="02040503050406030204" pitchFamily="18" charset="0"/>
                                </a:rPr>
                                <m:t>𝑘</m:t>
                              </m:r>
                            </m:sub>
                          </m:sSub>
                        </m:e>
                      </m:nary>
                    </m:oMath>
                  </m:oMathPara>
                </a14:m>
                <a:endParaRPr lang="en-US" altLang="zh-CN" dirty="0">
                  <a:solidFill>
                    <a:srgbClr val="000000"/>
                  </a:solidFill>
                </a:endParaRPr>
              </a:p>
            </p:txBody>
          </p:sp>
        </mc:Choice>
        <mc:Fallback xmlns="">
          <p:sp>
            <p:nvSpPr>
              <p:cNvPr id="8" name="矩形 7">
                <a:extLst>
                  <a:ext uri="{FF2B5EF4-FFF2-40B4-BE49-F238E27FC236}">
                    <a16:creationId xmlns:a16="http://schemas.microsoft.com/office/drawing/2014/main" id="{305A3FB8-945B-4F33-9589-330376BB71E2}"/>
                  </a:ext>
                </a:extLst>
              </p:cNvPr>
              <p:cNvSpPr>
                <a:spLocks noRot="1" noChangeAspect="1" noMove="1" noResize="1" noEditPoints="1" noAdjustHandles="1" noChangeArrowheads="1" noChangeShapeType="1" noTextEdit="1"/>
              </p:cNvSpPr>
              <p:nvPr/>
            </p:nvSpPr>
            <p:spPr>
              <a:xfrm>
                <a:off x="3524673" y="5054126"/>
                <a:ext cx="5429948" cy="810735"/>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314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40639693"/>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3" name="矩形 2">
            <a:extLst>
              <a:ext uri="{FF2B5EF4-FFF2-40B4-BE49-F238E27FC236}">
                <a16:creationId xmlns:a16="http://schemas.microsoft.com/office/drawing/2014/main" id="{C7318055-86B6-4E43-B3C2-20A2B1E76418}"/>
              </a:ext>
            </a:extLst>
          </p:cNvPr>
          <p:cNvSpPr/>
          <p:nvPr/>
        </p:nvSpPr>
        <p:spPr>
          <a:xfrm>
            <a:off x="1415480" y="1446234"/>
            <a:ext cx="6096000" cy="830997"/>
          </a:xfrm>
          <a:prstGeom prst="rect">
            <a:avLst/>
          </a:prstGeom>
        </p:spPr>
        <p:txBody>
          <a:bodyPr>
            <a:spAutoFit/>
          </a:bodyPr>
          <a:lstStyle/>
          <a:p>
            <a:pPr marL="285750" indent="-285750">
              <a:buFont typeface="Wingdings" panose="05000000000000000000" pitchFamily="2" charset="2"/>
              <a:buChar char="p"/>
            </a:pPr>
            <a:r>
              <a:rPr lang="zh-CN" altLang="en-US" sz="2400" b="1" dirty="0"/>
              <a:t>可分辩群机动目标状态建模</a:t>
            </a:r>
            <a:endParaRPr lang="en-US" altLang="zh-CN" sz="2400" b="1" dirty="0"/>
          </a:p>
          <a:p>
            <a:pPr marL="285750" indent="-285750">
              <a:buFont typeface="Wingdings" panose="05000000000000000000" pitchFamily="2" charset="2"/>
              <a:buChar char="p"/>
            </a:pPr>
            <a:endParaRPr lang="en-US" altLang="zh-CN" sz="2400" b="1"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BA10BBE-E441-43D5-B8C7-B46021511C92}"/>
                  </a:ext>
                </a:extLst>
              </p:cNvPr>
              <p:cNvSpPr/>
              <p:nvPr/>
            </p:nvSpPr>
            <p:spPr>
              <a:xfrm>
                <a:off x="1611020" y="2069495"/>
                <a:ext cx="7769112" cy="1295868"/>
              </a:xfrm>
              <a:prstGeom prst="rect">
                <a:avLst/>
              </a:prstGeom>
            </p:spPr>
            <p:txBody>
              <a:bodyPr wrap="square">
                <a:spAutoFit/>
              </a:bodyPr>
              <a:lstStyle/>
              <a:p>
                <a:pPr>
                  <a:lnSpc>
                    <a:spcPct val="150000"/>
                  </a:lnSpc>
                  <a:spcBef>
                    <a:spcPct val="0"/>
                  </a:spcBef>
                  <a:buClrTx/>
                  <a:buSzTx/>
                </a:pPr>
                <a:r>
                  <a:rPr lang="zh-CN" altLang="zh-CN" dirty="0"/>
                  <a:t>匀转速离散运动方程</a:t>
                </a:r>
                <a:endParaRPr lang="en-US" altLang="zh-CN" dirty="0"/>
              </a:p>
              <a:p>
                <a:pPr>
                  <a:lnSpc>
                    <a:spcPct val="150000"/>
                  </a:lnSpc>
                  <a:spcBef>
                    <a:spcPct val="0"/>
                  </a:spcBef>
                  <a:buClrTx/>
                  <a:buSzTx/>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k</m:t>
                          </m:r>
                          <m:r>
                            <a:rPr lang="en-US" altLang="zh-CN">
                              <a:latin typeface="Cambria Math" panose="02040503050406030204" pitchFamily="18" charset="0"/>
                            </a:rPr>
                            <m:t>+1</m:t>
                          </m:r>
                        </m:sub>
                      </m:sSub>
                      <m:r>
                        <a:rPr lang="en-US" altLang="zh-CN">
                          <a:latin typeface="Cambria Math" panose="02040503050406030204" pitchFamily="18" charset="0"/>
                        </a:rPr>
                        <m:t>=</m:t>
                      </m:r>
                      <m:r>
                        <m:rPr>
                          <m:sty m:val="p"/>
                        </m:rPr>
                        <a:rPr lang="en-US" altLang="zh-CN">
                          <a:latin typeface="Cambria Math" panose="02040503050406030204" pitchFamily="18" charset="0"/>
                        </a:rPr>
                        <m:t>F</m:t>
                      </m:r>
                      <m:d>
                        <m:dPr>
                          <m:ctrlPr>
                            <a:rPr lang="zh-CN"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𝑋</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k</m:t>
                          </m:r>
                        </m:e>
                      </m:d>
                      <m:r>
                        <a:rPr lang="en-US" altLang="zh-CN">
                          <a:latin typeface="Cambria Math" panose="02040503050406030204" pitchFamily="18" charset="0"/>
                        </a:rPr>
                        <m:t>+</m:t>
                      </m:r>
                      <m:r>
                        <m:rPr>
                          <m:sty m:val="p"/>
                        </m:rPr>
                        <a:rPr lang="en-US" altLang="zh-CN">
                          <a:latin typeface="Cambria Math" panose="02040503050406030204" pitchFamily="18" charset="0"/>
                        </a:rPr>
                        <m:t>Γω</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m:t>
                          </m:r>
                        </m:e>
                      </m:d>
                    </m:oMath>
                  </m:oMathPara>
                </a14:m>
                <a:endParaRPr lang="en-US" altLang="zh-CN" dirty="0"/>
              </a:p>
              <a:p>
                <a:pPr>
                  <a:lnSpc>
                    <a:spcPct val="150000"/>
                  </a:lnSpc>
                  <a:spcBef>
                    <a:spcPct val="0"/>
                  </a:spcBef>
                  <a:buClrTx/>
                  <a:buSzTx/>
                </a:pPr>
                <a:endParaRPr lang="zh-CN" altLang="en-US" dirty="0">
                  <a:solidFill>
                    <a:srgbClr val="000000"/>
                  </a:solidFill>
                </a:endParaRPr>
              </a:p>
            </p:txBody>
          </p:sp>
        </mc:Choice>
        <mc:Fallback xmlns="">
          <p:sp>
            <p:nvSpPr>
              <p:cNvPr id="4" name="矩形 3">
                <a:extLst>
                  <a:ext uri="{FF2B5EF4-FFF2-40B4-BE49-F238E27FC236}">
                    <a16:creationId xmlns:a16="http://schemas.microsoft.com/office/drawing/2014/main" id="{3BA10BBE-E441-43D5-B8C7-B46021511C92}"/>
                  </a:ext>
                </a:extLst>
              </p:cNvPr>
              <p:cNvSpPr>
                <a:spLocks noRot="1" noChangeAspect="1" noMove="1" noResize="1" noEditPoints="1" noAdjustHandles="1" noChangeArrowheads="1" noChangeShapeType="1" noTextEdit="1"/>
              </p:cNvSpPr>
              <p:nvPr/>
            </p:nvSpPr>
            <p:spPr>
              <a:xfrm>
                <a:off x="1611020" y="2069495"/>
                <a:ext cx="7769112" cy="1295868"/>
              </a:xfrm>
              <a:prstGeom prst="rect">
                <a:avLst/>
              </a:prstGeom>
              <a:blipFill>
                <a:blip r:embed="rId3"/>
                <a:stretch>
                  <a:fillRect l="-6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46AB67F-A95D-4737-A51A-B8BDB1AEFD3D}"/>
                  </a:ext>
                </a:extLst>
              </p:cNvPr>
              <p:cNvSpPr/>
              <p:nvPr/>
            </p:nvSpPr>
            <p:spPr>
              <a:xfrm>
                <a:off x="1427560" y="3420864"/>
                <a:ext cx="4945328" cy="18019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F</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k</m:t>
                          </m:r>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2"/>
                                    <m:mcJc m:val="center"/>
                                  </m:mcPr>
                                </m:mc>
                              </m:mcs>
                              <m:ctrlPr>
                                <a:rPr lang="zh-CN" altLang="en-US" i="1">
                                  <a:latin typeface="Cambria Math" panose="02040503050406030204" pitchFamily="18" charset="0"/>
                                </a:rPr>
                              </m:ctrlPr>
                            </m:mPr>
                            <m:mr>
                              <m:e>
                                <m:m>
                                  <m:mPr>
                                    <m:plcHide m:val="on"/>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    </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si</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n</m:t>
                                                  </m:r>
                                                </m:fName>
                                                <m:e>
                                                  <m:r>
                                                    <a:rPr lang="zh-CN" altLang="en-US" i="0">
                                                      <a:latin typeface="Cambria Math" panose="02040503050406030204" pitchFamily="18" charset="0"/>
                                                    </a:rPr>
                                                    <m:t>(</m:t>
                                                  </m:r>
                                                </m:e>
                                              </m:func>
                                              <m:r>
                                                <a:rPr lang="zh-CN" altLang="en-US" i="1">
                                                  <a:latin typeface="Cambria Math" panose="02040503050406030204" pitchFamily="18" charset="0"/>
                                                </a:rPr>
                                                <m:t>𝜔</m:t>
                                              </m:r>
                                              <m:r>
                                                <m:rPr>
                                                  <m:sty m:val="p"/>
                                                </m:rPr>
                                                <a:rPr lang="zh-CN" altLang="en-US" i="0">
                                                  <a:latin typeface="Cambria Math" panose="02040503050406030204" pitchFamily="18" charset="0"/>
                                                </a:rPr>
                                                <m:t>Τ</m:t>
                                              </m:r>
                                            </m:e>
                                          </m:d>
                                        </m:num>
                                        <m:den>
                                          <m:r>
                                            <a:rPr lang="zh-CN" altLang="en-US" i="1">
                                              <a:latin typeface="Cambria Math" panose="02040503050406030204" pitchFamily="18" charset="0"/>
                                            </a:rPr>
                                            <m:t>𝜔</m:t>
                                          </m:r>
                                        </m:den>
                                      </m:f>
                                    </m:e>
                                  </m:mr>
                                  <m:mr>
                                    <m:e>
                                      <m:r>
                                        <a:rPr lang="zh-CN" altLang="en-US" i="0">
                                          <a:latin typeface="Cambria Math" panose="02040503050406030204" pitchFamily="18" charset="0"/>
                                        </a:rPr>
                                        <m:t>0</m:t>
                                      </m:r>
                                    </m:e>
                                    <m:e>
                                      <m:d>
                                        <m:dPr>
                                          <m:begChr m:val=""/>
                                          <m:ctrlPr>
                                            <a:rPr lang="zh-CN" altLang="en-US" i="1">
                                              <a:latin typeface="Cambria Math" panose="02040503050406030204" pitchFamily="18" charset="0"/>
                                            </a:rPr>
                                          </m:ctrlPr>
                                        </m:dPr>
                                        <m:e>
                                          <m:r>
                                            <a:rPr lang="zh-CN" altLang="en-US" i="0">
                                              <a:latin typeface="Cambria Math" panose="02040503050406030204" pitchFamily="18" charset="0"/>
                                            </a:rPr>
                                            <m:t>    </m:t>
                                          </m:r>
                                          <m:r>
                                            <m:rPr>
                                              <m:sty m:val="p"/>
                                            </m:rPr>
                                            <a:rPr lang="zh-CN" altLang="en-US" i="0">
                                              <a:latin typeface="Cambria Math" panose="02040503050406030204" pitchFamily="18" charset="0"/>
                                            </a:rPr>
                                            <m:t>co</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s</m:t>
                                              </m:r>
                                            </m:fName>
                                            <m:e>
                                              <m:r>
                                                <a:rPr lang="zh-CN" altLang="en-US" i="0">
                                                  <a:latin typeface="Cambria Math" panose="02040503050406030204" pitchFamily="18" charset="0"/>
                                                </a:rPr>
                                                <m:t>(</m:t>
                                              </m:r>
                                            </m:e>
                                          </m:func>
                                          <m:r>
                                            <a:rPr lang="zh-CN" altLang="en-US" i="1">
                                              <a:latin typeface="Cambria Math" panose="02040503050406030204" pitchFamily="18" charset="0"/>
                                            </a:rPr>
                                            <m:t>𝜔</m:t>
                                          </m:r>
                                          <m:r>
                                            <m:rPr>
                                              <m:sty m:val="p"/>
                                            </m:rPr>
                                            <a:rPr lang="zh-CN" altLang="en-US" i="0">
                                              <a:latin typeface="Cambria Math" panose="02040503050406030204" pitchFamily="18" charset="0"/>
                                            </a:rPr>
                                            <m:t>Τ</m:t>
                                          </m:r>
                                        </m:e>
                                      </m:d>
                                    </m:e>
                                  </m:mr>
                                </m:m>
                              </m:e>
                              <m:e>
                                <m:m>
                                  <m:mPr>
                                    <m:plcHide m:val="on"/>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m:t>
                                      </m:r>
                                    </m:e>
                                    <m:e>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0">
                                                  <a:latin typeface="Cambria Math" panose="02040503050406030204" pitchFamily="18" charset="0"/>
                                                </a:rPr>
                                                <m:t>1−</m:t>
                                              </m:r>
                                              <m:r>
                                                <m:rPr>
                                                  <m:sty m:val="p"/>
                                                </m:rPr>
                                                <a:rPr lang="zh-CN" altLang="en-US" i="0">
                                                  <a:latin typeface="Cambria Math" panose="02040503050406030204" pitchFamily="18" charset="0"/>
                                                </a:rPr>
                                                <m:t>co</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s</m:t>
                                                  </m:r>
                                                </m:fName>
                                                <m:e>
                                                  <m:r>
                                                    <a:rPr lang="zh-CN" altLang="en-US" i="0">
                                                      <a:latin typeface="Cambria Math" panose="02040503050406030204" pitchFamily="18" charset="0"/>
                                                    </a:rPr>
                                                    <m:t>(</m:t>
                                                  </m:r>
                                                </m:e>
                                              </m:func>
                                              <m:r>
                                                <a:rPr lang="zh-CN" altLang="en-US" i="1">
                                                  <a:latin typeface="Cambria Math" panose="02040503050406030204" pitchFamily="18" charset="0"/>
                                                </a:rPr>
                                                <m:t>𝜔</m:t>
                                              </m:r>
                                              <m:r>
                                                <m:rPr>
                                                  <m:sty m:val="p"/>
                                                </m:rPr>
                                                <a:rPr lang="zh-CN" altLang="en-US" i="0">
                                                  <a:latin typeface="Cambria Math" panose="02040503050406030204" pitchFamily="18" charset="0"/>
                                                </a:rPr>
                                                <m:t>Τ</m:t>
                                              </m:r>
                                            </m:e>
                                          </m:d>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𝜔</m:t>
                                              </m:r>
                                            </m:e>
                                            <m:sup>
                                              <m:r>
                                                <a:rPr lang="zh-CN" altLang="en-US" i="0">
                                                  <a:latin typeface="Cambria Math" panose="02040503050406030204" pitchFamily="18" charset="0"/>
                                                </a:rPr>
                                                <m:t>2</m:t>
                                              </m:r>
                                            </m:sup>
                                          </m:sSup>
                                        </m:den>
                                      </m:f>
                                    </m:e>
                                  </m:mr>
                                  <m:mr>
                                    <m:e>
                                      <m:r>
                                        <a:rPr lang="zh-CN" altLang="en-US" i="0">
                                          <a:latin typeface="Cambria Math" panose="02040503050406030204" pitchFamily="18" charset="0"/>
                                        </a:rPr>
                                        <m:t>0</m:t>
                                      </m:r>
                                    </m:e>
                                    <m:e>
                                      <m:d>
                                        <m:dPr>
                                          <m:begChr m:val=""/>
                                          <m:ctrlPr>
                                            <a:rPr lang="zh-CN" altLang="en-US" i="1">
                                              <a:latin typeface="Cambria Math" panose="02040503050406030204" pitchFamily="18" charset="0"/>
                                            </a:rPr>
                                          </m:ctrlPr>
                                        </m:dPr>
                                        <m:e>
                                          <m:r>
                                            <a:rPr lang="zh-CN" altLang="en-US" i="0">
                                              <a:latin typeface="Cambria Math" panose="02040503050406030204" pitchFamily="18" charset="0"/>
                                            </a:rPr>
                                            <m:t>   −</m:t>
                                          </m:r>
                                          <m:r>
                                            <m:rPr>
                                              <m:sty m:val="p"/>
                                            </m:rPr>
                                            <a:rPr lang="zh-CN" altLang="en-US" i="0">
                                              <a:latin typeface="Cambria Math" panose="02040503050406030204" pitchFamily="18" charset="0"/>
                                            </a:rPr>
                                            <m:t>si</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n</m:t>
                                              </m:r>
                                            </m:fName>
                                            <m:e>
                                              <m:r>
                                                <a:rPr lang="zh-CN" altLang="en-US" i="0">
                                                  <a:latin typeface="Cambria Math" panose="02040503050406030204" pitchFamily="18" charset="0"/>
                                                </a:rPr>
                                                <m:t>(</m:t>
                                              </m:r>
                                            </m:e>
                                          </m:func>
                                          <m:r>
                                            <a:rPr lang="zh-CN" altLang="en-US" i="1">
                                              <a:latin typeface="Cambria Math" panose="02040503050406030204" pitchFamily="18" charset="0"/>
                                            </a:rPr>
                                            <m:t>𝜔</m:t>
                                          </m:r>
                                          <m:r>
                                            <m:rPr>
                                              <m:sty m:val="p"/>
                                            </m:rPr>
                                            <a:rPr lang="zh-CN" altLang="en-US" i="0">
                                              <a:latin typeface="Cambria Math" panose="02040503050406030204" pitchFamily="18" charset="0"/>
                                            </a:rPr>
                                            <m:t>Τ</m:t>
                                          </m:r>
                                        </m:e>
                                      </m:d>
                                    </m:e>
                                  </m:mr>
                                </m:m>
                              </m:e>
                            </m:mr>
                            <m:mr>
                              <m:e>
                                <m:m>
                                  <m:mPr>
                                    <m:plcHide m:val="on"/>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m:t>
                                      </m:r>
                                    </m:e>
                                    <m:e>
                                      <m:r>
                                        <a:rPr lang="zh-CN" altLang="en-US" i="0">
                                          <a:latin typeface="Cambria Math" panose="02040503050406030204" pitchFamily="18" charset="0"/>
                                        </a:rPr>
                                        <m:t> </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0">
                                                  <a:latin typeface="Cambria Math" panose="02040503050406030204" pitchFamily="18" charset="0"/>
                                                </a:rPr>
                                                <m:t>1−</m:t>
                                              </m:r>
                                              <m:r>
                                                <m:rPr>
                                                  <m:sty m:val="p"/>
                                                </m:rPr>
                                                <a:rPr lang="zh-CN" altLang="en-US" i="0">
                                                  <a:latin typeface="Cambria Math" panose="02040503050406030204" pitchFamily="18" charset="0"/>
                                                </a:rPr>
                                                <m:t>co</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s</m:t>
                                                  </m:r>
                                                </m:fName>
                                                <m:e>
                                                  <m:r>
                                                    <a:rPr lang="zh-CN" altLang="en-US" i="0">
                                                      <a:latin typeface="Cambria Math" panose="02040503050406030204" pitchFamily="18" charset="0"/>
                                                    </a:rPr>
                                                    <m:t>(</m:t>
                                                  </m:r>
                                                </m:e>
                                              </m:func>
                                              <m:r>
                                                <a:rPr lang="zh-CN" altLang="en-US" i="1">
                                                  <a:latin typeface="Cambria Math" panose="02040503050406030204" pitchFamily="18" charset="0"/>
                                                </a:rPr>
                                                <m:t>𝜔</m:t>
                                              </m:r>
                                              <m:r>
                                                <m:rPr>
                                                  <m:sty m:val="p"/>
                                                </m:rPr>
                                                <a:rPr lang="zh-CN" altLang="en-US" i="0">
                                                  <a:latin typeface="Cambria Math" panose="02040503050406030204" pitchFamily="18" charset="0"/>
                                                </a:rPr>
                                                <m:t>Τ</m:t>
                                              </m:r>
                                            </m:e>
                                          </m:d>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𝜔</m:t>
                                              </m:r>
                                            </m:e>
                                            <m:sup>
                                              <m:r>
                                                <a:rPr lang="zh-CN" altLang="en-US" i="0">
                                                  <a:latin typeface="Cambria Math" panose="02040503050406030204" pitchFamily="18" charset="0"/>
                                                </a:rPr>
                                                <m:t>2</m:t>
                                              </m:r>
                                            </m:sup>
                                          </m:sSup>
                                        </m:den>
                                      </m:f>
                                    </m:e>
                                  </m:mr>
                                  <m:mr>
                                    <m:e>
                                      <m:r>
                                        <a:rPr lang="zh-CN" altLang="en-US" i="0">
                                          <a:latin typeface="Cambria Math" panose="02040503050406030204" pitchFamily="18" charset="0"/>
                                        </a:rPr>
                                        <m:t>0</m:t>
                                      </m:r>
                                    </m:e>
                                    <m:e>
                                      <m:d>
                                        <m:dPr>
                                          <m:begChr m:val=""/>
                                          <m:ctrlPr>
                                            <a:rPr lang="zh-CN" altLang="en-US" i="1">
                                              <a:latin typeface="Cambria Math" panose="02040503050406030204" pitchFamily="18" charset="0"/>
                                            </a:rPr>
                                          </m:ctrlPr>
                                        </m:dPr>
                                        <m:e>
                                          <m:r>
                                            <a:rPr lang="zh-CN" altLang="en-US" i="0">
                                              <a:latin typeface="Cambria Math" panose="02040503050406030204" pitchFamily="18" charset="0"/>
                                            </a:rPr>
                                            <m:t> </m:t>
                                          </m:r>
                                          <m:r>
                                            <m:rPr>
                                              <m:sty m:val="p"/>
                                            </m:rPr>
                                            <a:rPr lang="zh-CN" altLang="en-US" i="0">
                                              <a:latin typeface="Cambria Math" panose="02040503050406030204" pitchFamily="18" charset="0"/>
                                            </a:rPr>
                                            <m:t>si</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n</m:t>
                                              </m:r>
                                            </m:fName>
                                            <m:e>
                                              <m:r>
                                                <a:rPr lang="zh-CN" altLang="en-US" i="0">
                                                  <a:latin typeface="Cambria Math" panose="02040503050406030204" pitchFamily="18" charset="0"/>
                                                </a:rPr>
                                                <m:t>(</m:t>
                                              </m:r>
                                            </m:e>
                                          </m:func>
                                          <m:r>
                                            <a:rPr lang="zh-CN" altLang="en-US" i="1">
                                              <a:latin typeface="Cambria Math" panose="02040503050406030204" pitchFamily="18" charset="0"/>
                                            </a:rPr>
                                            <m:t>𝜔</m:t>
                                          </m:r>
                                          <m:r>
                                            <m:rPr>
                                              <m:sty m:val="p"/>
                                            </m:rPr>
                                            <a:rPr lang="zh-CN" altLang="en-US" i="0">
                                              <a:latin typeface="Cambria Math" panose="02040503050406030204" pitchFamily="18" charset="0"/>
                                            </a:rPr>
                                            <m:t>Τ</m:t>
                                          </m:r>
                                        </m:e>
                                      </m:d>
                                    </m:e>
                                  </m:mr>
                                </m:m>
                              </m:e>
                              <m:e>
                                <m:m>
                                  <m:mPr>
                                    <m:plcHide m:val="on"/>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1</m:t>
                                      </m:r>
                                    </m:e>
                                    <m:e>
                                      <m:r>
                                        <a:rPr lang="zh-CN" altLang="en-US" i="0">
                                          <a:latin typeface="Cambria Math" panose="02040503050406030204" pitchFamily="18" charset="0"/>
                                        </a:rPr>
                                        <m:t>     </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si</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n</m:t>
                                                  </m:r>
                                                </m:fName>
                                                <m:e>
                                                  <m:r>
                                                    <a:rPr lang="zh-CN" altLang="en-US" i="0">
                                                      <a:latin typeface="Cambria Math" panose="02040503050406030204" pitchFamily="18" charset="0"/>
                                                    </a:rPr>
                                                    <m:t>(</m:t>
                                                  </m:r>
                                                </m:e>
                                              </m:func>
                                              <m:r>
                                                <a:rPr lang="zh-CN" altLang="en-US" i="1">
                                                  <a:latin typeface="Cambria Math" panose="02040503050406030204" pitchFamily="18" charset="0"/>
                                                </a:rPr>
                                                <m:t>𝜔</m:t>
                                              </m:r>
                                              <m:r>
                                                <m:rPr>
                                                  <m:sty m:val="p"/>
                                                </m:rPr>
                                                <a:rPr lang="zh-CN" altLang="en-US" i="0">
                                                  <a:latin typeface="Cambria Math" panose="02040503050406030204" pitchFamily="18" charset="0"/>
                                                </a:rPr>
                                                <m:t>Τ</m:t>
                                              </m:r>
                                            </m:e>
                                          </m:d>
                                        </m:num>
                                        <m:den>
                                          <m:r>
                                            <a:rPr lang="zh-CN" altLang="en-US" i="1">
                                              <a:latin typeface="Cambria Math" panose="02040503050406030204" pitchFamily="18" charset="0"/>
                                            </a:rPr>
                                            <m:t>𝜔</m:t>
                                          </m:r>
                                        </m:den>
                                      </m:f>
                                    </m:e>
                                  </m:mr>
                                  <m:mr>
                                    <m:e>
                                      <m:r>
                                        <a:rPr lang="zh-CN" altLang="en-US" i="0">
                                          <a:latin typeface="Cambria Math" panose="02040503050406030204" pitchFamily="18" charset="0"/>
                                        </a:rPr>
                                        <m:t>0</m:t>
                                      </m:r>
                                    </m:e>
                                    <m:e>
                                      <m:d>
                                        <m:dPr>
                                          <m:begChr m:val=""/>
                                          <m:ctrlPr>
                                            <a:rPr lang="zh-CN" altLang="en-US" i="1">
                                              <a:latin typeface="Cambria Math" panose="02040503050406030204" pitchFamily="18" charset="0"/>
                                            </a:rPr>
                                          </m:ctrlPr>
                                        </m:dPr>
                                        <m:e>
                                          <m:r>
                                            <a:rPr lang="zh-CN" altLang="en-US" i="0">
                                              <a:latin typeface="Cambria Math" panose="02040503050406030204" pitchFamily="18" charset="0"/>
                                            </a:rPr>
                                            <m:t>     </m:t>
                                          </m:r>
                                          <m:r>
                                            <m:rPr>
                                              <m:sty m:val="p"/>
                                            </m:rPr>
                                            <a:rPr lang="zh-CN" altLang="en-US" i="0">
                                              <a:latin typeface="Cambria Math" panose="02040503050406030204" pitchFamily="18" charset="0"/>
                                            </a:rPr>
                                            <m:t>co</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s</m:t>
                                              </m:r>
                                            </m:fName>
                                            <m:e>
                                              <m:r>
                                                <a:rPr lang="zh-CN" altLang="en-US" i="0">
                                                  <a:latin typeface="Cambria Math" panose="02040503050406030204" pitchFamily="18" charset="0"/>
                                                </a:rPr>
                                                <m:t>(</m:t>
                                              </m:r>
                                            </m:e>
                                          </m:func>
                                          <m:r>
                                            <a:rPr lang="zh-CN" altLang="en-US" i="1">
                                              <a:latin typeface="Cambria Math" panose="02040503050406030204" pitchFamily="18" charset="0"/>
                                            </a:rPr>
                                            <m:t>𝜔</m:t>
                                          </m:r>
                                          <m:r>
                                            <m:rPr>
                                              <m:sty m:val="p"/>
                                            </m:rPr>
                                            <a:rPr lang="zh-CN" altLang="en-US" i="0">
                                              <a:latin typeface="Cambria Math" panose="02040503050406030204" pitchFamily="18" charset="0"/>
                                            </a:rPr>
                                            <m:t>Τ</m:t>
                                          </m:r>
                                        </m:e>
                                      </m:d>
                                    </m:e>
                                  </m:mr>
                                </m:m>
                              </m:e>
                            </m:mr>
                          </m:m>
                        </m:e>
                      </m:d>
                    </m:oMath>
                  </m:oMathPara>
                </a14:m>
                <a:endParaRPr lang="zh-CN" altLang="en-US" dirty="0"/>
              </a:p>
            </p:txBody>
          </p:sp>
        </mc:Choice>
        <mc:Fallback xmlns="">
          <p:sp>
            <p:nvSpPr>
              <p:cNvPr id="6" name="矩形 5">
                <a:extLst>
                  <a:ext uri="{FF2B5EF4-FFF2-40B4-BE49-F238E27FC236}">
                    <a16:creationId xmlns:a16="http://schemas.microsoft.com/office/drawing/2014/main" id="{546AB67F-A95D-4737-A51A-B8BDB1AEFD3D}"/>
                  </a:ext>
                </a:extLst>
              </p:cNvPr>
              <p:cNvSpPr>
                <a:spLocks noRot="1" noChangeAspect="1" noMove="1" noResize="1" noEditPoints="1" noAdjustHandles="1" noChangeArrowheads="1" noChangeShapeType="1" noTextEdit="1"/>
              </p:cNvSpPr>
              <p:nvPr/>
            </p:nvSpPr>
            <p:spPr>
              <a:xfrm>
                <a:off x="1427560" y="3420864"/>
                <a:ext cx="4945328" cy="180196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EE4A2301-F94A-4D1B-A455-A399D1A4AA94}"/>
                  </a:ext>
                </a:extLst>
              </p:cNvPr>
              <p:cNvSpPr/>
              <p:nvPr/>
            </p:nvSpPr>
            <p:spPr>
              <a:xfrm>
                <a:off x="7176120" y="3531056"/>
                <a:ext cx="1807931" cy="138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Γ</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m>
                                  <m:mPr>
                                    <m:plcHide m:val="on"/>
                                    <m:mcs>
                                      <m:mc>
                                        <m:mcPr>
                                          <m:count m:val="2"/>
                                          <m:mcJc m:val="center"/>
                                        </m:mcPr>
                                      </m:mc>
                                    </m:mcs>
                                    <m:ctrlPr>
                                      <a:rPr lang="zh-CN" altLang="en-US" i="1">
                                        <a:latin typeface="Cambria Math" panose="02040503050406030204" pitchFamily="18" charset="0"/>
                                      </a:rPr>
                                    </m:ctrlPr>
                                  </m:mPr>
                                  <m:mr>
                                    <m:e>
                                      <m:f>
                                        <m:fPr>
                                          <m:type m:val="skw"/>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r>
                                                <m:rPr>
                                                  <m:sty m:val="p"/>
                                                </m:rPr>
                                                <a:rPr lang="zh-CN" altLang="en-US" i="0">
                                                  <a:latin typeface="Cambria Math" panose="02040503050406030204" pitchFamily="18" charset="0"/>
                                                </a:rPr>
                                                <m:t>Τ</m:t>
                                              </m:r>
                                            </m:e>
                                            <m:sup>
                                              <m:r>
                                                <a:rPr lang="zh-CN" altLang="en-US" i="0">
                                                  <a:latin typeface="Cambria Math" panose="02040503050406030204" pitchFamily="18" charset="0"/>
                                                </a:rPr>
                                                <m:t>2</m:t>
                                              </m:r>
                                            </m:sup>
                                          </m:sSup>
                                        </m:num>
                                        <m:den>
                                          <m:r>
                                            <a:rPr lang="zh-CN" altLang="en-US" i="0">
                                              <a:latin typeface="Cambria Math" panose="02040503050406030204" pitchFamily="18" charset="0"/>
                                            </a:rPr>
                                            <m:t>2</m:t>
                                          </m:r>
                                        </m:den>
                                      </m:f>
                                      <m:r>
                                        <a:rPr lang="zh-CN" altLang="en-US" i="0">
                                          <a:latin typeface="Cambria Math" panose="02040503050406030204" pitchFamily="18" charset="0"/>
                                        </a:rPr>
                                        <m:t>  </m:t>
                                      </m:r>
                                    </m:e>
                                    <m:e>
                                      <m:r>
                                        <a:rPr lang="zh-CN" altLang="en-US" i="0">
                                          <a:latin typeface="Cambria Math" panose="02040503050406030204" pitchFamily="18" charset="0"/>
                                        </a:rPr>
                                        <m:t> 0</m:t>
                                      </m:r>
                                    </m:e>
                                  </m:mr>
                                  <m:mr>
                                    <m:e>
                                      <m:r>
                                        <m:rPr>
                                          <m:sty m:val="p"/>
                                        </m:rPr>
                                        <a:rPr lang="zh-CN" altLang="en-US" i="0">
                                          <a:latin typeface="Cambria Math" panose="02040503050406030204" pitchFamily="18" charset="0"/>
                                        </a:rPr>
                                        <m:t>Τ</m:t>
                                      </m:r>
                                      <m:r>
                                        <a:rPr lang="zh-CN" altLang="en-US" i="0">
                                          <a:latin typeface="Cambria Math" panose="02040503050406030204" pitchFamily="18" charset="0"/>
                                        </a:rPr>
                                        <m:t>     </m:t>
                                      </m:r>
                                    </m:e>
                                    <m:e>
                                      <m:r>
                                        <a:rPr lang="zh-CN" altLang="en-US" i="0">
                                          <a:latin typeface="Cambria Math" panose="02040503050406030204" pitchFamily="18" charset="0"/>
                                        </a:rPr>
                                        <m:t> 0</m:t>
                                      </m:r>
                                    </m:e>
                                  </m:mr>
                                </m:m>
                              </m:e>
                            </m:mr>
                            <m:mr>
                              <m:e>
                                <m:m>
                                  <m:mPr>
                                    <m:plcHide m:val="on"/>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0</m:t>
                                      </m:r>
                                    </m:e>
                                    <m:e>
                                      <m:r>
                                        <a:rPr lang="zh-CN" altLang="en-US" i="0">
                                          <a:latin typeface="Cambria Math" panose="02040503050406030204" pitchFamily="18" charset="0"/>
                                        </a:rPr>
                                        <m:t>   </m:t>
                                      </m:r>
                                      <m:f>
                                        <m:fPr>
                                          <m:type m:val="skw"/>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r>
                                                <m:rPr>
                                                  <m:sty m:val="p"/>
                                                </m:rPr>
                                                <a:rPr lang="zh-CN" altLang="en-US" i="0">
                                                  <a:latin typeface="Cambria Math" panose="02040503050406030204" pitchFamily="18" charset="0"/>
                                                </a:rPr>
                                                <m:t>Τ</m:t>
                                              </m:r>
                                            </m:e>
                                            <m:sup>
                                              <m:r>
                                                <a:rPr lang="zh-CN" altLang="en-US" i="0">
                                                  <a:latin typeface="Cambria Math" panose="02040503050406030204" pitchFamily="18" charset="0"/>
                                                </a:rPr>
                                                <m:t>2</m:t>
                                              </m:r>
                                            </m:sup>
                                          </m:sSup>
                                        </m:num>
                                        <m:den>
                                          <m:r>
                                            <a:rPr lang="zh-CN" altLang="en-US" i="0">
                                              <a:latin typeface="Cambria Math" panose="02040503050406030204" pitchFamily="18" charset="0"/>
                                            </a:rPr>
                                            <m:t>2</m:t>
                                          </m:r>
                                        </m:den>
                                      </m:f>
                                    </m:e>
                                  </m:mr>
                                  <m:mr>
                                    <m:e>
                                      <m:r>
                                        <a:rPr lang="zh-CN" altLang="en-US" i="0">
                                          <a:latin typeface="Cambria Math" panose="02040503050406030204" pitchFamily="18" charset="0"/>
                                        </a:rPr>
                                        <m:t>0</m:t>
                                      </m:r>
                                    </m:e>
                                    <m:e>
                                      <m:r>
                                        <a:rPr lang="zh-CN" altLang="en-US" i="0">
                                          <a:latin typeface="Cambria Math" panose="02040503050406030204" pitchFamily="18" charset="0"/>
                                        </a:rPr>
                                        <m:t>   </m:t>
                                      </m:r>
                                      <m:r>
                                        <m:rPr>
                                          <m:sty m:val="p"/>
                                        </m:rPr>
                                        <a:rPr lang="zh-CN" altLang="en-US" i="0">
                                          <a:latin typeface="Cambria Math" panose="02040503050406030204" pitchFamily="18" charset="0"/>
                                        </a:rPr>
                                        <m:t>Τ</m:t>
                                      </m:r>
                                    </m:e>
                                  </m:mr>
                                </m:m>
                              </m:e>
                            </m:mr>
                          </m:m>
                        </m:e>
                      </m:d>
                    </m:oMath>
                  </m:oMathPara>
                </a14:m>
                <a:endParaRPr lang="zh-CN" altLang="en-US" dirty="0"/>
              </a:p>
            </p:txBody>
          </p:sp>
        </mc:Choice>
        <mc:Fallback xmlns="">
          <p:sp>
            <p:nvSpPr>
              <p:cNvPr id="7" name="矩形 6">
                <a:extLst>
                  <a:ext uri="{FF2B5EF4-FFF2-40B4-BE49-F238E27FC236}">
                    <a16:creationId xmlns:a16="http://schemas.microsoft.com/office/drawing/2014/main" id="{EE4A2301-F94A-4D1B-A455-A399D1A4AA94}"/>
                  </a:ext>
                </a:extLst>
              </p:cNvPr>
              <p:cNvSpPr>
                <a:spLocks noRot="1" noChangeAspect="1" noMove="1" noResize="1" noEditPoints="1" noAdjustHandles="1" noChangeArrowheads="1" noChangeShapeType="1" noTextEdit="1"/>
              </p:cNvSpPr>
              <p:nvPr/>
            </p:nvSpPr>
            <p:spPr>
              <a:xfrm>
                <a:off x="7176120" y="3531056"/>
                <a:ext cx="1807931" cy="138544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8070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193150297"/>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3" name="矩形 2">
            <a:extLst>
              <a:ext uri="{FF2B5EF4-FFF2-40B4-BE49-F238E27FC236}">
                <a16:creationId xmlns:a16="http://schemas.microsoft.com/office/drawing/2014/main" id="{C7318055-86B6-4E43-B3C2-20A2B1E76418}"/>
              </a:ext>
            </a:extLst>
          </p:cNvPr>
          <p:cNvSpPr/>
          <p:nvPr/>
        </p:nvSpPr>
        <p:spPr>
          <a:xfrm>
            <a:off x="1343472" y="1340768"/>
            <a:ext cx="6096000" cy="830997"/>
          </a:xfrm>
          <a:prstGeom prst="rect">
            <a:avLst/>
          </a:prstGeom>
        </p:spPr>
        <p:txBody>
          <a:bodyPr>
            <a:spAutoFit/>
          </a:bodyPr>
          <a:lstStyle/>
          <a:p>
            <a:pPr marL="285750" indent="-285750">
              <a:buFont typeface="Wingdings" panose="05000000000000000000" pitchFamily="2" charset="2"/>
              <a:buChar char="p"/>
            </a:pPr>
            <a:r>
              <a:rPr lang="zh-CN" altLang="en-US" sz="2400" b="1" dirty="0"/>
              <a:t>可分辩群机动目标状态建模</a:t>
            </a:r>
            <a:endParaRPr lang="en-US" altLang="zh-CN" sz="2400" b="1" dirty="0"/>
          </a:p>
          <a:p>
            <a:pPr marL="285750" indent="-285750">
              <a:buFont typeface="Wingdings" panose="05000000000000000000" pitchFamily="2" charset="2"/>
              <a:buChar char="p"/>
            </a:pPr>
            <a:endParaRPr lang="en-US" altLang="zh-CN" sz="2400" b="1"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52BE089-5073-47FE-A3D6-6A5B87C293D1}"/>
                  </a:ext>
                </a:extLst>
              </p:cNvPr>
              <p:cNvSpPr/>
              <p:nvPr/>
            </p:nvSpPr>
            <p:spPr>
              <a:xfrm>
                <a:off x="1559496" y="1978287"/>
                <a:ext cx="7200800" cy="2574423"/>
              </a:xfrm>
              <a:prstGeom prst="rect">
                <a:avLst/>
              </a:prstGeom>
            </p:spPr>
            <p:txBody>
              <a:bodyPr wrap="square">
                <a:spAutoFit/>
              </a:bodyPr>
              <a:lstStyle/>
              <a:p>
                <a:pPr>
                  <a:lnSpc>
                    <a:spcPct val="150000"/>
                  </a:lnSpc>
                </a:pPr>
                <a:r>
                  <a:rPr lang="zh-CN" altLang="zh-CN" dirty="0">
                    <a:cs typeface="Times New Roman" panose="02020603050405020304" pitchFamily="18" charset="0"/>
                  </a:rPr>
                  <a:t>每个目标节点拥有单个父节点时</a:t>
                </a:r>
                <a:r>
                  <a:rPr lang="zh-CN" altLang="en-US" dirty="0">
                    <a:cs typeface="Times New Roman" panose="02020603050405020304" pitchFamily="18" charset="0"/>
                  </a:rPr>
                  <a:t>，</a:t>
                </a:r>
                <a:r>
                  <a:rPr lang="zh-CN" altLang="zh-CN" dirty="0">
                    <a:cs typeface="Times New Roman" panose="02020603050405020304" pitchFamily="18" charset="0"/>
                  </a:rPr>
                  <a:t>动态模型如下</a:t>
                </a:r>
                <a:endParaRPr lang="en-US" altLang="zh-CN" dirty="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k</m:t>
                          </m:r>
                          <m:r>
                            <a:rPr lang="en-US" altLang="zh-CN">
                              <a:latin typeface="Cambria Math" panose="02040503050406030204" pitchFamily="18" charset="0"/>
                            </a:rPr>
                            <m:t>+1,</m:t>
                          </m:r>
                          <m:r>
                            <m:rPr>
                              <m:sty m:val="p"/>
                            </m:rPr>
                            <a:rPr lang="en-US" altLang="zh-CN">
                              <a:latin typeface="Cambria Math" panose="02040503050406030204" pitchFamily="18" charset="0"/>
                            </a:rPr>
                            <m:t>i</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F</m:t>
                          </m:r>
                        </m:e>
                        <m:sub>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l</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l</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b</m:t>
                          </m:r>
                        </m:e>
                        <m:sub>
                          <m:r>
                            <m:rPr>
                              <m:sty m:val="p"/>
                            </m:rPr>
                            <a:rPr lang="en-US" altLang="zh-CN">
                              <a:latin typeface="Cambria Math" panose="02040503050406030204" pitchFamily="18" charset="0"/>
                            </a:rPr>
                            <m:t>k</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l</m:t>
                          </m:r>
                          <m:r>
                            <a:rPr lang="en-US" altLang="zh-CN">
                              <a:latin typeface="Cambria Math" panose="02040503050406030204" pitchFamily="18" charset="0"/>
                            </a:rPr>
                            <m:t>,</m:t>
                          </m:r>
                          <m:r>
                            <m:rPr>
                              <m:sty m:val="p"/>
                            </m:rPr>
                            <a:rPr lang="en-US" altLang="zh-CN">
                              <a:latin typeface="Cambria Math" panose="02040503050406030204" pitchFamily="18" charset="0"/>
                            </a:rPr>
                            <m:t>i</m:t>
                          </m:r>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Γ</m:t>
                          </m:r>
                        </m:e>
                        <m:sub>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i</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ω</m:t>
                          </m:r>
                        </m:e>
                        <m:sub>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i</m:t>
                          </m:r>
                        </m:sub>
                      </m:sSub>
                    </m:oMath>
                  </m:oMathPara>
                </a14:m>
                <a:endParaRPr lang="en-US" altLang="zh-CN" dirty="0"/>
              </a:p>
              <a:p>
                <a:pPr>
                  <a:lnSpc>
                    <a:spcPct val="150000"/>
                  </a:lnSpc>
                </a:pPr>
                <a:r>
                  <a:rPr lang="zh-CN" altLang="en-US" dirty="0"/>
                  <a:t>观测方程：</a:t>
                </a:r>
                <a:endParaRPr lang="en-US" altLang="zh-CN" dirty="0"/>
              </a:p>
              <a:p>
                <a:pPr>
                  <a:lnSpc>
                    <a:spcPct val="150000"/>
                  </a:lnSpc>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z</m:t>
                          </m:r>
                        </m:e>
                        <m:sub>
                          <m:r>
                            <m:rPr>
                              <m:sty m:val="p"/>
                            </m:rPr>
                            <a:rPr lang="en-US" altLang="zh-CN">
                              <a:latin typeface="Cambria Math" panose="02040503050406030204" pitchFamily="18" charset="0"/>
                            </a:rPr>
                            <m:t>k</m:t>
                          </m:r>
                          <m:r>
                            <a:rPr lang="en-US" altLang="zh-CN">
                              <a:latin typeface="Cambria Math" panose="02040503050406030204" pitchFamily="18" charset="0"/>
                            </a:rPr>
                            <m:t>+1,</m:t>
                          </m:r>
                          <m:r>
                            <m:rPr>
                              <m:sty m:val="p"/>
                            </m:rPr>
                            <a:rPr lang="en-US" altLang="zh-CN">
                              <a:latin typeface="Cambria Math" panose="02040503050406030204" pitchFamily="18" charset="0"/>
                            </a:rPr>
                            <m:t>i</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H</m:t>
                          </m:r>
                        </m:e>
                        <m:sub>
                          <m:r>
                            <m:rPr>
                              <m:sty m:val="p"/>
                            </m:rPr>
                            <a:rPr lang="en-US" altLang="zh-CN">
                              <a:latin typeface="Cambria Math" panose="02040503050406030204" pitchFamily="18" charset="0"/>
                            </a:rPr>
                            <m:t>k</m:t>
                          </m:r>
                          <m:r>
                            <a:rPr lang="en-US" altLang="zh-CN">
                              <a:latin typeface="Cambria Math" panose="02040503050406030204" pitchFamily="18" charset="0"/>
                            </a:rPr>
                            <m:t>+1</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k</m:t>
                          </m:r>
                          <m:r>
                            <a:rPr lang="en-US" altLang="zh-CN">
                              <a:latin typeface="Cambria Math" panose="02040503050406030204" pitchFamily="18" charset="0"/>
                            </a:rPr>
                            <m:t>+1,</m:t>
                          </m:r>
                          <m:r>
                            <m:rPr>
                              <m:sty m:val="p"/>
                            </m:rPr>
                            <a:rPr lang="en-US" altLang="zh-CN">
                              <a:latin typeface="Cambria Math" panose="02040503050406030204" pitchFamily="18" charset="0"/>
                            </a:rPr>
                            <m:t>i</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ν</m:t>
                          </m:r>
                        </m:e>
                        <m:sub>
                          <m:r>
                            <m:rPr>
                              <m:sty m:val="p"/>
                            </m:rPr>
                            <a:rPr lang="en-US" altLang="zh-CN">
                              <a:latin typeface="Cambria Math" panose="02040503050406030204" pitchFamily="18" charset="0"/>
                            </a:rPr>
                            <m:t>k</m:t>
                          </m:r>
                          <m:r>
                            <a:rPr lang="en-US" altLang="zh-CN">
                              <a:latin typeface="Cambria Math" panose="02040503050406030204" pitchFamily="18" charset="0"/>
                            </a:rPr>
                            <m:t>+1,</m:t>
                          </m:r>
                          <m:r>
                            <m:rPr>
                              <m:sty m:val="p"/>
                            </m:rPr>
                            <a:rPr lang="en-US" altLang="zh-CN">
                              <a:latin typeface="Cambria Math" panose="02040503050406030204" pitchFamily="18" charset="0"/>
                            </a:rPr>
                            <m:t>i</m:t>
                          </m:r>
                        </m:sub>
                      </m:sSub>
                    </m:oMath>
                  </m:oMathPara>
                </a14:m>
                <a:endParaRPr lang="en-US" altLang="zh-CN" dirty="0"/>
              </a:p>
              <a:p>
                <a:pPr>
                  <a:lnSpc>
                    <a:spcPct val="150000"/>
                  </a:lnSpc>
                </a:pPr>
                <a:endParaRPr lang="en-US" altLang="zh-CN" dirty="0"/>
              </a:p>
              <a:p>
                <a:pPr>
                  <a:lnSpc>
                    <a:spcPct val="150000"/>
                  </a:lnSpc>
                </a:pPr>
                <a:r>
                  <a:rPr lang="zh-CN" altLang="zh-CN" dirty="0"/>
                  <a:t>多个父节点且在线性条件下时，</a:t>
                </a:r>
                <a:r>
                  <a:rPr lang="zh-CN" altLang="en-US" dirty="0"/>
                  <a:t>动态模型</a:t>
                </a:r>
                <a:r>
                  <a:rPr lang="zh-CN" altLang="zh-CN" dirty="0"/>
                  <a:t>表示如下</a:t>
                </a:r>
                <a:endParaRPr lang="en-US" altLang="zh-CN" dirty="0"/>
              </a:p>
            </p:txBody>
          </p:sp>
        </mc:Choice>
        <mc:Fallback xmlns="">
          <p:sp>
            <p:nvSpPr>
              <p:cNvPr id="8" name="矩形 7">
                <a:extLst>
                  <a:ext uri="{FF2B5EF4-FFF2-40B4-BE49-F238E27FC236}">
                    <a16:creationId xmlns:a16="http://schemas.microsoft.com/office/drawing/2014/main" id="{852BE089-5073-47FE-A3D6-6A5B87C293D1}"/>
                  </a:ext>
                </a:extLst>
              </p:cNvPr>
              <p:cNvSpPr>
                <a:spLocks noRot="1" noChangeAspect="1" noMove="1" noResize="1" noEditPoints="1" noAdjustHandles="1" noChangeArrowheads="1" noChangeShapeType="1" noTextEdit="1"/>
              </p:cNvSpPr>
              <p:nvPr/>
            </p:nvSpPr>
            <p:spPr>
              <a:xfrm>
                <a:off x="1559496" y="1978287"/>
                <a:ext cx="7200800" cy="2574423"/>
              </a:xfrm>
              <a:prstGeom prst="rect">
                <a:avLst/>
              </a:prstGeom>
              <a:blipFill>
                <a:blip r:embed="rId3"/>
                <a:stretch>
                  <a:fillRect l="-762" b="-21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20CA9AA-AAE5-49E7-9A7B-3744D102E7B1}"/>
                  </a:ext>
                </a:extLst>
              </p:cNvPr>
              <p:cNvSpPr/>
              <p:nvPr/>
            </p:nvSpPr>
            <p:spPr>
              <a:xfrm>
                <a:off x="2374744" y="4221088"/>
                <a:ext cx="6096000" cy="1586845"/>
              </a:xfrm>
              <a:prstGeom prst="rect">
                <a:avLst/>
              </a:prstGeom>
            </p:spPr>
            <p:txBody>
              <a:bodyPr>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k</m:t>
                          </m:r>
                          <m:r>
                            <a:rPr lang="en-US" altLang="zh-CN">
                              <a:latin typeface="Cambria Math" panose="02040503050406030204" pitchFamily="18" charset="0"/>
                            </a:rPr>
                            <m:t>+1,</m:t>
                          </m:r>
                          <m:r>
                            <m:rPr>
                              <m:sty m:val="p"/>
                            </m:rPr>
                            <a:rPr lang="en-US" altLang="zh-CN">
                              <a:latin typeface="Cambria Math" panose="02040503050406030204" pitchFamily="18" charset="0"/>
                            </a:rPr>
                            <m:t>i</m:t>
                          </m:r>
                        </m:sub>
                      </m:sSub>
                      <m:r>
                        <a:rPr lang="en-US" altLang="zh-CN">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m:rPr>
                              <m:sty m:val="p"/>
                            </m:rPr>
                            <a:rPr lang="en-US" altLang="zh-CN">
                              <a:latin typeface="Cambria Math" panose="02040503050406030204" pitchFamily="18" charset="0"/>
                            </a:rPr>
                            <m:t>l</m:t>
                          </m:r>
                          <m:r>
                            <a:rPr lang="en-US" altLang="zh-CN">
                              <a:latin typeface="Cambria Math" panose="02040503050406030204" pitchFamily="18" charset="0"/>
                            </a:rPr>
                            <m:t>∈</m:t>
                          </m:r>
                          <m:r>
                            <a:rPr lang="en-US" altLang="zh-CN" i="1">
                              <a:latin typeface="Cambria Math" panose="02040503050406030204" pitchFamily="18" charset="0"/>
                            </a:rPr>
                            <m:t>𝒫</m:t>
                          </m:r>
                          <m:r>
                            <a:rPr lang="en-US" altLang="zh-CN">
                              <a:latin typeface="Cambria Math" panose="02040503050406030204" pitchFamily="18" charset="0"/>
                            </a:rPr>
                            <m:t>(</m:t>
                          </m:r>
                          <m:r>
                            <m:rPr>
                              <m:sty m:val="p"/>
                            </m:rPr>
                            <a:rPr lang="en-US" altLang="zh-CN">
                              <a:latin typeface="Cambria Math" panose="02040503050406030204" pitchFamily="18" charset="0"/>
                            </a:rPr>
                            <m:t>i</m:t>
                          </m:r>
                          <m:r>
                            <a:rPr lang="en-US" altLang="zh-CN">
                              <a:latin typeface="Cambria Math" panose="02040503050406030204" pitchFamily="18" charset="0"/>
                            </a:rPr>
                            <m:t>)</m:t>
                          </m:r>
                        </m:sub>
                        <m:sup/>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ω</m:t>
                              </m:r>
                            </m:e>
                            <m:sub>
                              <m:r>
                                <m:rPr>
                                  <m:sty m:val="p"/>
                                </m:rPr>
                                <a:rPr lang="en-US" altLang="zh-CN">
                                  <a:latin typeface="Cambria Math" panose="02040503050406030204" pitchFamily="18" charset="0"/>
                                </a:rPr>
                                <m:t>k</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l</m:t>
                              </m:r>
                              <m:r>
                                <a:rPr lang="en-US" altLang="zh-CN">
                                  <a:latin typeface="Cambria Math" panose="02040503050406030204" pitchFamily="18" charset="0"/>
                                </a:rPr>
                                <m:t>,</m:t>
                              </m:r>
                              <m:r>
                                <m:rPr>
                                  <m:sty m:val="p"/>
                                </m:rPr>
                                <a:rPr lang="en-US" altLang="zh-CN">
                                  <a:latin typeface="Cambria Math" panose="02040503050406030204" pitchFamily="18" charset="0"/>
                                </a:rPr>
                                <m:t>i</m:t>
                              </m:r>
                            </m:e>
                          </m:d>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F</m:t>
                                  </m:r>
                                </m:e>
                                <m:sub>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l</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l</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b</m:t>
                                  </m:r>
                                </m:e>
                                <m:sub>
                                  <m:r>
                                    <m:rPr>
                                      <m:sty m:val="p"/>
                                    </m:rPr>
                                    <a:rPr lang="en-US" altLang="zh-CN">
                                      <a:latin typeface="Cambria Math" panose="02040503050406030204" pitchFamily="18" charset="0"/>
                                    </a:rPr>
                                    <m:t>k</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l</m:t>
                                  </m:r>
                                  <m:r>
                                    <a:rPr lang="en-US" altLang="zh-CN">
                                      <a:latin typeface="Cambria Math" panose="02040503050406030204" pitchFamily="18" charset="0"/>
                                    </a:rPr>
                                    <m:t>,</m:t>
                                  </m:r>
                                  <m:r>
                                    <m:rPr>
                                      <m:sty m:val="p"/>
                                    </m:rPr>
                                    <a:rPr lang="en-US" altLang="zh-CN">
                                      <a:latin typeface="Cambria Math" panose="02040503050406030204" pitchFamily="18" charset="0"/>
                                    </a:rPr>
                                    <m:t>i</m:t>
                                  </m:r>
                                </m:e>
                              </m:d>
                            </m:e>
                          </m:d>
                          <m:r>
                            <a:rPr lang="en-US" altLang="zh-CN">
                              <a:latin typeface="Cambria Math" panose="02040503050406030204" pitchFamily="18" charset="0"/>
                            </a:rPr>
                            <m:t>+</m:t>
                          </m:r>
                        </m:e>
                      </m:nary>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Γ</m:t>
                          </m:r>
                        </m:e>
                        <m:sub>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i</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ω</m:t>
                          </m:r>
                        </m:e>
                        <m:sub>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i</m:t>
                          </m:r>
                        </m:sub>
                      </m:sSub>
                    </m:oMath>
                  </m:oMathPara>
                </a14:m>
                <a:endParaRPr lang="en-US" altLang="zh-CN" dirty="0"/>
              </a:p>
              <a:p>
                <a:pPr algn="ctr">
                  <a:lnSpc>
                    <a:spcPct val="150000"/>
                  </a:lnSpc>
                </a:pP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i</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k</m:t>
                        </m:r>
                      </m:sub>
                    </m:sSub>
                    <m:r>
                      <a:rPr lang="en-US" altLang="zh-CN">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m:rPr>
                            <m:sty m:val="p"/>
                          </m:rPr>
                          <a:rPr lang="en-US" altLang="zh-CN">
                            <a:latin typeface="Cambria Math" panose="02040503050406030204" pitchFamily="18" charset="0"/>
                          </a:rPr>
                          <m:t>l</m:t>
                        </m:r>
                        <m:r>
                          <a:rPr lang="en-US" altLang="zh-CN">
                            <a:latin typeface="Cambria Math" panose="02040503050406030204" pitchFamily="18" charset="0"/>
                          </a:rPr>
                          <m:t>∈</m:t>
                        </m:r>
                        <m:r>
                          <a:rPr lang="en-US" altLang="zh-CN" i="1">
                            <a:latin typeface="Cambria Math" panose="02040503050406030204" pitchFamily="18" charset="0"/>
                          </a:rPr>
                          <m:t>𝒫</m:t>
                        </m:r>
                        <m:r>
                          <a:rPr lang="en-US" altLang="zh-CN">
                            <a:latin typeface="Cambria Math" panose="02040503050406030204" pitchFamily="18" charset="0"/>
                          </a:rPr>
                          <m:t>(</m:t>
                        </m:r>
                        <m:r>
                          <m:rPr>
                            <m:sty m:val="p"/>
                          </m:rPr>
                          <a:rPr lang="en-US" altLang="zh-CN">
                            <a:latin typeface="Cambria Math" panose="02040503050406030204" pitchFamily="18" charset="0"/>
                          </a:rPr>
                          <m:t>i</m:t>
                        </m:r>
                        <m:r>
                          <a:rPr lang="en-US" altLang="zh-CN">
                            <a:latin typeface="Cambria Math" panose="02040503050406030204" pitchFamily="18" charset="0"/>
                          </a:rPr>
                          <m:t>)</m:t>
                        </m:r>
                      </m:sub>
                      <m:sup/>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ω</m:t>
                            </m:r>
                          </m:e>
                          <m:sub>
                            <m:r>
                              <m:rPr>
                                <m:sty m:val="p"/>
                              </m:rPr>
                              <a:rPr lang="en-US" altLang="zh-CN">
                                <a:latin typeface="Cambria Math" panose="02040503050406030204" pitchFamily="18" charset="0"/>
                              </a:rPr>
                              <m:t>k</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l</m:t>
                            </m:r>
                            <m:r>
                              <a:rPr lang="en-US" altLang="zh-CN">
                                <a:latin typeface="Cambria Math" panose="02040503050406030204" pitchFamily="18" charset="0"/>
                              </a:rPr>
                              <m:t>,</m:t>
                            </m:r>
                            <m:r>
                              <m:rPr>
                                <m:sty m:val="p"/>
                              </m:rPr>
                              <a:rPr lang="en-US" altLang="zh-CN">
                                <a:latin typeface="Cambria Math" panose="02040503050406030204" pitchFamily="18" charset="0"/>
                              </a:rPr>
                              <m:t>i</m:t>
                            </m:r>
                          </m:e>
                        </m:d>
                      </m:e>
                    </m:nary>
                  </m:oMath>
                </a14:m>
                <a:r>
                  <a:rPr lang="en-US" altLang="zh-CN" dirty="0"/>
                  <a:t>=1,</a:t>
                </a:r>
                <a14:m>
                  <m:oMath xmlns:m="http://schemas.openxmlformats.org/officeDocument/2006/math">
                    <m:r>
                      <a:rPr lang="en-US" altLang="zh-CN">
                        <a:latin typeface="Cambria Math" panose="02040503050406030204" pitchFamily="18" charset="0"/>
                      </a:rPr>
                      <m:t> </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ω</m:t>
                        </m:r>
                      </m:e>
                      <m:sub>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i</m:t>
                        </m:r>
                      </m:sub>
                    </m:sSub>
                    <m:r>
                      <a:rPr lang="en-US" altLang="zh-CN">
                        <a:latin typeface="Cambria Math" panose="02040503050406030204" pitchFamily="18" charset="0"/>
                      </a:rPr>
                      <m:t>∈[0,1]</m:t>
                    </m:r>
                  </m:oMath>
                </a14:m>
                <a:endParaRPr lang="zh-CN" altLang="en-US" dirty="0"/>
              </a:p>
            </p:txBody>
          </p:sp>
        </mc:Choice>
        <mc:Fallback xmlns="">
          <p:sp>
            <p:nvSpPr>
              <p:cNvPr id="4" name="矩形 3">
                <a:extLst>
                  <a:ext uri="{FF2B5EF4-FFF2-40B4-BE49-F238E27FC236}">
                    <a16:creationId xmlns:a16="http://schemas.microsoft.com/office/drawing/2014/main" id="{F20CA9AA-AAE5-49E7-9A7B-3744D102E7B1}"/>
                  </a:ext>
                </a:extLst>
              </p:cNvPr>
              <p:cNvSpPr>
                <a:spLocks noRot="1" noChangeAspect="1" noMove="1" noResize="1" noEditPoints="1" noAdjustHandles="1" noChangeArrowheads="1" noChangeShapeType="1" noTextEdit="1"/>
              </p:cNvSpPr>
              <p:nvPr/>
            </p:nvSpPr>
            <p:spPr>
              <a:xfrm>
                <a:off x="2374744" y="4221088"/>
                <a:ext cx="6096000" cy="1586845"/>
              </a:xfrm>
              <a:prstGeom prst="rect">
                <a:avLst/>
              </a:prstGeom>
              <a:blipFill>
                <a:blip r:embed="rId4"/>
                <a:stretch>
                  <a:fillRect b="-398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472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065210935"/>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3" name="矩形 2">
            <a:extLst>
              <a:ext uri="{FF2B5EF4-FFF2-40B4-BE49-F238E27FC236}">
                <a16:creationId xmlns:a16="http://schemas.microsoft.com/office/drawing/2014/main" id="{C7318055-86B6-4E43-B3C2-20A2B1E76418}"/>
              </a:ext>
            </a:extLst>
          </p:cNvPr>
          <p:cNvSpPr/>
          <p:nvPr/>
        </p:nvSpPr>
        <p:spPr>
          <a:xfrm>
            <a:off x="1343472" y="1340768"/>
            <a:ext cx="6096000" cy="461665"/>
          </a:xfrm>
          <a:prstGeom prst="rect">
            <a:avLst/>
          </a:prstGeom>
        </p:spPr>
        <p:txBody>
          <a:bodyPr>
            <a:spAutoFit/>
          </a:bodyPr>
          <a:lstStyle/>
          <a:p>
            <a:pPr marL="285750" indent="-285750">
              <a:buFont typeface="Wingdings" panose="05000000000000000000" pitchFamily="2" charset="2"/>
              <a:buChar char="p"/>
            </a:pPr>
            <a:r>
              <a:rPr lang="zh-CN" altLang="en-US" sz="2400" b="1" dirty="0"/>
              <a:t>位置向量</a:t>
            </a:r>
            <a:endParaRPr lang="en-US" altLang="zh-CN" sz="2400" b="1" dirty="0"/>
          </a:p>
        </p:txBody>
      </p:sp>
      <p:pic>
        <p:nvPicPr>
          <p:cNvPr id="5" name="图片 4">
            <a:extLst>
              <a:ext uri="{FF2B5EF4-FFF2-40B4-BE49-F238E27FC236}">
                <a16:creationId xmlns:a16="http://schemas.microsoft.com/office/drawing/2014/main" id="{11059A47-CBB3-4D5A-83B5-56DE0F5AD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3793" y="2392630"/>
            <a:ext cx="2304256" cy="2106417"/>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1F91ED4-B8D4-4B83-9493-ED429A053F2A}"/>
                  </a:ext>
                </a:extLst>
              </p:cNvPr>
              <p:cNvSpPr/>
              <p:nvPr/>
            </p:nvSpPr>
            <p:spPr>
              <a:xfrm>
                <a:off x="1852936" y="4719912"/>
                <a:ext cx="7987480" cy="4335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𝑖</m:t>
                          </m:r>
                        </m:e>
                      </m:d>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a:latin typeface="Cambria Math" panose="02040503050406030204" pitchFamily="18" charset="0"/>
                                    </a:rPr>
                                    <m:t>,</m:t>
                                  </m:r>
                                  <m:r>
                                    <a:rPr lang="en-US" altLang="zh-CN" i="1">
                                      <a:latin typeface="Cambria Math" panose="02040503050406030204" pitchFamily="18" charset="0"/>
                                    </a:rPr>
                                    <m:t>𝑙</m:t>
                                  </m:r>
                                </m:sub>
                              </m:sSub>
                            </m:sub>
                          </m:sSub>
                          <m:r>
                            <a:rPr lang="en-US" altLang="zh-CN" i="1">
                              <a:latin typeface="Cambria Math" panose="02040503050406030204" pitchFamily="18" charset="0"/>
                            </a:rPr>
                            <m:t>+</m:t>
                          </m:r>
                          <m:r>
                            <a:rPr lang="en-US" altLang="zh-CN" i="1">
                              <a:latin typeface="Cambria Math" panose="02040503050406030204" pitchFamily="18" charset="0"/>
                            </a:rPr>
                            <m:t>𝔏</m:t>
                          </m:r>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e>
                              </m:d>
                            </m:e>
                          </m:func>
                          <m:r>
                            <a:rPr lang="en-US" altLang="zh-CN" i="1">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𝑝</m:t>
                                  </m:r>
                                </m:e>
                              </m:acc>
                            </m:e>
                            <m:sub>
                              <m:r>
                                <a:rPr lang="en-US" altLang="zh-CN" i="1">
                                  <a:latin typeface="Cambria Math" panose="02040503050406030204" pitchFamily="18" charset="0"/>
                                </a:rPr>
                                <m:t>𝑘</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a:latin typeface="Cambria Math" panose="02040503050406030204" pitchFamily="18" charset="0"/>
                                    </a:rPr>
                                    <m:t>,</m:t>
                                  </m:r>
                                  <m:r>
                                    <a:rPr lang="en-US" altLang="zh-CN" i="1">
                                      <a:latin typeface="Cambria Math" panose="02040503050406030204" pitchFamily="18" charset="0"/>
                                    </a:rPr>
                                    <m:t>𝑙</m:t>
                                  </m:r>
                                </m:sub>
                              </m:sSub>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a:latin typeface="Cambria Math" panose="02040503050406030204" pitchFamily="18" charset="0"/>
                                    </a:rPr>
                                    <m:t>,</m:t>
                                  </m:r>
                                  <m:r>
                                    <a:rPr lang="en-US" altLang="zh-CN" i="1">
                                      <a:latin typeface="Cambria Math" panose="02040503050406030204" pitchFamily="18" charset="0"/>
                                    </a:rPr>
                                    <m:t>𝑙</m:t>
                                  </m:r>
                                </m:sub>
                              </m:sSub>
                            </m:sub>
                          </m:sSub>
                          <m:r>
                            <a:rPr lang="en-US" altLang="zh-CN" i="1">
                              <a:latin typeface="Cambria Math" panose="02040503050406030204" pitchFamily="18" charset="0"/>
                            </a:rPr>
                            <m:t>+</m:t>
                          </m:r>
                          <m:r>
                            <a:rPr lang="en-US" altLang="zh-CN" i="1">
                              <a:latin typeface="Cambria Math" panose="02040503050406030204" pitchFamily="18" charset="0"/>
                            </a:rPr>
                            <m:t>𝔏</m:t>
                          </m:r>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sin</m:t>
                              </m:r>
                            </m:fName>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e>
                              </m:d>
                              <m:r>
                                <a:rPr lang="en-US" altLang="zh-CN" i="1">
                                  <a:latin typeface="Cambria Math" panose="02040503050406030204" pitchFamily="18" charset="0"/>
                                </a:rPr>
                                <m:t>;</m:t>
                              </m:r>
                            </m:e>
                          </m:func>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𝑝</m:t>
                                  </m:r>
                                </m:e>
                              </m:acc>
                            </m:e>
                            <m:sub>
                              <m:r>
                                <a:rPr lang="en-US" altLang="zh-CN" i="1">
                                  <a:latin typeface="Cambria Math" panose="02040503050406030204" pitchFamily="18" charset="0"/>
                                </a:rPr>
                                <m:t>𝑘</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sub>
                          </m:sSub>
                        </m:e>
                      </m:d>
                    </m:oMath>
                  </m:oMathPara>
                </a14:m>
                <a:endParaRPr lang="zh-CN" altLang="en-US" dirty="0"/>
              </a:p>
            </p:txBody>
          </p:sp>
        </mc:Choice>
        <mc:Fallback xmlns="">
          <p:sp>
            <p:nvSpPr>
              <p:cNvPr id="6" name="矩形 5">
                <a:extLst>
                  <a:ext uri="{FF2B5EF4-FFF2-40B4-BE49-F238E27FC236}">
                    <a16:creationId xmlns:a16="http://schemas.microsoft.com/office/drawing/2014/main" id="{51F91ED4-B8D4-4B83-9493-ED429A053F2A}"/>
                  </a:ext>
                </a:extLst>
              </p:cNvPr>
              <p:cNvSpPr>
                <a:spLocks noRot="1" noChangeAspect="1" noMove="1" noResize="1" noEditPoints="1" noAdjustHandles="1" noChangeArrowheads="1" noChangeShapeType="1" noTextEdit="1"/>
              </p:cNvSpPr>
              <p:nvPr/>
            </p:nvSpPr>
            <p:spPr>
              <a:xfrm>
                <a:off x="1852936" y="4719912"/>
                <a:ext cx="7987480" cy="433517"/>
              </a:xfrm>
              <a:prstGeom prst="rect">
                <a:avLst/>
              </a:prstGeom>
              <a:blipFill>
                <a:blip r:embed="rId4"/>
                <a:stretch>
                  <a:fillRect b="-28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1953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86165249"/>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3" name="矩形 2">
            <a:extLst>
              <a:ext uri="{FF2B5EF4-FFF2-40B4-BE49-F238E27FC236}">
                <a16:creationId xmlns:a16="http://schemas.microsoft.com/office/drawing/2014/main" id="{C7318055-86B6-4E43-B3C2-20A2B1E76418}"/>
              </a:ext>
            </a:extLst>
          </p:cNvPr>
          <p:cNvSpPr/>
          <p:nvPr/>
        </p:nvSpPr>
        <p:spPr>
          <a:xfrm>
            <a:off x="1343472" y="1340768"/>
            <a:ext cx="6096000" cy="461665"/>
          </a:xfrm>
          <a:prstGeom prst="rect">
            <a:avLst/>
          </a:prstGeom>
        </p:spPr>
        <p:txBody>
          <a:bodyPr>
            <a:spAutoFit/>
          </a:bodyPr>
          <a:lstStyle/>
          <a:p>
            <a:pPr marL="285750" indent="-285750">
              <a:buFont typeface="Wingdings" panose="05000000000000000000" pitchFamily="2" charset="2"/>
              <a:buChar char="p"/>
            </a:pPr>
            <a:r>
              <a:rPr lang="zh-CN" altLang="en-US" sz="2400" b="1" dirty="0"/>
              <a:t>协作误差</a:t>
            </a:r>
            <a:endParaRPr lang="en-US" altLang="zh-CN" sz="2400" b="1"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31E0B7B-CC9E-42ED-BB2A-E491831AC46E}"/>
                  </a:ext>
                </a:extLst>
              </p:cNvPr>
              <p:cNvSpPr/>
              <p:nvPr/>
            </p:nvSpPr>
            <p:spPr>
              <a:xfrm>
                <a:off x="3935760" y="2708920"/>
                <a:ext cx="2645917" cy="3915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m:rPr>
                              <m:sty m:val="p"/>
                            </m:rPr>
                            <a:rPr lang="en-US" altLang="zh-CN">
                              <a:latin typeface="Cambria Math" panose="02040503050406030204" pitchFamily="18" charset="0"/>
                            </a:rPr>
                            <m:t>ω</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𝑜</m:t>
                          </m:r>
                        </m:sup>
                      </m:sSubSup>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Δb</m:t>
                          </m:r>
                        </m:e>
                        <m:sub>
                          <m:r>
                            <m:rPr>
                              <m:sty m:val="p"/>
                            </m:rPr>
                            <a:rPr lang="en-US" altLang="zh-CN">
                              <a:latin typeface="Cambria Math" panose="02040503050406030204" pitchFamily="18" charset="0"/>
                            </a:rPr>
                            <m:t>k</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l</m:t>
                          </m:r>
                          <m:r>
                            <a:rPr lang="en-US" altLang="zh-CN">
                              <a:latin typeface="Cambria Math" panose="02040503050406030204" pitchFamily="18" charset="0"/>
                            </a:rPr>
                            <m:t>,</m:t>
                          </m:r>
                          <m:r>
                            <m:rPr>
                              <m:sty m:val="p"/>
                            </m:rPr>
                            <a:rPr lang="en-US" altLang="zh-CN">
                              <a:latin typeface="Cambria Math" panose="02040503050406030204" pitchFamily="18" charset="0"/>
                            </a:rPr>
                            <m:t>i</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𝛤</m:t>
                          </m:r>
                        </m:e>
                        <m:sub>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i</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ω</m:t>
                          </m:r>
                        </m:e>
                        <m:sub>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i</m:t>
                          </m:r>
                        </m:sub>
                      </m:sSub>
                    </m:oMath>
                  </m:oMathPara>
                </a14:m>
                <a:endParaRPr lang="zh-CN" altLang="en-US" dirty="0"/>
              </a:p>
            </p:txBody>
          </p:sp>
        </mc:Choice>
        <mc:Fallback xmlns="">
          <p:sp>
            <p:nvSpPr>
              <p:cNvPr id="4" name="矩形 3">
                <a:extLst>
                  <a:ext uri="{FF2B5EF4-FFF2-40B4-BE49-F238E27FC236}">
                    <a16:creationId xmlns:a16="http://schemas.microsoft.com/office/drawing/2014/main" id="{531E0B7B-CC9E-42ED-BB2A-E491831AC46E}"/>
                  </a:ext>
                </a:extLst>
              </p:cNvPr>
              <p:cNvSpPr>
                <a:spLocks noRot="1" noChangeAspect="1" noMove="1" noResize="1" noEditPoints="1" noAdjustHandles="1" noChangeArrowheads="1" noChangeShapeType="1" noTextEdit="1"/>
              </p:cNvSpPr>
              <p:nvPr/>
            </p:nvSpPr>
            <p:spPr>
              <a:xfrm>
                <a:off x="3935760" y="2708920"/>
                <a:ext cx="2645917" cy="39151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FA65294-17CD-4518-AE39-57FD216982B7}"/>
                  </a:ext>
                </a:extLst>
              </p:cNvPr>
              <p:cNvSpPr/>
              <p:nvPr/>
            </p:nvSpPr>
            <p:spPr>
              <a:xfrm>
                <a:off x="4758931" y="3848385"/>
                <a:ext cx="4493923" cy="428194"/>
              </a:xfrm>
              <a:prstGeom prst="rect">
                <a:avLst/>
              </a:prstGeom>
            </p:spPr>
            <p:txBody>
              <a:bodyPr wrap="none">
                <a:spAutoFit/>
              </a:bodyPr>
              <a:lstStyle/>
              <a:p>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Δb</m:t>
                        </m:r>
                      </m:e>
                      <m:sub>
                        <m:r>
                          <m:rPr>
                            <m:sty m:val="p"/>
                          </m:rPr>
                          <a:rPr lang="en-US" altLang="zh-CN">
                            <a:latin typeface="Cambria Math" panose="02040503050406030204" pitchFamily="18" charset="0"/>
                          </a:rPr>
                          <m:t>k</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l</m:t>
                        </m:r>
                        <m:r>
                          <a:rPr lang="en-US" altLang="zh-CN">
                            <a:latin typeface="Cambria Math" panose="02040503050406030204" pitchFamily="18" charset="0"/>
                          </a:rPr>
                          <m:t>,</m:t>
                        </m:r>
                        <m:r>
                          <m:rPr>
                            <m:sty m:val="p"/>
                          </m:rPr>
                          <a:rPr lang="en-US" altLang="zh-CN">
                            <a:latin typeface="Cambria Math" panose="02040503050406030204" pitchFamily="18" charset="0"/>
                          </a:rPr>
                          <m:t>i</m:t>
                        </m:r>
                      </m:e>
                    </m:d>
                  </m:oMath>
                </a14:m>
                <a:r>
                  <a:rPr lang="en-US" altLang="zh-CN" dirty="0"/>
                  <a:t>=</a:t>
                </a:r>
                <a:r>
                  <a:rPr lang="zh-CN" altLang="zh-CN" dirty="0"/>
                  <a:t> </a:t>
                </a:r>
                <a14:m>
                  <m:oMath xmlns:m="http://schemas.openxmlformats.org/officeDocument/2006/math">
                    <m:nary>
                      <m:naryPr>
                        <m:chr m:val="∑"/>
                        <m:limLoc m:val="undOvr"/>
                        <m:supHide m:val="on"/>
                        <m:ctrlPr>
                          <a:rPr lang="zh-CN" altLang="zh-CN" i="1">
                            <a:latin typeface="Cambria Math" panose="02040503050406030204" pitchFamily="18" charset="0"/>
                          </a:rPr>
                        </m:ctrlPr>
                      </m:naryPr>
                      <m:sub>
                        <m:r>
                          <m:rPr>
                            <m:sty m:val="p"/>
                          </m:rPr>
                          <a:rPr lang="en-US" altLang="zh-CN">
                            <a:latin typeface="Cambria Math" panose="02040503050406030204" pitchFamily="18" charset="0"/>
                          </a:rPr>
                          <m:t>l</m:t>
                        </m:r>
                        <m:r>
                          <a:rPr lang="en-US" altLang="zh-CN">
                            <a:latin typeface="Cambria Math" panose="02040503050406030204" pitchFamily="18" charset="0"/>
                          </a:rPr>
                          <m:t>∈</m:t>
                        </m:r>
                        <m:r>
                          <a:rPr lang="en-US" altLang="zh-CN" i="1">
                            <a:latin typeface="Cambria Math" panose="02040503050406030204" pitchFamily="18" charset="0"/>
                          </a:rPr>
                          <m:t>𝒫</m:t>
                        </m:r>
                        <m:r>
                          <a:rPr lang="en-US" altLang="zh-CN">
                            <a:latin typeface="Cambria Math" panose="02040503050406030204" pitchFamily="18" charset="0"/>
                          </a:rPr>
                          <m:t>(</m:t>
                        </m:r>
                        <m:r>
                          <m:rPr>
                            <m:sty m:val="p"/>
                          </m:rPr>
                          <a:rPr lang="en-US" altLang="zh-CN">
                            <a:latin typeface="Cambria Math" panose="02040503050406030204" pitchFamily="18" charset="0"/>
                          </a:rPr>
                          <m:t>i</m:t>
                        </m:r>
                        <m:r>
                          <a:rPr lang="en-US" altLang="zh-CN">
                            <a:latin typeface="Cambria Math" panose="02040503050406030204" pitchFamily="18" charset="0"/>
                          </a:rPr>
                          <m:t>)</m:t>
                        </m:r>
                      </m:sub>
                      <m:sup/>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ω</m:t>
                            </m:r>
                          </m:e>
                          <m:sub>
                            <m:r>
                              <m:rPr>
                                <m:sty m:val="p"/>
                              </m:rPr>
                              <a:rPr lang="en-US" altLang="zh-CN">
                                <a:latin typeface="Cambria Math" panose="02040503050406030204" pitchFamily="18" charset="0"/>
                              </a:rPr>
                              <m:t>k</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l</m:t>
                            </m:r>
                            <m:r>
                              <a:rPr lang="en-US" altLang="zh-CN">
                                <a:latin typeface="Cambria Math" panose="02040503050406030204" pitchFamily="18" charset="0"/>
                              </a:rPr>
                              <m:t>,</m:t>
                            </m:r>
                            <m:r>
                              <m:rPr>
                                <m:sty m:val="p"/>
                              </m:rPr>
                              <a:rPr lang="en-US" altLang="zh-CN">
                                <a:latin typeface="Cambria Math" panose="02040503050406030204" pitchFamily="18" charset="0"/>
                              </a:rPr>
                              <m:t>i</m:t>
                            </m:r>
                          </m:e>
                        </m:d>
                        <m:sSub>
                          <m:sSubPr>
                            <m:ctrlPr>
                              <a:rPr lang="zh-CN" altLang="zh-CN" i="1">
                                <a:latin typeface="Cambria Math" panose="02040503050406030204" pitchFamily="18" charset="0"/>
                              </a:rPr>
                            </m:ctrlPr>
                          </m:sSubPr>
                          <m:e>
                            <m:r>
                              <a:rPr lang="en-US" altLang="zh-CN">
                                <a:latin typeface="Cambria Math" panose="02040503050406030204" pitchFamily="18" charset="0"/>
                              </a:rPr>
                              <m:t>[</m:t>
                            </m:r>
                            <m:r>
                              <m:rPr>
                                <m:sty m:val="p"/>
                              </m:rPr>
                              <a:rPr lang="en-US" altLang="zh-CN">
                                <a:latin typeface="Cambria Math" panose="02040503050406030204" pitchFamily="18" charset="0"/>
                              </a:rPr>
                              <m:t>b</m:t>
                            </m:r>
                          </m:e>
                          <m:sub>
                            <m:r>
                              <m:rPr>
                                <m:sty m:val="p"/>
                              </m:rPr>
                              <a:rPr lang="en-US" altLang="zh-CN">
                                <a:latin typeface="Cambria Math" panose="02040503050406030204" pitchFamily="18" charset="0"/>
                              </a:rPr>
                              <m:t>k</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l</m:t>
                            </m:r>
                            <m:r>
                              <a:rPr lang="en-US" altLang="zh-CN">
                                <a:latin typeface="Cambria Math" panose="02040503050406030204" pitchFamily="18" charset="0"/>
                              </a:rPr>
                              <m:t>,</m:t>
                            </m:r>
                            <m:r>
                              <m:rPr>
                                <m:sty m:val="p"/>
                              </m:rPr>
                              <a:rPr lang="en-US" altLang="zh-CN">
                                <a:latin typeface="Cambria Math" panose="02040503050406030204" pitchFamily="18" charset="0"/>
                              </a:rPr>
                              <m:t>i</m:t>
                            </m:r>
                          </m:e>
                        </m:d>
                        <m:r>
                          <a:rPr lang="en-US" altLang="zh-CN" i="1">
                            <a:latin typeface="Cambria Math" panose="02040503050406030204" pitchFamily="18" charset="0"/>
                          </a:rPr>
                          <m:t>−</m:t>
                        </m:r>
                      </m:e>
                    </m:nary>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F</m:t>
                        </m:r>
                      </m:e>
                      <m:sub>
                        <m:r>
                          <m:rPr>
                            <m:sty m:val="p"/>
                          </m:rPr>
                          <a:rPr lang="en-US" altLang="zh-CN">
                            <a:latin typeface="Cambria Math" panose="02040503050406030204" pitchFamily="18" charset="0"/>
                          </a:rPr>
                          <m:t>k</m:t>
                        </m:r>
                      </m:sub>
                    </m:sSub>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b</m:t>
                            </m:r>
                          </m:e>
                        </m:acc>
                      </m:e>
                      <m:sub>
                        <m:r>
                          <m:rPr>
                            <m:sty m:val="p"/>
                          </m:rPr>
                          <a:rPr lang="en-US" altLang="zh-CN">
                            <a:latin typeface="Cambria Math" panose="02040503050406030204" pitchFamily="18" charset="0"/>
                          </a:rPr>
                          <m:t>k</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l</m:t>
                        </m:r>
                        <m:r>
                          <a:rPr lang="en-US" altLang="zh-CN">
                            <a:latin typeface="Cambria Math" panose="02040503050406030204" pitchFamily="18" charset="0"/>
                          </a:rPr>
                          <m:t>,</m:t>
                        </m:r>
                        <m:r>
                          <m:rPr>
                            <m:sty m:val="p"/>
                          </m:rPr>
                          <a:rPr lang="en-US" altLang="zh-CN">
                            <a:latin typeface="Cambria Math" panose="02040503050406030204" pitchFamily="18" charset="0"/>
                          </a:rPr>
                          <m:t>i</m:t>
                        </m:r>
                      </m:e>
                    </m:d>
                    <m:r>
                      <a:rPr lang="en-US" altLang="zh-CN" i="1">
                        <a:latin typeface="Cambria Math" panose="02040503050406030204" pitchFamily="18" charset="0"/>
                      </a:rPr>
                      <m:t>]</m:t>
                    </m:r>
                  </m:oMath>
                </a14:m>
                <a:r>
                  <a:rPr lang="en-US" altLang="zh-CN" sz="2000" dirty="0"/>
                  <a:t> </a:t>
                </a:r>
                <a:endParaRPr lang="zh-CN" altLang="en-US" dirty="0"/>
              </a:p>
            </p:txBody>
          </p:sp>
        </mc:Choice>
        <mc:Fallback xmlns="">
          <p:sp>
            <p:nvSpPr>
              <p:cNvPr id="7" name="矩形 6">
                <a:extLst>
                  <a:ext uri="{FF2B5EF4-FFF2-40B4-BE49-F238E27FC236}">
                    <a16:creationId xmlns:a16="http://schemas.microsoft.com/office/drawing/2014/main" id="{FFA65294-17CD-4518-AE39-57FD216982B7}"/>
                  </a:ext>
                </a:extLst>
              </p:cNvPr>
              <p:cNvSpPr>
                <a:spLocks noRot="1" noChangeAspect="1" noMove="1" noResize="1" noEditPoints="1" noAdjustHandles="1" noChangeArrowheads="1" noChangeShapeType="1" noTextEdit="1"/>
              </p:cNvSpPr>
              <p:nvPr/>
            </p:nvSpPr>
            <p:spPr>
              <a:xfrm>
                <a:off x="4758931" y="3848385"/>
                <a:ext cx="4493923" cy="428194"/>
              </a:xfrm>
              <a:prstGeom prst="rect">
                <a:avLst/>
              </a:prstGeom>
              <a:blipFill>
                <a:blip r:embed="rId4"/>
                <a:stretch>
                  <a:fillRect t="-97183" b="-149296"/>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2087D4D-0177-42F3-80C1-4C18BF9F9912}"/>
              </a:ext>
            </a:extLst>
          </p:cNvPr>
          <p:cNvCxnSpPr>
            <a:cxnSpLocks/>
          </p:cNvCxnSpPr>
          <p:nvPr/>
        </p:nvCxnSpPr>
        <p:spPr>
          <a:xfrm>
            <a:off x="4710576" y="3100437"/>
            <a:ext cx="720080" cy="0"/>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接连接符 9">
            <a:extLst>
              <a:ext uri="{FF2B5EF4-FFF2-40B4-BE49-F238E27FC236}">
                <a16:creationId xmlns:a16="http://schemas.microsoft.com/office/drawing/2014/main" id="{FD4C064A-769F-41B5-BECB-A0458B0A2ECB}"/>
              </a:ext>
            </a:extLst>
          </p:cNvPr>
          <p:cNvCxnSpPr>
            <a:cxnSpLocks/>
          </p:cNvCxnSpPr>
          <p:nvPr/>
        </p:nvCxnSpPr>
        <p:spPr>
          <a:xfrm>
            <a:off x="5159528" y="3212976"/>
            <a:ext cx="1422149" cy="635408"/>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4AE2FA4-ECF0-4243-B097-94412B5E7D2C}"/>
              </a:ext>
            </a:extLst>
          </p:cNvPr>
          <p:cNvCxnSpPr/>
          <p:nvPr/>
        </p:nvCxnSpPr>
        <p:spPr>
          <a:xfrm>
            <a:off x="3935760" y="3132891"/>
            <a:ext cx="57606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DE91E98-FF3D-4C41-B6A5-4DDA95A81192}"/>
              </a:ext>
            </a:extLst>
          </p:cNvPr>
          <p:cNvCxnSpPr>
            <a:cxnSpLocks/>
          </p:cNvCxnSpPr>
          <p:nvPr/>
        </p:nvCxnSpPr>
        <p:spPr>
          <a:xfrm flipH="1">
            <a:off x="2927648" y="3212976"/>
            <a:ext cx="1296144" cy="63540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1B5D6A60-A7F7-4F7B-B5F3-8AF43719BB40}"/>
                  </a:ext>
                </a:extLst>
              </p:cNvPr>
              <p:cNvSpPr/>
              <p:nvPr/>
            </p:nvSpPr>
            <p:spPr>
              <a:xfrm>
                <a:off x="1683926" y="3809047"/>
                <a:ext cx="2251834"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m:rPr>
                                  <m:sty m:val="p"/>
                                </m:rPr>
                                <a:rPr lang="zh-CN" altLang="en-US">
                                  <a:latin typeface="Cambria Math" panose="02040503050406030204" pitchFamily="18" charset="0"/>
                                </a:rPr>
                                <m:t>ω</m:t>
                              </m:r>
                            </m:e>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𝑖</m:t>
                              </m:r>
                            </m:sub>
                            <m:sup>
                              <m:r>
                                <a:rPr lang="zh-CN" altLang="en-US" i="1">
                                  <a:latin typeface="Cambria Math" panose="02040503050406030204" pitchFamily="18" charset="0"/>
                                </a:rPr>
                                <m:t>𝑜</m:t>
                              </m:r>
                            </m:sup>
                          </m:sSubSup>
                          <m:r>
                            <a:rPr lang="zh-CN" altLang="en-US" i="0">
                              <a:latin typeface="Cambria Math" panose="02040503050406030204" pitchFamily="18" charset="0"/>
                            </a:rPr>
                            <m:t>∼</m:t>
                          </m:r>
                          <m:r>
                            <a:rPr lang="zh-CN" altLang="en-US" i="0">
                              <a:latin typeface="Cambria Math" panose="02040503050406030204" pitchFamily="18" charset="0"/>
                            </a:rPr>
                            <m:t>𝒩</m:t>
                          </m:r>
                          <m:r>
                            <a:rPr lang="zh-CN" altLang="en-US" i="0">
                              <a:latin typeface="Cambria Math" panose="02040503050406030204" pitchFamily="18" charset="0"/>
                            </a:rPr>
                            <m:t>(0,</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𝑄</m:t>
                              </m:r>
                            </m:e>
                            <m:sub>
                              <m:r>
                                <a:rPr lang="zh-CN" altLang="en-US" i="1">
                                  <a:latin typeface="Cambria Math" panose="02040503050406030204" pitchFamily="18" charset="0"/>
                                </a:rPr>
                                <m:t>𝑘</m:t>
                              </m:r>
                            </m:sub>
                            <m:sup>
                              <m:r>
                                <a:rPr lang="zh-CN" altLang="en-US" i="0">
                                  <a:latin typeface="Cambria Math" panose="02040503050406030204" pitchFamily="18" charset="0"/>
                                </a:rPr>
                                <m:t>0</m:t>
                              </m:r>
                            </m:sup>
                          </m:sSubSup>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l</m:t>
                              </m:r>
                              <m:r>
                                <a:rPr lang="zh-CN" altLang="en-US" i="0">
                                  <a:latin typeface="Cambria Math" panose="02040503050406030204" pitchFamily="18" charset="0"/>
                                </a:rPr>
                                <m:t>,</m:t>
                              </m:r>
                              <m:r>
                                <m:rPr>
                                  <m:sty m:val="p"/>
                                </m:rPr>
                                <a:rPr lang="zh-CN" altLang="en-US" i="0">
                                  <a:latin typeface="Cambria Math" panose="02040503050406030204" pitchFamily="18" charset="0"/>
                                </a:rPr>
                                <m:t>i</m:t>
                              </m:r>
                            </m:e>
                          </m:d>
                        </m:e>
                      </m:d>
                    </m:oMath>
                  </m:oMathPara>
                </a14:m>
                <a:endParaRPr lang="zh-CN" altLang="en-US" dirty="0"/>
              </a:p>
            </p:txBody>
          </p:sp>
        </mc:Choice>
        <mc:Fallback xmlns="">
          <p:sp>
            <p:nvSpPr>
              <p:cNvPr id="15" name="矩形 14">
                <a:extLst>
                  <a:ext uri="{FF2B5EF4-FFF2-40B4-BE49-F238E27FC236}">
                    <a16:creationId xmlns:a16="http://schemas.microsoft.com/office/drawing/2014/main" id="{1B5D6A60-A7F7-4F7B-B5F3-8AF43719BB40}"/>
                  </a:ext>
                </a:extLst>
              </p:cNvPr>
              <p:cNvSpPr>
                <a:spLocks noRot="1" noChangeAspect="1" noMove="1" noResize="1" noEditPoints="1" noAdjustHandles="1" noChangeArrowheads="1" noChangeShapeType="1" noTextEdit="1"/>
              </p:cNvSpPr>
              <p:nvPr/>
            </p:nvSpPr>
            <p:spPr>
              <a:xfrm>
                <a:off x="1683926" y="3809047"/>
                <a:ext cx="2251834" cy="506870"/>
              </a:xfrm>
              <a:prstGeom prst="rect">
                <a:avLst/>
              </a:prstGeom>
              <a:blipFill>
                <a:blip r:embed="rId5"/>
                <a:stretch>
                  <a:fillRect t="-179518" r="-40541" b="-2614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D4CFB012-3925-4669-A45C-C7D73B80CD02}"/>
                  </a:ext>
                </a:extLst>
              </p:cNvPr>
              <p:cNvSpPr/>
              <p:nvPr/>
            </p:nvSpPr>
            <p:spPr>
              <a:xfrm>
                <a:off x="2386061" y="5311534"/>
                <a:ext cx="4649030"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𝑄</m:t>
                          </m:r>
                        </m:e>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𝑖</m:t>
                          </m:r>
                        </m:sub>
                        <m:sup>
                          <m:r>
                            <a:rPr lang="zh-CN" altLang="en-US" i="0">
                              <a:latin typeface="Cambria Math" panose="02040503050406030204" pitchFamily="18" charset="0"/>
                            </a:rPr>
                            <m:t>0</m:t>
                          </m:r>
                        </m:sup>
                      </m:sSub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𝑘</m:t>
                          </m:r>
                        </m:sub>
                      </m:sSub>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𝑙</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𝑖</m:t>
                              </m:r>
                            </m:sub>
                          </m:sSub>
                        </m:e>
                      </m:d>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𝐹</m:t>
                          </m:r>
                        </m:e>
                        <m:sub>
                          <m:r>
                            <a:rPr lang="zh-CN" altLang="en-US" i="1">
                              <a:latin typeface="Cambria Math" panose="02040503050406030204" pitchFamily="18" charset="0"/>
                            </a:rPr>
                            <m:t>𝑘</m:t>
                          </m:r>
                        </m:sub>
                        <m:sup>
                          <m:r>
                            <a:rPr lang="zh-CN" altLang="en-US" i="1">
                              <a:latin typeface="Cambria Math" panose="02040503050406030204" pitchFamily="18" charset="0"/>
                            </a:rPr>
                            <m:t>𝑇</m:t>
                          </m:r>
                        </m:sup>
                      </m:sSub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S</m:t>
                          </m:r>
                        </m:e>
                        <m:sub>
                          <m:r>
                            <m:rPr>
                              <m:sty m:val="p"/>
                            </m:rPr>
                            <a:rPr lang="zh-CN" altLang="en-US" i="0">
                              <a:latin typeface="Cambria Math" panose="02040503050406030204" pitchFamily="18" charset="0"/>
                            </a:rPr>
                            <m:t>k</m:t>
                          </m:r>
                        </m:sub>
                      </m:sSub>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l</m:t>
                          </m:r>
                          <m:r>
                            <a:rPr lang="zh-CN" altLang="en-US" i="0">
                              <a:latin typeface="Cambria Math" panose="02040503050406030204" pitchFamily="18" charset="0"/>
                            </a:rPr>
                            <m:t>,</m:t>
                          </m:r>
                          <m:r>
                            <m:rPr>
                              <m:sty m:val="p"/>
                            </m:rPr>
                            <a:rPr lang="zh-CN" altLang="en-US" i="0">
                              <a:latin typeface="Cambria Math" panose="02040503050406030204" pitchFamily="18" charset="0"/>
                            </a:rPr>
                            <m:t>i</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𝛤</m:t>
                          </m:r>
                        </m:e>
                        <m:sub>
                          <m:r>
                            <m:rPr>
                              <m:sty m:val="p"/>
                            </m:rPr>
                            <a:rPr lang="zh-CN" altLang="en-US" i="0">
                              <a:latin typeface="Cambria Math" panose="02040503050406030204" pitchFamily="18" charset="0"/>
                            </a:rPr>
                            <m:t>k</m:t>
                          </m:r>
                          <m:r>
                            <a:rPr lang="zh-CN" altLang="en-US" i="0">
                              <a:latin typeface="Cambria Math" panose="02040503050406030204" pitchFamily="18" charset="0"/>
                            </a:rPr>
                            <m:t>,</m:t>
                          </m:r>
                          <m:r>
                            <m:rPr>
                              <m:sty m:val="p"/>
                            </m:rPr>
                            <a:rPr lang="zh-CN" altLang="en-US" i="0">
                              <a:latin typeface="Cambria Math" panose="02040503050406030204" pitchFamily="18" charset="0"/>
                            </a:rPr>
                            <m:t>i</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m:rPr>
                              <m:sty m:val="p"/>
                            </m:rPr>
                            <a:rPr lang="zh-CN" altLang="en-US" i="0">
                              <a:latin typeface="Cambria Math" panose="02040503050406030204" pitchFamily="18" charset="0"/>
                            </a:rPr>
                            <m:t>k</m:t>
                          </m:r>
                          <m:r>
                            <a:rPr lang="zh-CN" altLang="en-US" i="0">
                              <a:latin typeface="Cambria Math" panose="02040503050406030204" pitchFamily="18" charset="0"/>
                            </a:rPr>
                            <m:t>,</m:t>
                          </m:r>
                          <m:r>
                            <m:rPr>
                              <m:sty m:val="p"/>
                            </m:rPr>
                            <a:rPr lang="zh-CN" altLang="en-US" i="0">
                              <a:latin typeface="Cambria Math" panose="02040503050406030204" pitchFamily="18" charset="0"/>
                            </a:rPr>
                            <m:t>i</m:t>
                          </m:r>
                        </m:sub>
                      </m:sSub>
                      <m:sSubSup>
                        <m:sSubSupPr>
                          <m:ctrlPr>
                            <a:rPr lang="zh-CN" altLang="en-US" i="1">
                              <a:latin typeface="Cambria Math" panose="02040503050406030204" pitchFamily="18" charset="0"/>
                            </a:rPr>
                          </m:ctrlPr>
                        </m:sSubSupPr>
                        <m:e>
                          <m:r>
                            <m:rPr>
                              <m:sty m:val="p"/>
                            </m:rPr>
                            <a:rPr lang="zh-CN" altLang="en-US" i="0">
                              <a:latin typeface="Cambria Math" panose="02040503050406030204" pitchFamily="18" charset="0"/>
                            </a:rPr>
                            <m:t>Γ</m:t>
                          </m:r>
                        </m:e>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𝑖</m:t>
                          </m:r>
                        </m:sub>
                        <m:sup>
                          <m:r>
                            <a:rPr lang="zh-CN" altLang="en-US" i="1">
                              <a:latin typeface="Cambria Math" panose="02040503050406030204" pitchFamily="18" charset="0"/>
                            </a:rPr>
                            <m:t>𝑇</m:t>
                          </m:r>
                        </m:sup>
                      </m:sSubSup>
                    </m:oMath>
                  </m:oMathPara>
                </a14:m>
                <a:endParaRPr lang="zh-CN" altLang="en-US" dirty="0"/>
              </a:p>
            </p:txBody>
          </p:sp>
        </mc:Choice>
        <mc:Fallback xmlns="">
          <p:sp>
            <p:nvSpPr>
              <p:cNvPr id="19" name="矩形 18">
                <a:extLst>
                  <a:ext uri="{FF2B5EF4-FFF2-40B4-BE49-F238E27FC236}">
                    <a16:creationId xmlns:a16="http://schemas.microsoft.com/office/drawing/2014/main" id="{D4CFB012-3925-4669-A45C-C7D73B80CD02}"/>
                  </a:ext>
                </a:extLst>
              </p:cNvPr>
              <p:cNvSpPr>
                <a:spLocks noRot="1" noChangeAspect="1" noMove="1" noResize="1" noEditPoints="1" noAdjustHandles="1" noChangeArrowheads="1" noChangeShapeType="1" noTextEdit="1"/>
              </p:cNvSpPr>
              <p:nvPr/>
            </p:nvSpPr>
            <p:spPr>
              <a:xfrm>
                <a:off x="2386061" y="5311534"/>
                <a:ext cx="4649030" cy="411395"/>
              </a:xfrm>
              <a:prstGeom prst="rect">
                <a:avLst/>
              </a:prstGeom>
              <a:blipFill>
                <a:blip r:embed="rId6"/>
                <a:stretch>
                  <a:fillRect b="-4412"/>
                </a:stretch>
              </a:blipFill>
            </p:spPr>
            <p:txBody>
              <a:bodyPr/>
              <a:lstStyle/>
              <a:p>
                <a:r>
                  <a:rPr lang="zh-CN" altLang="en-US">
                    <a:noFill/>
                  </a:rPr>
                  <a:t> </a:t>
                </a:r>
              </a:p>
            </p:txBody>
          </p:sp>
        </mc:Fallback>
      </mc:AlternateContent>
      <p:cxnSp>
        <p:nvCxnSpPr>
          <p:cNvPr id="20" name="直接连接符 19">
            <a:extLst>
              <a:ext uri="{FF2B5EF4-FFF2-40B4-BE49-F238E27FC236}">
                <a16:creationId xmlns:a16="http://schemas.microsoft.com/office/drawing/2014/main" id="{5AE1C806-DCFD-4E73-A96D-5AAC4AFA9CD9}"/>
              </a:ext>
            </a:extLst>
          </p:cNvPr>
          <p:cNvCxnSpPr>
            <a:cxnSpLocks/>
          </p:cNvCxnSpPr>
          <p:nvPr/>
        </p:nvCxnSpPr>
        <p:spPr>
          <a:xfrm>
            <a:off x="2999656" y="4315917"/>
            <a:ext cx="79208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AED7ED3-8DF6-48DF-8887-EA2ED96C2DD8}"/>
              </a:ext>
            </a:extLst>
          </p:cNvPr>
          <p:cNvCxnSpPr>
            <a:cxnSpLocks/>
            <a:endCxn id="19" idx="0"/>
          </p:cNvCxnSpPr>
          <p:nvPr/>
        </p:nvCxnSpPr>
        <p:spPr>
          <a:xfrm>
            <a:off x="3395700" y="4444456"/>
            <a:ext cx="1314876" cy="86707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329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692621056"/>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总结</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3" name="矩形 2">
            <a:extLst>
              <a:ext uri="{FF2B5EF4-FFF2-40B4-BE49-F238E27FC236}">
                <a16:creationId xmlns:a16="http://schemas.microsoft.com/office/drawing/2014/main" id="{C7318055-86B6-4E43-B3C2-20A2B1E76418}"/>
              </a:ext>
            </a:extLst>
          </p:cNvPr>
          <p:cNvSpPr/>
          <p:nvPr/>
        </p:nvSpPr>
        <p:spPr>
          <a:xfrm>
            <a:off x="1343472" y="1340768"/>
            <a:ext cx="6096000" cy="461665"/>
          </a:xfrm>
          <a:prstGeom prst="rect">
            <a:avLst/>
          </a:prstGeom>
        </p:spPr>
        <p:txBody>
          <a:bodyPr>
            <a:spAutoFit/>
          </a:bodyPr>
          <a:lstStyle/>
          <a:p>
            <a:pPr marL="285750" indent="-285750">
              <a:buFont typeface="Wingdings" panose="05000000000000000000" pitchFamily="2" charset="2"/>
              <a:buChar char="p"/>
            </a:pPr>
            <a:r>
              <a:rPr lang="zh-CN" altLang="en-US" sz="2400" b="1" dirty="0"/>
              <a:t>更新步与预测步</a:t>
            </a:r>
            <a:endParaRPr lang="en-US" altLang="zh-CN" sz="2400" b="1" dirty="0"/>
          </a:p>
        </p:txBody>
      </p:sp>
      <p:sp>
        <p:nvSpPr>
          <p:cNvPr id="6" name="文本框 5">
            <a:extLst>
              <a:ext uri="{FF2B5EF4-FFF2-40B4-BE49-F238E27FC236}">
                <a16:creationId xmlns:a16="http://schemas.microsoft.com/office/drawing/2014/main" id="{4ABFB0A5-84C0-4725-A3A0-E3BE1693935B}"/>
              </a:ext>
            </a:extLst>
          </p:cNvPr>
          <p:cNvSpPr txBox="1"/>
          <p:nvPr/>
        </p:nvSpPr>
        <p:spPr>
          <a:xfrm>
            <a:off x="1631503" y="1987099"/>
            <a:ext cx="1800493" cy="369332"/>
          </a:xfrm>
          <a:prstGeom prst="rect">
            <a:avLst/>
          </a:prstGeom>
          <a:noFill/>
        </p:spPr>
        <p:txBody>
          <a:bodyPr wrap="none" rtlCol="0">
            <a:spAutoFit/>
          </a:bodyPr>
          <a:lstStyle/>
          <a:p>
            <a:r>
              <a:rPr lang="zh-CN" altLang="en-US" dirty="0"/>
              <a:t>状态转移概率：</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A595685-A5EA-426A-AA92-ED2A890E63BD}"/>
                  </a:ext>
                </a:extLst>
              </p:cNvPr>
              <p:cNvSpPr/>
              <p:nvPr/>
            </p:nvSpPr>
            <p:spPr>
              <a:xfrm>
                <a:off x="3201163" y="2332469"/>
                <a:ext cx="4825615" cy="818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zh-CN" altLang="zh-CN" i="1">
                              <a:latin typeface="Cambria Math" panose="02040503050406030204" pitchFamily="18" charset="0"/>
                            </a:rPr>
                          </m:ctrlPr>
                        </m:naryPr>
                        <m:sub/>
                        <m:sup/>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𝑖</m:t>
                                  </m:r>
                                </m:sub>
                              </m:sSub>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𝒩</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𝑜</m:t>
                              </m:r>
                            </m:sup>
                          </m:sSubSup>
                          <m:r>
                            <a:rPr lang="en-US" altLang="zh-CN" i="1">
                              <a:latin typeface="Cambria Math" panose="02040503050406030204" pitchFamily="18" charset="0"/>
                            </a:rPr>
                            <m:t>)</m:t>
                          </m:r>
                        </m:e>
                      </m:nary>
                    </m:oMath>
                  </m:oMathPara>
                </a14:m>
                <a:endParaRPr lang="zh-CN" altLang="en-US" dirty="0"/>
              </a:p>
            </p:txBody>
          </p:sp>
        </mc:Choice>
        <mc:Fallback xmlns="">
          <p:sp>
            <p:nvSpPr>
              <p:cNvPr id="8" name="矩形 7">
                <a:extLst>
                  <a:ext uri="{FF2B5EF4-FFF2-40B4-BE49-F238E27FC236}">
                    <a16:creationId xmlns:a16="http://schemas.microsoft.com/office/drawing/2014/main" id="{0A595685-A5EA-426A-AA92-ED2A890E63BD}"/>
                  </a:ext>
                </a:extLst>
              </p:cNvPr>
              <p:cNvSpPr>
                <a:spLocks noRot="1" noChangeAspect="1" noMove="1" noResize="1" noEditPoints="1" noAdjustHandles="1" noChangeArrowheads="1" noChangeShapeType="1" noTextEdit="1"/>
              </p:cNvSpPr>
              <p:nvPr/>
            </p:nvSpPr>
            <p:spPr>
              <a:xfrm>
                <a:off x="3201163" y="2332469"/>
                <a:ext cx="4825615" cy="818879"/>
              </a:xfrm>
              <a:prstGeom prst="rect">
                <a:avLst/>
              </a:prstGeom>
              <a:blipFill>
                <a:blip r:embed="rId3"/>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200C64EC-11A7-4FAE-8F1B-2D52977CF855}"/>
              </a:ext>
            </a:extLst>
          </p:cNvPr>
          <p:cNvSpPr txBox="1"/>
          <p:nvPr/>
        </p:nvSpPr>
        <p:spPr>
          <a:xfrm>
            <a:off x="1631503" y="3086274"/>
            <a:ext cx="1582484" cy="369332"/>
          </a:xfrm>
          <a:prstGeom prst="rect">
            <a:avLst/>
          </a:prstGeom>
          <a:noFill/>
        </p:spPr>
        <p:txBody>
          <a:bodyPr wrap="none" rtlCol="0">
            <a:spAutoFit/>
          </a:bodyPr>
          <a:lstStyle/>
          <a:p>
            <a:r>
              <a:rPr lang="zh-CN" altLang="en-US" dirty="0"/>
              <a:t>状态预测步：</a:t>
            </a: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333CB60-B11C-4CF6-8629-48D60DF05652}"/>
                  </a:ext>
                </a:extLst>
              </p:cNvPr>
              <p:cNvSpPr/>
              <p:nvPr/>
            </p:nvSpPr>
            <p:spPr>
              <a:xfrm>
                <a:off x="3090074" y="3483293"/>
                <a:ext cx="5047792" cy="818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𝑖</m:t>
                              </m:r>
                            </m:sub>
                          </m:sSub>
                        </m:e>
                      </m:d>
                      <m:r>
                        <a:rPr lang="en-US" altLang="zh-CN">
                          <a:latin typeface="Cambria Math" panose="02040503050406030204" pitchFamily="18" charset="0"/>
                        </a:rPr>
                        <m:t>=</m:t>
                      </m:r>
                      <m:nary>
                        <m:naryPr>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𝒩</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0</m:t>
                              </m:r>
                            </m:sup>
                          </m:sSubSup>
                          <m:r>
                            <a:rPr lang="en-US" altLang="zh-CN" i="1">
                              <a:latin typeface="Cambria Math" panose="02040503050406030204" pitchFamily="18" charset="0"/>
                            </a:rPr>
                            <m:t>)</m:t>
                          </m:r>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e>
                          </m:d>
                          <m:box>
                            <m:boxPr>
                              <m:diff m:val="on"/>
                              <m:ctrlPr>
                                <a:rPr lang="zh-CN" altLang="zh-CN" i="1">
                                  <a:latin typeface="Cambria Math" panose="02040503050406030204" pitchFamily="18" charset="0"/>
                                </a:rPr>
                              </m:ctrlPr>
                            </m:boxPr>
                            <m:e>
                              <m:r>
                                <a:rPr lang="en-US" altLang="zh-CN" i="1">
                                  <a:latin typeface="Cambria Math" panose="02040503050406030204" pitchFamily="18" charset="0"/>
                                </a:rPr>
                                <m:t>𝑑</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e>
                          </m:box>
                        </m:e>
                      </m:nary>
                    </m:oMath>
                  </m:oMathPara>
                </a14:m>
                <a:endParaRPr lang="zh-CN" altLang="en-US" dirty="0"/>
              </a:p>
            </p:txBody>
          </p:sp>
        </mc:Choice>
        <mc:Fallback xmlns="">
          <p:sp>
            <p:nvSpPr>
              <p:cNvPr id="10" name="矩形 9">
                <a:extLst>
                  <a:ext uri="{FF2B5EF4-FFF2-40B4-BE49-F238E27FC236}">
                    <a16:creationId xmlns:a16="http://schemas.microsoft.com/office/drawing/2014/main" id="{D333CB60-B11C-4CF6-8629-48D60DF05652}"/>
                  </a:ext>
                </a:extLst>
              </p:cNvPr>
              <p:cNvSpPr>
                <a:spLocks noRot="1" noChangeAspect="1" noMove="1" noResize="1" noEditPoints="1" noAdjustHandles="1" noChangeArrowheads="1" noChangeShapeType="1" noTextEdit="1"/>
              </p:cNvSpPr>
              <p:nvPr/>
            </p:nvSpPr>
            <p:spPr>
              <a:xfrm>
                <a:off x="3090074" y="3483293"/>
                <a:ext cx="5047792" cy="818879"/>
              </a:xfrm>
              <a:prstGeom prst="rect">
                <a:avLst/>
              </a:prstGeom>
              <a:blipFill>
                <a:blip r:embed="rId4"/>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2AE45A6A-FA41-421E-91AB-E0E0E8C6471E}"/>
              </a:ext>
            </a:extLst>
          </p:cNvPr>
          <p:cNvSpPr txBox="1"/>
          <p:nvPr/>
        </p:nvSpPr>
        <p:spPr>
          <a:xfrm>
            <a:off x="1644327" y="4240178"/>
            <a:ext cx="1569660" cy="369332"/>
          </a:xfrm>
          <a:prstGeom prst="rect">
            <a:avLst/>
          </a:prstGeom>
          <a:noFill/>
        </p:spPr>
        <p:txBody>
          <a:bodyPr wrap="none" rtlCol="0">
            <a:spAutoFit/>
          </a:bodyPr>
          <a:lstStyle/>
          <a:p>
            <a:r>
              <a:rPr lang="zh-CN" altLang="en-US" dirty="0"/>
              <a:t>状态更新步：</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6B85381-9F97-4125-A0D9-BEB2B8D40CFD}"/>
                  </a:ext>
                </a:extLst>
              </p:cNvPr>
              <p:cNvSpPr/>
              <p:nvPr/>
            </p:nvSpPr>
            <p:spPr>
              <a:xfrm>
                <a:off x="2968534" y="4683009"/>
                <a:ext cx="5290871" cy="7791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𝑖</m:t>
                              </m:r>
                            </m:sub>
                          </m:sSub>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𝑔</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num>
                        <m:den>
                          <m:nary>
                            <m:naryPr>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𝑔</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box>
                                <m:boxPr>
                                  <m:diff m:val="on"/>
                                  <m:ctrlPr>
                                    <a:rPr lang="zh-CN" altLang="zh-CN" i="1">
                                      <a:latin typeface="Cambria Math" panose="02040503050406030204" pitchFamily="18" charset="0"/>
                                    </a:rPr>
                                  </m:ctrlPr>
                                </m:boxPr>
                                <m:e>
                                  <m:r>
                                    <a:rPr lang="en-US" altLang="zh-CN" i="1">
                                      <a:latin typeface="Cambria Math" panose="02040503050406030204" pitchFamily="18" charset="0"/>
                                    </a:rPr>
                                    <m:t>𝑑</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𝑖</m:t>
                                      </m:r>
                                    </m:sub>
                                  </m:sSub>
                                </m:e>
                              </m:box>
                            </m:e>
                          </m:nary>
                        </m:den>
                      </m:f>
                    </m:oMath>
                  </m:oMathPara>
                </a14:m>
                <a:endParaRPr lang="zh-CN" altLang="en-US" dirty="0"/>
              </a:p>
            </p:txBody>
          </p:sp>
        </mc:Choice>
        <mc:Fallback xmlns="">
          <p:sp>
            <p:nvSpPr>
              <p:cNvPr id="12" name="矩形 11">
                <a:extLst>
                  <a:ext uri="{FF2B5EF4-FFF2-40B4-BE49-F238E27FC236}">
                    <a16:creationId xmlns:a16="http://schemas.microsoft.com/office/drawing/2014/main" id="{76B85381-9F97-4125-A0D9-BEB2B8D40CFD}"/>
                  </a:ext>
                </a:extLst>
              </p:cNvPr>
              <p:cNvSpPr>
                <a:spLocks noRot="1" noChangeAspect="1" noMove="1" noResize="1" noEditPoints="1" noAdjustHandles="1" noChangeArrowheads="1" noChangeShapeType="1" noTextEdit="1"/>
              </p:cNvSpPr>
              <p:nvPr/>
            </p:nvSpPr>
            <p:spPr>
              <a:xfrm>
                <a:off x="2968534" y="4683009"/>
                <a:ext cx="5290871" cy="77912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592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总结</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3" name="矩形 2">
            <a:extLst>
              <a:ext uri="{FF2B5EF4-FFF2-40B4-BE49-F238E27FC236}">
                <a16:creationId xmlns:a16="http://schemas.microsoft.com/office/drawing/2014/main" id="{C7318055-86B6-4E43-B3C2-20A2B1E76418}"/>
              </a:ext>
            </a:extLst>
          </p:cNvPr>
          <p:cNvSpPr/>
          <p:nvPr/>
        </p:nvSpPr>
        <p:spPr>
          <a:xfrm>
            <a:off x="1343472" y="1340768"/>
            <a:ext cx="6096000" cy="461665"/>
          </a:xfrm>
          <a:prstGeom prst="rect">
            <a:avLst/>
          </a:prstGeom>
        </p:spPr>
        <p:txBody>
          <a:bodyPr>
            <a:spAutoFit/>
          </a:bodyPr>
          <a:lstStyle/>
          <a:p>
            <a:pPr marL="285750" indent="-285750">
              <a:buFont typeface="Wingdings" panose="05000000000000000000" pitchFamily="2" charset="2"/>
              <a:buChar char="p"/>
            </a:pPr>
            <a:r>
              <a:rPr lang="en-US" altLang="zh-CN" sz="2400" b="1" dirty="0"/>
              <a:t>UKF-</a:t>
            </a:r>
            <a:r>
              <a:rPr lang="el-GR" altLang="zh-CN" sz="2400" b="1" dirty="0"/>
              <a:t>δ-</a:t>
            </a:r>
            <a:r>
              <a:rPr lang="en-US" altLang="zh-CN" sz="2400" b="1" dirty="0"/>
              <a:t>GLMB </a:t>
            </a:r>
            <a:r>
              <a:rPr lang="zh-CN" altLang="en-US" sz="2400" b="1" dirty="0"/>
              <a:t>滤波算法</a:t>
            </a:r>
            <a:endParaRPr lang="en-US" altLang="zh-CN" sz="2400" b="1" dirty="0"/>
          </a:p>
        </p:txBody>
      </p:sp>
      <mc:AlternateContent xmlns:mc="http://schemas.openxmlformats.org/markup-compatibility/2006" xmlns:a14="http://schemas.microsoft.com/office/drawing/2010/main">
        <mc:Choice Requires="a14">
          <p:sp>
            <p:nvSpPr>
              <p:cNvPr id="13" name="文本框 2">
                <a:extLst>
                  <a:ext uri="{FF2B5EF4-FFF2-40B4-BE49-F238E27FC236}">
                    <a16:creationId xmlns:a16="http://schemas.microsoft.com/office/drawing/2014/main" id="{DA99A1C1-6D0C-4E43-9AFF-8B35B0D37A05}"/>
                  </a:ext>
                </a:extLst>
              </p:cNvPr>
              <p:cNvSpPr txBox="1">
                <a:spLocks noChangeArrowheads="1"/>
              </p:cNvSpPr>
              <p:nvPr/>
            </p:nvSpPr>
            <p:spPr bwMode="auto">
              <a:xfrm>
                <a:off x="2784000" y="2145647"/>
                <a:ext cx="6624000" cy="362227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lvl="0">
                  <a:lnSpc>
                    <a:spcPct val="107000"/>
                  </a:lnSpc>
                  <a:spcAft>
                    <a:spcPts val="800"/>
                  </a:spcAft>
                </a:pPr>
                <a:r>
                  <a:rPr lang="en-US" alt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a:t>
                </a:r>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给定初始</a:t>
                </a:r>
                <a:r>
                  <a:rPr lang="en-US"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Sigma </a:t>
                </a:r>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点，如下所所示</a:t>
                </a:r>
                <a:endParaRPr lang="zh-CN" dirty="0">
                  <a:effectLst/>
                  <a:latin typeface="Calibri" panose="020F0502020204030204" pitchFamily="34" charset="0"/>
                  <a:ea typeface="宋体" panose="02010600030101010101" pitchFamily="2" charset="-122"/>
                  <a:cs typeface="Times New Roman" panose="02020603050405020304" pitchFamily="18" charset="0"/>
                </a:endParaRPr>
              </a:p>
              <a:p>
                <a:pPr marL="533400" indent="127000">
                  <a:lnSpc>
                    <a:spcPct val="107000"/>
                  </a:lnSpc>
                  <a:spcAft>
                    <a:spcPts val="800"/>
                  </a:spcAft>
                </a:pPr>
                <a14:m>
                  <m:oMath xmlns:m="http://schemas.openxmlformats.org/officeDocument/2006/math">
                    <m:sSubSup>
                      <m:sSubSup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e>
                            </m:d>
                          </m:sup>
                        </m:sSubSup>
                        <m:r>
                          <a:rPr lang="en-US">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e>
                            </m:d>
                          </m:sup>
                        </m:sSubSup>
                        <m:r>
                          <a:rPr lang="en-US">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up>
                        <m:sSubSup>
                          <m:sSubSup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𝐽</m:t>
                            </m:r>
                          </m:e>
                          <m:sub>
                            <m:r>
                              <m:rPr>
                                <m:sty m:val="p"/>
                              </m:rPr>
                              <a:rPr lang="en-US">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Γ</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b>
                          <m:sup>
                            <m:d>
                              <m:d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e>
                            </m:d>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p>
                        </m:sSubSup>
                      </m:sup>
                    </m:sSubSup>
                  </m:oMath>
                </a14:m>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14:m>
                  <m:oMath xmlns:m="http://schemas.openxmlformats.org/officeDocument/2006/math">
                    <m:sSub>
                      <m:sSub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𝛷</m:t>
                        </m:r>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b>
                    </m:sSub>
                    <m:d>
                      <m:d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d>
                  </m:oMath>
                </a14:m>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14:m>
                  <m:oMath xmlns:m="http://schemas.openxmlformats.org/officeDocument/2006/math">
                    <m:sSub>
                      <m:sSub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solidFill>
                              <a:srgbClr val="000000"/>
                            </a:solidFill>
                            <a:effectLst/>
                            <a:latin typeface="Cambria Math" panose="02040503050406030204" pitchFamily="18" charset="0"/>
                            <a:ea typeface="宋体" panose="02010600030101010101" pitchFamily="2" charset="-122"/>
                            <a:cs typeface="MS Mincho" panose="02020609040205080304" pitchFamily="49" charset="-128"/>
                          </a:rPr>
                          <m:t>h</m:t>
                        </m:r>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b>
                    </m:sSub>
                    <m:d>
                      <m:d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e>
                    </m:d>
                  </m:oMath>
                </a14:m>
                <a:endParaRPr lang="zh-CN" dirty="0">
                  <a:effectLst/>
                  <a:latin typeface="Calibri" panose="020F0502020204030204" pitchFamily="34" charset="0"/>
                  <a:ea typeface="宋体" panose="02010600030101010101" pitchFamily="2" charset="-122"/>
                  <a:cs typeface="Times New Roman" panose="02020603050405020304" pitchFamily="18" charset="0"/>
                </a:endParaRPr>
              </a:p>
              <a:p>
                <a:pPr lvl="0">
                  <a:lnSpc>
                    <a:spcPct val="107000"/>
                  </a:lnSpc>
                  <a:spcAft>
                    <a:spcPts val="800"/>
                  </a:spcAft>
                </a:pPr>
                <a:r>
                  <a:rPr lang="en-US" alt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Sigma </a:t>
                </a:r>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参数点预测</a:t>
                </a:r>
                <a:endParaRPr lang="zh-CN" dirty="0">
                  <a:effectLst/>
                  <a:latin typeface="Calibri" panose="020F0502020204030204" pitchFamily="34" charset="0"/>
                  <a:ea typeface="宋体" panose="02010600030101010101" pitchFamily="2" charset="-122"/>
                  <a:cs typeface="Times New Roman" panose="02020603050405020304" pitchFamily="18" charset="0"/>
                </a:endParaRPr>
              </a:p>
              <a:p>
                <a:pPr lvl="0">
                  <a:lnSpc>
                    <a:spcPct val="107000"/>
                  </a:lnSpc>
                  <a:spcAft>
                    <a:spcPts val="800"/>
                  </a:spcAft>
                </a:pPr>
                <a:r>
                  <a:rPr lang="en-US" alt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a:t>
                </a:r>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矩阵参数：</a:t>
                </a:r>
                <a14:m>
                  <m:oMath xmlns:m="http://schemas.openxmlformats.org/officeDocument/2006/math">
                    <m:sSubSup>
                      <m:sSubSup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e>
                        </m:d>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e>
                        </m:d>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sup>
                    </m:sSubSup>
                  </m:oMath>
                </a14:m>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和目标存在概率</a:t>
                </a:r>
                <a14:m>
                  <m:oMath xmlns:m="http://schemas.openxmlformats.org/officeDocument/2006/math">
                    <m:sSub>
                      <m:sSub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e>
                        </m:d>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见</a:t>
                </a:r>
                <a:r>
                  <a:rPr lang="zh-CN" altLang="en-US"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下</a:t>
                </a:r>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表其余参数：</a:t>
                </a:r>
                <a14:m>
                  <m:oMath xmlns:m="http://schemas.openxmlformats.org/officeDocument/2006/math">
                    <m:sSubSup>
                      <m:sSubSup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e>
                        </m:d>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𝓍𝓏</m:t>
                        </m:r>
                      </m:sup>
                    </m:sSubSup>
                  </m:oMath>
                </a14:m>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，和</a:t>
                </a:r>
                <a14:m>
                  <m:oMath xmlns:m="http://schemas.openxmlformats.org/officeDocument/2006/math">
                    <m:sSubSup>
                      <m:sSubSup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见</a:t>
                </a:r>
                <a:r>
                  <a:rPr lang="zh-CN" altLang="en-US"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下</a:t>
                </a:r>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表</a:t>
                </a:r>
                <a:endParaRPr lang="en-US" dirty="0">
                  <a:latin typeface="Calibri" panose="020F0502020204030204" pitchFamily="34" charset="0"/>
                  <a:ea typeface="宋体" panose="02010600030101010101" pitchFamily="2" charset="-122"/>
                  <a:cs typeface="Times New Roman" panose="02020603050405020304" pitchFamily="18" charset="0"/>
                </a:endParaRPr>
              </a:p>
              <a:p>
                <a:pPr lvl="0">
                  <a:lnSpc>
                    <a:spcPct val="107000"/>
                  </a:lnSpc>
                  <a:spcAft>
                    <a:spcPts val="800"/>
                  </a:spcAft>
                </a:pPr>
                <a:r>
                  <a:rPr lang="en-US" alt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Sigma </a:t>
                </a:r>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点参数更新</a:t>
                </a:r>
                <a:endParaRPr lang="zh-CN" dirty="0">
                  <a:effectLst/>
                  <a:latin typeface="Calibri" panose="020F0502020204030204" pitchFamily="34" charset="0"/>
                  <a:ea typeface="宋体" panose="02010600030101010101" pitchFamily="2" charset="-122"/>
                  <a:cs typeface="Times New Roman" panose="02020603050405020304" pitchFamily="18" charset="0"/>
                </a:endParaRPr>
              </a:p>
              <a:p>
                <a:pPr marL="533400" indent="266700">
                  <a:lnSpc>
                    <a:spcPct val="107000"/>
                  </a:lnSpc>
                  <a:spcAft>
                    <a:spcPts val="800"/>
                  </a:spcAft>
                </a:pPr>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获取目标状态：</a:t>
                </a:r>
                <a14:m>
                  <m:oMath xmlns:m="http://schemas.openxmlformats.org/officeDocument/2006/math">
                    <m:sSubSup>
                      <m:sSubSup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，协方差矩阵：</a:t>
                </a:r>
                <a14:m>
                  <m:oMath xmlns:m="http://schemas.openxmlformats.org/officeDocument/2006/math">
                    <m:sSubSup>
                      <m:sSubSup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，目标存在概率：</a:t>
                </a:r>
                <a14:m>
                  <m:oMath xmlns:m="http://schemas.openxmlformats.org/officeDocument/2006/math">
                    <m:sSubSup>
                      <m:sSubSupPr>
                        <m:ctrlPr>
                          <a:rPr lang="zh-CN"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up>
                    </m:sSubSup>
                    <m:r>
                      <a:rPr lang="zh-CN" altLang="en-US" i="1">
                        <a:solidFill>
                          <a:srgbClr val="000000"/>
                        </a:solidFill>
                        <a:latin typeface="Cambria Math" panose="02040503050406030204" pitchFamily="18" charset="0"/>
                        <a:ea typeface="宋体" panose="02010600030101010101" pitchFamily="2" charset="-122"/>
                        <a:cs typeface="Times New Roman" panose="02020603050405020304" pitchFamily="18" charset="0"/>
                      </a:rPr>
                      <m:t>见</m:t>
                    </m:r>
                  </m:oMath>
                </a14:m>
                <a:r>
                  <a:rPr lang="zh-CN" altLang="en-US"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下</a:t>
                </a:r>
                <a:r>
                  <a:rPr lang="zh-CN"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表</a:t>
                </a:r>
                <a:endParaRPr lang="zh-CN" dirty="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13" name="文本框 2">
                <a:extLst>
                  <a:ext uri="{FF2B5EF4-FFF2-40B4-BE49-F238E27FC236}">
                    <a16:creationId xmlns:a16="http://schemas.microsoft.com/office/drawing/2014/main" id="{DA99A1C1-6D0C-4E43-9AFF-8B35B0D37A05}"/>
                  </a:ext>
                </a:extLst>
              </p:cNvPr>
              <p:cNvSpPr txBox="1">
                <a:spLocks noRot="1" noChangeAspect="1" noMove="1" noResize="1" noEditPoints="1" noAdjustHandles="1" noChangeArrowheads="1" noChangeShapeType="1" noTextEdit="1"/>
              </p:cNvSpPr>
              <p:nvPr/>
            </p:nvSpPr>
            <p:spPr bwMode="auto">
              <a:xfrm>
                <a:off x="2784000" y="2145647"/>
                <a:ext cx="6624000" cy="3622274"/>
              </a:xfrm>
              <a:prstGeom prst="rect">
                <a:avLst/>
              </a:prstGeom>
              <a:blipFill>
                <a:blip r:embed="rId3"/>
                <a:stretch>
                  <a:fillRect l="-735" t="-1342" r="-4136"/>
                </a:stretch>
              </a:blipFill>
              <a:ln w="9525">
                <a:solidFill>
                  <a:srgbClr val="000000"/>
                </a:solidFill>
                <a:miter lim="800000"/>
                <a:headEnd/>
                <a:tailEnd/>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19322D93-E48D-42EC-B941-3CBD4F8E8553}"/>
              </a:ext>
            </a:extLst>
          </p:cNvPr>
          <p:cNvSpPr txBox="1"/>
          <p:nvPr/>
        </p:nvSpPr>
        <p:spPr>
          <a:xfrm>
            <a:off x="5639272" y="1736544"/>
            <a:ext cx="1800200" cy="369332"/>
          </a:xfrm>
          <a:prstGeom prst="rect">
            <a:avLst/>
          </a:prstGeom>
          <a:noFill/>
        </p:spPr>
        <p:txBody>
          <a:bodyPr wrap="square" rtlCol="0">
            <a:spAutoFit/>
          </a:bodyPr>
          <a:lstStyle/>
          <a:p>
            <a:r>
              <a:rPr lang="zh-CN" altLang="en-US" dirty="0"/>
              <a:t>表</a:t>
            </a:r>
            <a:r>
              <a:rPr lang="en-US" altLang="zh-CN" dirty="0"/>
              <a:t>1</a:t>
            </a:r>
            <a:endParaRPr lang="zh-CN" altLang="en-US" dirty="0"/>
          </a:p>
        </p:txBody>
      </p:sp>
    </p:spTree>
    <p:extLst>
      <p:ext uri="{BB962C8B-B14F-4D97-AF65-F5344CB8AC3E}">
        <p14:creationId xmlns:p14="http://schemas.microsoft.com/office/powerpoint/2010/main" val="590150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总结</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3" name="矩形 2">
            <a:extLst>
              <a:ext uri="{FF2B5EF4-FFF2-40B4-BE49-F238E27FC236}">
                <a16:creationId xmlns:a16="http://schemas.microsoft.com/office/drawing/2014/main" id="{C7318055-86B6-4E43-B3C2-20A2B1E76418}"/>
              </a:ext>
            </a:extLst>
          </p:cNvPr>
          <p:cNvSpPr/>
          <p:nvPr/>
        </p:nvSpPr>
        <p:spPr>
          <a:xfrm>
            <a:off x="1343472" y="1340768"/>
            <a:ext cx="6096000" cy="461665"/>
          </a:xfrm>
          <a:prstGeom prst="rect">
            <a:avLst/>
          </a:prstGeom>
        </p:spPr>
        <p:txBody>
          <a:bodyPr>
            <a:spAutoFit/>
          </a:bodyPr>
          <a:lstStyle/>
          <a:p>
            <a:pPr marL="285750" indent="-285750">
              <a:buFont typeface="Wingdings" panose="05000000000000000000" pitchFamily="2" charset="2"/>
              <a:buChar char="p"/>
            </a:pPr>
            <a:r>
              <a:rPr lang="en-US" altLang="zh-CN" sz="2400" b="1" dirty="0"/>
              <a:t>UKF-</a:t>
            </a:r>
            <a:r>
              <a:rPr lang="el-GR" altLang="zh-CN" sz="2400" b="1" dirty="0"/>
              <a:t>δ-</a:t>
            </a:r>
            <a:r>
              <a:rPr lang="en-US" altLang="zh-CN" sz="2400" b="1" dirty="0"/>
              <a:t>GLMB </a:t>
            </a:r>
            <a:r>
              <a:rPr lang="zh-CN" altLang="en-US" sz="2400" b="1" dirty="0"/>
              <a:t>滤波算法</a:t>
            </a:r>
            <a:endParaRPr lang="en-US" altLang="zh-CN" sz="2400" b="1" dirty="0"/>
          </a:p>
        </p:txBody>
      </p:sp>
      <mc:AlternateContent xmlns:mc="http://schemas.openxmlformats.org/markup-compatibility/2006" xmlns:a14="http://schemas.microsoft.com/office/drawing/2010/main">
        <mc:Choice Requires="a14">
          <p:sp>
            <p:nvSpPr>
              <p:cNvPr id="5" name="文本框 2">
                <a:extLst>
                  <a:ext uri="{FF2B5EF4-FFF2-40B4-BE49-F238E27FC236}">
                    <a16:creationId xmlns:a16="http://schemas.microsoft.com/office/drawing/2014/main" id="{ABA8F542-19C5-41C6-A2F7-7116FDCB5FB6}"/>
                  </a:ext>
                </a:extLst>
              </p:cNvPr>
              <p:cNvSpPr txBox="1">
                <a:spLocks noChangeArrowheads="1"/>
              </p:cNvSpPr>
              <p:nvPr/>
            </p:nvSpPr>
            <p:spPr bwMode="auto">
              <a:xfrm>
                <a:off x="2783632" y="2163902"/>
                <a:ext cx="6426339" cy="378537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342900" lvl="0" indent="-342900">
                  <a:lnSpc>
                    <a:spcPct val="107000"/>
                  </a:lnSpc>
                  <a:spcAft>
                    <a:spcPts val="800"/>
                  </a:spcAft>
                  <a:buFont typeface="Wingdings" panose="05000000000000000000" pitchFamily="2" charset="2"/>
                  <a:buChar char=""/>
                </a:pPr>
                <a:r>
                  <a:rPr lang="zh-CN" sz="1600" dirty="0">
                    <a:effectLst/>
                    <a:latin typeface="Calibri" panose="020F0502020204030204" pitchFamily="34" charset="0"/>
                    <a:ea typeface="宋体" panose="02010600030101010101" pitchFamily="2" charset="-122"/>
                    <a:cs typeface="Times New Roman" panose="02020603050405020304" pitchFamily="18" charset="0"/>
                  </a:rPr>
                  <a:t>初始</a:t>
                </a:r>
                <a:r>
                  <a:rPr lang="en-US" sz="1600" dirty="0">
                    <a:effectLst/>
                    <a:latin typeface="Calibri" panose="020F0502020204030204" pitchFamily="34" charset="0"/>
                    <a:ea typeface="宋体" panose="02010600030101010101" pitchFamily="2" charset="-122"/>
                    <a:cs typeface="Times New Roman" panose="02020603050405020304" pitchFamily="18" charset="0"/>
                  </a:rPr>
                  <a:t> Sigma </a:t>
                </a:r>
                <a:r>
                  <a:rPr lang="zh-CN" sz="1600" dirty="0">
                    <a:effectLst/>
                    <a:latin typeface="Calibri" panose="020F0502020204030204" pitchFamily="34" charset="0"/>
                    <a:ea typeface="宋体" panose="02010600030101010101" pitchFamily="2" charset="-122"/>
                    <a:cs typeface="Times New Roman" panose="02020603050405020304" pitchFamily="18" charset="0"/>
                  </a:rPr>
                  <a:t>点：</a:t>
                </a:r>
              </a:p>
              <a:p>
                <a:pPr marL="571500" indent="266700">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0</m:t>
                          </m:r>
                        </m:sup>
                      </m:sSubSup>
                      <m:r>
                        <a:rPr lang="en-US" sz="16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𝑇</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𝑇</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𝑇</m:t>
                          </m:r>
                        </m:sup>
                      </m:sSup>
                    </m:oMath>
                  </m:oMathPara>
                </a14:m>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p>
                <a:pPr marL="571500" indent="266700">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0</m:t>
                          </m:r>
                        </m:sup>
                      </m:sSubSup>
                      <m:r>
                        <a:rPr lang="en-US" sz="16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𝛽</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𝑑𝑖𝑎𝑔</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𝑄</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e>
                          </m:rad>
                          <m:r>
                            <a:rPr lang="en-US" sz="1600">
                              <a:effectLst/>
                              <a:latin typeface="Cambria Math" panose="02040503050406030204" pitchFamily="18" charset="0"/>
                              <a:ea typeface="宋体" panose="02010600030101010101" pitchFamily="2" charset="-122"/>
                              <a:cs typeface="Times New Roman" panose="02020603050405020304" pitchFamily="18" charset="0"/>
                            </a:rPr>
                            <m:t>)</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b>
                      </m:sSub>
                    </m:oMath>
                  </m:oMathPara>
                </a14:m>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p>
                <a:pPr marL="571500" indent="266700">
                  <a:lnSpc>
                    <a:spcPct val="107000"/>
                  </a:lnSpc>
                  <a:spcAft>
                    <a:spcPts val="800"/>
                  </a:spcAft>
                </a:pPr>
                <a14:m>
                  <m:oMath xmlns:m="http://schemas.openxmlformats.org/officeDocument/2006/math">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0</m:t>
                        </m:r>
                      </m:sup>
                    </m:sSubSup>
                    <m:r>
                      <a:rPr lang="en-US" sz="1600">
                        <a:effectLst/>
                        <a:latin typeface="Cambria Math" panose="02040503050406030204" pitchFamily="18" charset="0"/>
                        <a:ea typeface="宋体" panose="02010600030101010101" pitchFamily="2" charset="-122"/>
                        <a:cs typeface="Times New Roman" panose="02020603050405020304" pitchFamily="18" charset="0"/>
                      </a:rPr>
                      <m:t>=</m:t>
                    </m:r>
                    <m:f>
                      <m:fPr>
                        <m:type m:val="lin"/>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effectLst/>
                            <a:latin typeface="Cambria Math" panose="02040503050406030204" pitchFamily="18" charset="0"/>
                            <a:ea typeface="宋体" panose="02010600030101010101" pitchFamily="2" charset="-122"/>
                            <a:cs typeface="Times New Roman" panose="02020603050405020304" pitchFamily="18" charset="0"/>
                          </a:rPr>
                          <m:t>𝛽</m:t>
                        </m:r>
                      </m:num>
                      <m:den>
                        <m:d>
                          <m:d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𝛽</m:t>
                            </m:r>
                          </m:e>
                        </m:d>
                      </m:den>
                    </m:f>
                  </m:oMath>
                </a14:m>
                <a:r>
                  <a:rPr lang="en-US" sz="1600" dirty="0">
                    <a:effectLst/>
                    <a:latin typeface="Calibri" panose="020F0502020204030204" pitchFamily="34"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f>
                      <m:fPr>
                        <m:type m:val="lin"/>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sz="1600" i="1">
                            <a:effectLst/>
                            <a:latin typeface="Cambria Math" panose="02040503050406030204" pitchFamily="18" charset="0"/>
                            <a:ea typeface="宋体" panose="02010600030101010101" pitchFamily="2" charset="-122"/>
                            <a:cs typeface="Times New Roman" panose="02020603050405020304" pitchFamily="18" charset="0"/>
                          </a:rPr>
                          <m:t>2</m:t>
                        </m:r>
                      </m:den>
                    </m:f>
                    <m:d>
                      <m:d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𝛽</m:t>
                        </m:r>
                      </m:e>
                    </m:d>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sub>
                    </m:sSub>
                  </m:oMath>
                </a14:m>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zh-CN" sz="1600" dirty="0">
                    <a:effectLst/>
                    <a:latin typeface="Calibri" panose="020F0502020204030204" pitchFamily="34" charset="0"/>
                    <a:ea typeface="宋体" panose="02010600030101010101" pitchFamily="2" charset="-122"/>
                    <a:cs typeface="Times New Roman" panose="02020603050405020304" pitchFamily="18" charset="0"/>
                  </a:rPr>
                  <a:t>预测步</a:t>
                </a:r>
              </a:p>
              <a:p>
                <a:pPr marL="571500" indent="266700">
                  <a:lnSpc>
                    <a:spcPct val="107000"/>
                  </a:lnSpc>
                  <a:spcAft>
                    <a:spcPts val="800"/>
                  </a:spcAft>
                </a:pPr>
                <a14:m>
                  <m:oMath xmlns:m="http://schemas.openxmlformats.org/officeDocument/2006/math">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600">
                            <a:effectLst/>
                            <a:latin typeface="Cambria Math" panose="02040503050406030204" pitchFamily="18" charset="0"/>
                            <a:ea typeface="宋体" panose="02010600030101010101" pitchFamily="2" charset="-122"/>
                            <a:cs typeface="Times New Roman" panose="02020603050405020304" pitchFamily="18" charset="0"/>
                          </a:rPr>
                          <m:t>Φ</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sub>
                    </m:sSub>
                    <m:d>
                      <m:d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e>
                    </m:d>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en-US" sz="1600" dirty="0">
                    <a:effectLst/>
                    <a:latin typeface="Calibri" panose="020F0502020204030204" pitchFamily="34" charset="0"/>
                    <a:ea typeface="宋体" panose="02010600030101010101" pitchFamily="2" charset="-122"/>
                    <a:cs typeface="Times New Roman" panose="02020603050405020304" pitchFamily="18" charset="0"/>
                  </a:rPr>
                  <a:t>,</a:t>
                </a:r>
                <a14:m>
                  <m:oMath xmlns:m="http://schemas.openxmlformats.org/officeDocument/2006/math">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bHide m:val="on"/>
                        <m:supHide m:val="on"/>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naryPr>
                      <m:sub/>
                      <m:sup/>
                      <m:e>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e>
                    </m:nary>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𝑚</m:t>
                        </m:r>
                      </m:sup>
                    </m:sSubSup>
                  </m:oMath>
                </a14:m>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p>
                <a:pPr marL="571500" indent="266700">
                  <a:lnSpc>
                    <a:spcPct val="107000"/>
                  </a:lnSpc>
                  <a:spcAft>
                    <a:spcPts val="800"/>
                  </a:spcAft>
                </a:pPr>
                <a:r>
                  <a:rPr lang="en-US" sz="1600" b="1" dirty="0">
                    <a:effectLst/>
                    <a:latin typeface="Calibri" panose="020F0502020204030204" pitchFamily="34" charset="0"/>
                    <a:ea typeface="宋体" panose="02010600030101010101" pitchFamily="2" charset="-122"/>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cs typeface="Times New Roman" panose="02020603050405020304" pitchFamily="18" charset="0"/>
                      </a:rPr>
                      <m:t> </m:t>
                    </m:r>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𝑃</m:t>
                        </m:r>
                      </m:e>
                      <m:sub>
                        <m:r>
                          <a:rPr lang="en-US" altLang="zh-CN" sz="1600" i="1">
                            <a:latin typeface="Cambria Math" panose="02040503050406030204" pitchFamily="18" charset="0"/>
                            <a:cs typeface="Times New Roman" panose="02020603050405020304" pitchFamily="18" charset="0"/>
                          </a:rPr>
                          <m:t>𝑘</m:t>
                        </m:r>
                        <m:d>
                          <m:dPr>
                            <m:begChr m:val="|"/>
                            <m:endChr m:val=""/>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cs typeface="Times New Roman" panose="02020603050405020304" pitchFamily="18" charset="0"/>
                              </a:rPr>
                              <m:t>𝑘</m:t>
                            </m:r>
                            <m:r>
                              <a:rPr lang="en-US" altLang="zh-CN" sz="1600" i="1">
                                <a:latin typeface="Cambria Math" panose="02040503050406030204" pitchFamily="18" charset="0"/>
                                <a:cs typeface="Times New Roman" panose="02020603050405020304" pitchFamily="18" charset="0"/>
                              </a:rPr>
                              <m:t>−1</m:t>
                            </m:r>
                          </m:e>
                        </m:d>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𝑛</m:t>
                        </m:r>
                      </m:sub>
                    </m:sSub>
                    <m:r>
                      <a:rPr lang="en-US" altLang="zh-CN" sz="1600" i="1">
                        <a:latin typeface="Cambria Math" panose="02040503050406030204" pitchFamily="18" charset="0"/>
                        <a:cs typeface="Times New Roman" panose="02020603050405020304" pitchFamily="18" charset="0"/>
                      </a:rPr>
                      <m:t>=</m:t>
                    </m:r>
                    <m:nary>
                      <m:naryPr>
                        <m:chr m:val="∑"/>
                        <m:limLoc m:val="undOvr"/>
                        <m:subHide m:val="on"/>
                        <m:supHide m:val="on"/>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naryPr>
                      <m:sub/>
                      <m:sup/>
                      <m:e>
                        <m:sSubSup>
                          <m:sSubSup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cs typeface="Times New Roman" panose="02020603050405020304" pitchFamily="18" charset="0"/>
                              </a:rPr>
                              <m:t>𝜔</m:t>
                            </m:r>
                          </m:e>
                          <m:sub>
                            <m:r>
                              <a:rPr lang="en-US" altLang="zh-CN" sz="1600" i="1">
                                <a:latin typeface="Cambria Math" panose="02040503050406030204" pitchFamily="18" charset="0"/>
                                <a:cs typeface="Times New Roman" panose="02020603050405020304" pitchFamily="18" charset="0"/>
                              </a:rPr>
                              <m:t>𝑘</m:t>
                            </m:r>
                            <m:r>
                              <a:rPr lang="en-US" altLang="zh-CN" sz="1600" i="1">
                                <a:latin typeface="Cambria Math" panose="02040503050406030204" pitchFamily="18" charset="0"/>
                                <a:cs typeface="Times New Roman" panose="02020603050405020304" pitchFamily="18" charset="0"/>
                              </a:rPr>
                              <m:t>−1,</m:t>
                            </m:r>
                            <m:r>
                              <a:rPr lang="en-US" altLang="zh-CN" sz="1600" i="1">
                                <a:latin typeface="Cambria Math" panose="02040503050406030204" pitchFamily="18" charset="0"/>
                                <a:cs typeface="Times New Roman" panose="02020603050405020304" pitchFamily="18" charset="0"/>
                              </a:rPr>
                              <m:t>𝑛</m:t>
                            </m:r>
                          </m:sub>
                          <m:sup>
                            <m:r>
                              <a:rPr lang="en-US" altLang="zh-CN" sz="1600" i="1">
                                <a:latin typeface="Cambria Math" panose="02040503050406030204" pitchFamily="18" charset="0"/>
                                <a:cs typeface="Times New Roman" panose="02020603050405020304" pitchFamily="18" charset="0"/>
                              </a:rPr>
                              <m:t>𝑖</m:t>
                            </m:r>
                          </m:sup>
                        </m:sSubSup>
                      </m:e>
                    </m:nary>
                    <m:r>
                      <a:rPr lang="en-US" altLang="zh-CN" sz="1600" i="1">
                        <a:latin typeface="Cambria Math" panose="02040503050406030204" pitchFamily="18" charset="0"/>
                        <a:cs typeface="Times New Roman" panose="02020603050405020304" pitchFamily="18" charset="0"/>
                      </a:rPr>
                      <m:t>(</m:t>
                    </m:r>
                    <m:sSubSup>
                      <m:sSubSup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cs typeface="Times New Roman" panose="02020603050405020304" pitchFamily="18" charset="0"/>
                          </a:rPr>
                          <m:t>𝑠</m:t>
                        </m:r>
                      </m:e>
                      <m:sub>
                        <m:r>
                          <a:rPr lang="en-US" altLang="zh-CN" sz="1600" i="1">
                            <a:latin typeface="Cambria Math" panose="02040503050406030204" pitchFamily="18" charset="0"/>
                            <a:cs typeface="Times New Roman" panose="02020603050405020304" pitchFamily="18" charset="0"/>
                          </a:rPr>
                          <m:t>𝑘</m:t>
                        </m:r>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𝑛</m:t>
                        </m:r>
                      </m:sub>
                      <m:sup>
                        <m:r>
                          <a:rPr lang="en-US" altLang="zh-CN" sz="1600" i="1">
                            <a:latin typeface="Cambria Math" panose="02040503050406030204" pitchFamily="18" charset="0"/>
                            <a:cs typeface="Times New Roman" panose="02020603050405020304" pitchFamily="18" charset="0"/>
                          </a:rPr>
                          <m:t>𝑖</m:t>
                        </m:r>
                      </m:sup>
                    </m:sSubSup>
                    <m:r>
                      <a:rPr lang="en-US" altLang="zh-CN" sz="1600" i="1">
                        <a:latin typeface="Cambria Math" panose="02040503050406030204" pitchFamily="18" charset="0"/>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𝑠</m:t>
                        </m:r>
                      </m:e>
                      <m:sub>
                        <m:r>
                          <a:rPr lang="en-US" altLang="zh-CN" sz="1600" i="1">
                            <a:latin typeface="Cambria Math" panose="02040503050406030204" pitchFamily="18" charset="0"/>
                            <a:cs typeface="Times New Roman" panose="02020603050405020304" pitchFamily="18" charset="0"/>
                          </a:rPr>
                          <m:t>𝑘</m:t>
                        </m:r>
                        <m:d>
                          <m:dPr>
                            <m:begChr m:val="|"/>
                            <m:endChr m:val=""/>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cs typeface="Times New Roman" panose="02020603050405020304" pitchFamily="18" charset="0"/>
                              </a:rPr>
                              <m:t>𝑘</m:t>
                            </m:r>
                            <m:r>
                              <a:rPr lang="en-US" altLang="zh-CN" sz="1600" i="1">
                                <a:latin typeface="Cambria Math" panose="02040503050406030204" pitchFamily="18" charset="0"/>
                                <a:cs typeface="Times New Roman" panose="02020603050405020304" pitchFamily="18" charset="0"/>
                              </a:rPr>
                              <m:t>−1</m:t>
                            </m:r>
                          </m:e>
                        </m:d>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𝑛</m:t>
                        </m:r>
                      </m:sub>
                    </m:sSub>
                    <m:r>
                      <a:rPr lang="en-US" altLang="zh-CN" sz="1600" i="1">
                        <a:latin typeface="Cambria Math" panose="02040503050406030204" pitchFamily="18" charset="0"/>
                        <a:cs typeface="Times New Roman" panose="02020603050405020304" pitchFamily="18" charset="0"/>
                      </a:rPr>
                      <m:t>)(</m:t>
                    </m:r>
                    <m:sSubSup>
                      <m:sSubSup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cs typeface="Times New Roman" panose="02020603050405020304" pitchFamily="18" charset="0"/>
                          </a:rPr>
                          <m:t>𝑠</m:t>
                        </m:r>
                      </m:e>
                      <m:sub>
                        <m:r>
                          <a:rPr lang="en-US" altLang="zh-CN" sz="1600" i="1">
                            <a:latin typeface="Cambria Math" panose="02040503050406030204" pitchFamily="18" charset="0"/>
                            <a:cs typeface="Times New Roman" panose="02020603050405020304" pitchFamily="18" charset="0"/>
                          </a:rPr>
                          <m:t>𝑘</m:t>
                        </m:r>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𝑛</m:t>
                        </m:r>
                      </m:sub>
                      <m:sup>
                        <m:r>
                          <a:rPr lang="en-US" altLang="zh-CN" sz="1600" i="1">
                            <a:latin typeface="Cambria Math" panose="02040503050406030204" pitchFamily="18" charset="0"/>
                            <a:cs typeface="Times New Roman" panose="02020603050405020304" pitchFamily="18" charset="0"/>
                          </a:rPr>
                          <m:t>𝑖</m:t>
                        </m:r>
                      </m:sup>
                    </m:sSubSup>
                    <m:r>
                      <a:rPr lang="en-US" altLang="zh-CN" sz="1600" i="1">
                        <a:latin typeface="Cambria Math" panose="02040503050406030204" pitchFamily="18" charset="0"/>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𝑠</m:t>
                        </m:r>
                      </m:e>
                      <m:sub>
                        <m:r>
                          <a:rPr lang="en-US" altLang="zh-CN" sz="1600" i="1">
                            <a:latin typeface="Cambria Math" panose="02040503050406030204" pitchFamily="18" charset="0"/>
                            <a:cs typeface="Times New Roman" panose="02020603050405020304" pitchFamily="18" charset="0"/>
                          </a:rPr>
                          <m:t>𝑘</m:t>
                        </m:r>
                        <m:d>
                          <m:dPr>
                            <m:begChr m:val="|"/>
                            <m:endChr m:val=""/>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cs typeface="Times New Roman" panose="02020603050405020304" pitchFamily="18" charset="0"/>
                              </a:rPr>
                              <m:t>𝑘</m:t>
                            </m:r>
                            <m:r>
                              <a:rPr lang="en-US" altLang="zh-CN" sz="1600" i="1">
                                <a:latin typeface="Cambria Math" panose="02040503050406030204" pitchFamily="18" charset="0"/>
                                <a:cs typeface="Times New Roman" panose="02020603050405020304" pitchFamily="18" charset="0"/>
                              </a:rPr>
                              <m:t>−1</m:t>
                            </m:r>
                          </m:e>
                        </m:d>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𝑛</m:t>
                        </m:r>
                      </m:sub>
                    </m:sSub>
                    <m:r>
                      <a:rPr lang="en-US" altLang="zh-CN" sz="1600" i="1">
                        <a:latin typeface="Cambria Math" panose="02040503050406030204" pitchFamily="18" charset="0"/>
                        <a:cs typeface="Times New Roman" panose="02020603050405020304" pitchFamily="18" charset="0"/>
                      </a:rPr>
                      <m:t>)</m:t>
                    </m:r>
                  </m:oMath>
                </a14:m>
                <a:endParaRPr lang="en-US" altLang="zh-CN" sz="1600" dirty="0">
                  <a:effectLst/>
                  <a:latin typeface="Calibri" panose="020F0502020204030204" pitchFamily="34" charset="0"/>
                  <a:ea typeface="宋体" panose="02010600030101010101" pitchFamily="2" charset="-122"/>
                  <a:cs typeface="Times New Roman" panose="02020603050405020304" pitchFamily="18" charset="0"/>
                </a:endParaRPr>
              </a:p>
              <a:p>
                <a:pPr indent="1676400" algn="ctr">
                  <a:lnSpc>
                    <a:spcPct val="107000"/>
                  </a:lnSpc>
                  <a:spcAft>
                    <a:spcPts val="800"/>
                  </a:spcAft>
                </a:pPr>
                <a14:m>
                  <m:oMathPara xmlns:m="http://schemas.openxmlformats.org/officeDocument/2006/math">
                    <m:oMathParaPr>
                      <m:jc m:val="center"/>
                    </m:oMathParaPr>
                    <m:oMath xmlns:m="http://schemas.openxmlformats.org/officeDocument/2006/math">
                      <m:sSubSup>
                        <m:sSubSup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i="1">
                              <a:latin typeface="Cambria Math" panose="02040503050406030204" pitchFamily="18" charset="0"/>
                              <a:cs typeface="Times New Roman" panose="02020603050405020304" pitchFamily="18" charset="0"/>
                            </a:rPr>
                            <m:t>𝑏</m:t>
                          </m:r>
                        </m:e>
                        <m:sub>
                          <m:r>
                            <a:rPr lang="en-US" altLang="zh-CN" sz="1600" i="1">
                              <a:latin typeface="Cambria Math" panose="02040503050406030204" pitchFamily="18" charset="0"/>
                              <a:cs typeface="Times New Roman" panose="02020603050405020304" pitchFamily="18" charset="0"/>
                            </a:rPr>
                            <m:t>𝑘</m:t>
                          </m:r>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𝑛</m:t>
                          </m:r>
                        </m:sub>
                        <m:sup>
                          <m:r>
                            <a:rPr lang="en-US" altLang="zh-CN" sz="1600" i="1">
                              <a:latin typeface="Cambria Math" panose="02040503050406030204" pitchFamily="18" charset="0"/>
                              <a:cs typeface="Times New Roman" panose="02020603050405020304" pitchFamily="18" charset="0"/>
                            </a:rPr>
                            <m:t>0</m:t>
                          </m:r>
                        </m:sup>
                      </m:sSubSup>
                      <m:r>
                        <a:rPr lang="en-US" altLang="zh-CN" sz="1600" i="1">
                          <a:latin typeface="Cambria Math" panose="02040503050406030204" pitchFamily="18" charset="0"/>
                          <a:cs typeface="Times New Roman" panose="02020603050405020304" pitchFamily="18" charset="0"/>
                        </a:rPr>
                        <m:t>=</m:t>
                      </m:r>
                      <m:sSup>
                        <m:sSup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cs typeface="Times New Roman" panose="02020603050405020304" pitchFamily="18" charset="0"/>
                            </a:rPr>
                            <m:t>[</m:t>
                          </m:r>
                          <m:sSubSup>
                            <m:sSubSup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cs typeface="Times New Roman" panose="02020603050405020304" pitchFamily="18" charset="0"/>
                                </a:rPr>
                                <m:t>𝑠</m:t>
                              </m:r>
                            </m:e>
                            <m:sub>
                              <m:r>
                                <a:rPr lang="en-US" altLang="zh-CN" sz="1600" i="1">
                                  <a:latin typeface="Cambria Math" panose="02040503050406030204" pitchFamily="18" charset="0"/>
                                  <a:cs typeface="Times New Roman" panose="02020603050405020304" pitchFamily="18" charset="0"/>
                                </a:rPr>
                                <m:t>𝑘</m:t>
                              </m:r>
                              <m:d>
                                <m:dPr>
                                  <m:begChr m:val="|"/>
                                  <m:endChr m:val=""/>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cs typeface="Times New Roman" panose="02020603050405020304" pitchFamily="18" charset="0"/>
                                    </a:rPr>
                                    <m:t>𝑘</m:t>
                                  </m:r>
                                  <m:r>
                                    <a:rPr lang="en-US" altLang="zh-CN" sz="1600" i="1">
                                      <a:latin typeface="Cambria Math" panose="02040503050406030204" pitchFamily="18" charset="0"/>
                                      <a:cs typeface="Times New Roman" panose="02020603050405020304" pitchFamily="18" charset="0"/>
                                    </a:rPr>
                                    <m:t>−1,</m:t>
                                  </m:r>
                                  <m:r>
                                    <a:rPr lang="en-US" altLang="zh-CN" sz="1600" i="1">
                                      <a:latin typeface="Cambria Math" panose="02040503050406030204" pitchFamily="18" charset="0"/>
                                      <a:cs typeface="Times New Roman" panose="02020603050405020304" pitchFamily="18" charset="0"/>
                                    </a:rPr>
                                    <m:t>𝑛</m:t>
                                  </m:r>
                                </m:e>
                              </m:d>
                            </m:sub>
                            <m:sup>
                              <m:r>
                                <a:rPr lang="en-US" altLang="zh-CN" sz="1600" i="1">
                                  <a:latin typeface="Cambria Math" panose="02040503050406030204" pitchFamily="18" charset="0"/>
                                  <a:cs typeface="Times New Roman" panose="02020603050405020304" pitchFamily="18" charset="0"/>
                                </a:rPr>
                                <m:t>𝑇</m:t>
                              </m:r>
                            </m:sup>
                          </m:sSubSup>
                          <m:r>
                            <a:rPr lang="en-US" altLang="zh-CN" sz="1600" i="1">
                              <a:latin typeface="Cambria Math" panose="02040503050406030204" pitchFamily="18" charset="0"/>
                              <a:cs typeface="Times New Roman" panose="02020603050405020304" pitchFamily="18" charset="0"/>
                            </a:rPr>
                            <m:t>,</m:t>
                          </m:r>
                          <m:sSubSup>
                            <m:sSubSup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600" i="1">
                                      <a:latin typeface="Cambria Math" panose="02040503050406030204" pitchFamily="18" charset="0"/>
                                      <a:cs typeface="Times New Roman" panose="02020603050405020304" pitchFamily="18" charset="0"/>
                                    </a:rPr>
                                    <m:t>𝑣</m:t>
                                  </m:r>
                                </m:e>
                              </m:acc>
                            </m:e>
                            <m:sub>
                              <m:r>
                                <a:rPr lang="en-US" altLang="zh-CN" sz="1600" i="1">
                                  <a:latin typeface="Cambria Math" panose="02040503050406030204" pitchFamily="18" charset="0"/>
                                  <a:cs typeface="Times New Roman" panose="02020603050405020304" pitchFamily="18" charset="0"/>
                                </a:rPr>
                                <m:t>𝑘</m:t>
                              </m:r>
                            </m:sub>
                            <m:sup>
                              <m:r>
                                <a:rPr lang="en-US" altLang="zh-CN" sz="1600" i="1">
                                  <a:latin typeface="Cambria Math" panose="02040503050406030204" pitchFamily="18" charset="0"/>
                                  <a:cs typeface="Times New Roman" panose="02020603050405020304" pitchFamily="18" charset="0"/>
                                </a:rPr>
                                <m:t>𝑇</m:t>
                              </m:r>
                            </m:sup>
                          </m:sSubSup>
                          <m:r>
                            <a:rPr lang="en-US" altLang="zh-CN" sz="1600" i="1">
                              <a:latin typeface="Cambria Math" panose="02040503050406030204" pitchFamily="18" charset="0"/>
                              <a:cs typeface="Times New Roman" panose="02020603050405020304" pitchFamily="18" charset="0"/>
                            </a:rPr>
                            <m:t>]</m:t>
                          </m:r>
                        </m:e>
                        <m:sup>
                          <m:r>
                            <a:rPr lang="en-US" altLang="zh-CN" sz="1600" i="1">
                              <a:latin typeface="Cambria Math" panose="02040503050406030204" pitchFamily="18" charset="0"/>
                              <a:cs typeface="Times New Roman" panose="02020603050405020304" pitchFamily="18" charset="0"/>
                            </a:rPr>
                            <m:t>𝑇</m:t>
                          </m:r>
                        </m:sup>
                      </m:sSup>
                    </m:oMath>
                  </m:oMathPara>
                </a14:m>
                <a:endParaRPr lang="zh-CN" altLang="zh-CN" sz="1600" dirty="0">
                  <a:latin typeface="Calibri" panose="020F0502020204030204" pitchFamily="34" charset="0"/>
                  <a:cs typeface="Times New Roman" panose="02020603050405020304" pitchFamily="18" charset="0"/>
                </a:endParaRPr>
              </a:p>
              <a:p>
                <a:pPr indent="304800" algn="ctr">
                  <a:lnSpc>
                    <a:spcPct val="107000"/>
                  </a:lnSpc>
                  <a:spcAft>
                    <a:spcPts val="800"/>
                  </a:spcAft>
                </a:pPr>
                <a:r>
                  <a:rPr lang="en-US" altLang="zh-CN" sz="1600" dirty="0">
                    <a:latin typeface="Calibri" panose="020F0502020204030204" pitchFamily="34" charset="0"/>
                    <a:cs typeface="Times New Roman" panose="02020603050405020304" pitchFamily="18" charset="0"/>
                  </a:rPr>
                  <a:t>   </a:t>
                </a:r>
                <a14:m>
                  <m:oMath xmlns:m="http://schemas.openxmlformats.org/officeDocument/2006/math">
                    <m:sSubSup>
                      <m:sSubSup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cs typeface="Times New Roman" panose="02020603050405020304" pitchFamily="18" charset="0"/>
                          </a:rPr>
                          <m:t>𝑏</m:t>
                        </m:r>
                      </m:e>
                      <m:sub>
                        <m:r>
                          <a:rPr lang="en-US" altLang="zh-CN" sz="1600" i="1">
                            <a:latin typeface="Cambria Math" panose="02040503050406030204" pitchFamily="18" charset="0"/>
                            <a:cs typeface="Times New Roman" panose="02020603050405020304" pitchFamily="18" charset="0"/>
                          </a:rPr>
                          <m:t>𝑘</m:t>
                        </m:r>
                        <m:r>
                          <a:rPr lang="en-US" altLang="zh-CN" sz="1600" i="1">
                            <a:latin typeface="Cambria Math" panose="02040503050406030204" pitchFamily="18" charset="0"/>
                            <a:cs typeface="Times New Roman" panose="02020603050405020304" pitchFamily="18" charset="0"/>
                          </a:rPr>
                          <m:t>−1,</m:t>
                        </m:r>
                        <m:r>
                          <a:rPr lang="en-US" altLang="zh-CN" sz="1600" i="1">
                            <a:latin typeface="Cambria Math" panose="02040503050406030204" pitchFamily="18" charset="0"/>
                            <a:cs typeface="Times New Roman" panose="02020603050405020304" pitchFamily="18" charset="0"/>
                          </a:rPr>
                          <m:t>𝑛</m:t>
                        </m:r>
                      </m:sub>
                      <m:sup>
                        <m:r>
                          <a:rPr lang="en-US" altLang="zh-CN" sz="1600" i="1">
                            <a:latin typeface="Cambria Math" panose="02040503050406030204" pitchFamily="18" charset="0"/>
                            <a:cs typeface="Times New Roman" panose="02020603050405020304" pitchFamily="18" charset="0"/>
                          </a:rPr>
                          <m:t>±</m:t>
                        </m:r>
                      </m:sup>
                    </m:sSubSup>
                    <m:r>
                      <a:rPr lang="en-US" altLang="zh-CN" sz="1600" i="1">
                        <a:latin typeface="Cambria Math" panose="02040503050406030204" pitchFamily="18" charset="0"/>
                        <a:cs typeface="Times New Roman" panose="02020603050405020304" pitchFamily="18" charset="0"/>
                      </a:rPr>
                      <m:t>=</m:t>
                    </m:r>
                    <m:sSubSup>
                      <m:sSubSup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cs typeface="Times New Roman" panose="02020603050405020304" pitchFamily="18" charset="0"/>
                          </a:rPr>
                          <m:t>𝑏</m:t>
                        </m:r>
                      </m:e>
                      <m:sub>
                        <m:r>
                          <a:rPr lang="en-US" altLang="zh-CN" sz="1600" i="1">
                            <a:latin typeface="Cambria Math" panose="02040503050406030204" pitchFamily="18" charset="0"/>
                            <a:cs typeface="Times New Roman" panose="02020603050405020304" pitchFamily="18" charset="0"/>
                          </a:rPr>
                          <m:t>𝑘</m:t>
                        </m:r>
                        <m:r>
                          <a:rPr lang="en-US" altLang="zh-CN" sz="1600" i="1">
                            <a:latin typeface="Cambria Math" panose="02040503050406030204" pitchFamily="18" charset="0"/>
                            <a:cs typeface="Times New Roman" panose="02020603050405020304" pitchFamily="18" charset="0"/>
                          </a:rPr>
                          <m:t>−1,</m:t>
                        </m:r>
                        <m:r>
                          <a:rPr lang="en-US" altLang="zh-CN" sz="1600" i="1">
                            <a:latin typeface="Cambria Math" panose="02040503050406030204" pitchFamily="18" charset="0"/>
                            <a:cs typeface="Times New Roman" panose="02020603050405020304" pitchFamily="18" charset="0"/>
                          </a:rPr>
                          <m:t>𝑛</m:t>
                        </m:r>
                      </m:sub>
                      <m:sup>
                        <m:r>
                          <a:rPr lang="en-US" altLang="zh-CN" sz="1600" i="1">
                            <a:latin typeface="Cambria Math" panose="02040503050406030204" pitchFamily="18" charset="0"/>
                            <a:cs typeface="Times New Roman" panose="02020603050405020304" pitchFamily="18" charset="0"/>
                          </a:rPr>
                          <m:t>0</m:t>
                        </m:r>
                      </m:sup>
                    </m:sSubSup>
                    <m:r>
                      <a:rPr lang="en-US" altLang="zh-CN" sz="1600">
                        <a:latin typeface="Cambria Math" panose="02040503050406030204" pitchFamily="18" charset="0"/>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a:latin typeface="Cambria Math" panose="02040503050406030204" pitchFamily="18" charset="0"/>
                            <a:cs typeface="Times New Roman" panose="02020603050405020304" pitchFamily="18" charset="0"/>
                          </a:rPr>
                          <m:t>(</m:t>
                        </m:r>
                        <m:rad>
                          <m:radPr>
                            <m:degHide m:val="on"/>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radPr>
                          <m:deg/>
                          <m:e>
                            <m:d>
                              <m:d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𝑛</m:t>
                                    </m:r>
                                  </m:e>
                                  <m:sub>
                                    <m:r>
                                      <a:rPr lang="en-US" altLang="zh-CN" sz="1600" i="1">
                                        <a:latin typeface="Cambria Math" panose="02040503050406030204" pitchFamily="18" charset="0"/>
                                        <a:cs typeface="Times New Roman" panose="02020603050405020304" pitchFamily="18" charset="0"/>
                                      </a:rPr>
                                      <m:t>𝑏</m:t>
                                    </m:r>
                                  </m:sub>
                                </m:sSub>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𝛽</m:t>
                                </m:r>
                              </m:e>
                            </m:d>
                            <m:r>
                              <a:rPr lang="en-US" altLang="zh-CN" sz="1600" i="1">
                                <a:latin typeface="Cambria Math" panose="02040503050406030204" pitchFamily="18" charset="0"/>
                                <a:cs typeface="Times New Roman" panose="02020603050405020304" pitchFamily="18" charset="0"/>
                              </a:rPr>
                              <m:t>𝑑𝑖𝑎𝑔</m:t>
                            </m:r>
                            <m:r>
                              <a:rPr lang="en-US" altLang="zh-CN" sz="1600" i="1">
                                <a:latin typeface="Cambria Math" panose="02040503050406030204" pitchFamily="18" charset="0"/>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𝑃</m:t>
                                </m:r>
                              </m:e>
                              <m:sub>
                                <m:r>
                                  <a:rPr lang="en-US" altLang="zh-CN" sz="1600" i="1">
                                    <a:latin typeface="Cambria Math" panose="02040503050406030204" pitchFamily="18" charset="0"/>
                                    <a:cs typeface="Times New Roman" panose="02020603050405020304" pitchFamily="18" charset="0"/>
                                  </a:rPr>
                                  <m:t>𝑘</m:t>
                                </m:r>
                                <m:d>
                                  <m:dPr>
                                    <m:begChr m:val="|"/>
                                    <m:endChr m:val=""/>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latin typeface="Cambria Math" panose="02040503050406030204" pitchFamily="18" charset="0"/>
                                        <a:cs typeface="Times New Roman" panose="02020603050405020304" pitchFamily="18" charset="0"/>
                                      </a:rPr>
                                      <m:t>𝑘</m:t>
                                    </m:r>
                                    <m:r>
                                      <a:rPr lang="en-US" altLang="zh-CN" sz="1600" i="1">
                                        <a:latin typeface="Cambria Math" panose="02040503050406030204" pitchFamily="18" charset="0"/>
                                        <a:cs typeface="Times New Roman" panose="02020603050405020304" pitchFamily="18" charset="0"/>
                                      </a:rPr>
                                      <m:t>−1</m:t>
                                    </m:r>
                                  </m:e>
                                </m:d>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𝑛</m:t>
                                </m:r>
                              </m:sub>
                            </m:sSub>
                            <m:r>
                              <a:rPr lang="en-US" altLang="zh-CN" sz="1600" i="1">
                                <a:latin typeface="Cambria Math" panose="02040503050406030204" pitchFamily="18" charset="0"/>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𝑅</m:t>
                                </m:r>
                              </m:e>
                              <m:sub>
                                <m:r>
                                  <a:rPr lang="en-US" altLang="zh-CN" sz="1600" i="1">
                                    <a:latin typeface="Cambria Math" panose="02040503050406030204" pitchFamily="18" charset="0"/>
                                    <a:cs typeface="Times New Roman" panose="02020603050405020304" pitchFamily="18" charset="0"/>
                                  </a:rPr>
                                  <m:t>𝑘</m:t>
                                </m:r>
                              </m:sub>
                            </m:sSub>
                            <m:r>
                              <a:rPr lang="en-US" altLang="zh-CN" sz="1600" i="1">
                                <a:latin typeface="Cambria Math" panose="02040503050406030204" pitchFamily="18" charset="0"/>
                                <a:cs typeface="Times New Roman" panose="02020603050405020304" pitchFamily="18" charset="0"/>
                              </a:rPr>
                              <m:t>)</m:t>
                            </m:r>
                          </m:e>
                        </m:rad>
                        <m:r>
                          <a:rPr lang="en-US" altLang="zh-CN" sz="1600">
                            <a:latin typeface="Cambria Math" panose="02040503050406030204" pitchFamily="18" charset="0"/>
                            <a:cs typeface="Times New Roman" panose="02020603050405020304" pitchFamily="18" charset="0"/>
                          </a:rPr>
                          <m:t>)</m:t>
                        </m:r>
                      </m:e>
                      <m:sub>
                        <m:r>
                          <a:rPr lang="en-US" altLang="zh-CN" sz="1600" i="1">
                            <a:latin typeface="Cambria Math" panose="02040503050406030204" pitchFamily="18" charset="0"/>
                            <a:cs typeface="Times New Roman" panose="02020603050405020304" pitchFamily="18" charset="0"/>
                          </a:rPr>
                          <m:t>𝑖</m:t>
                        </m:r>
                      </m:sub>
                    </m:sSub>
                  </m:oMath>
                </a14:m>
                <a:endParaRPr lang="zh-CN" altLang="zh-CN" sz="1600" dirty="0">
                  <a:latin typeface="Calibri" panose="020F0502020204030204" pitchFamily="34" charset="0"/>
                  <a:cs typeface="Times New Roman" panose="02020603050405020304" pitchFamily="18" charset="0"/>
                </a:endParaRPr>
              </a:p>
              <a:p>
                <a:pPr marL="571500" indent="266700">
                  <a:lnSpc>
                    <a:spcPct val="107000"/>
                  </a:lnSpc>
                  <a:spcAft>
                    <a:spcPts val="800"/>
                  </a:spcAft>
                </a:pP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nSpc>
                    <a:spcPct val="107000"/>
                  </a:lnSpc>
                  <a:spcAft>
                    <a:spcPts val="800"/>
                  </a:spcAft>
                </a:pPr>
                <a:r>
                  <a:rPr lang="en-US" sz="16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5" name="文本框 2">
                <a:extLst>
                  <a:ext uri="{FF2B5EF4-FFF2-40B4-BE49-F238E27FC236}">
                    <a16:creationId xmlns:a16="http://schemas.microsoft.com/office/drawing/2014/main" id="{ABA8F542-19C5-41C6-A2F7-7116FDCB5FB6}"/>
                  </a:ext>
                </a:extLst>
              </p:cNvPr>
              <p:cNvSpPr txBox="1">
                <a:spLocks noRot="1" noChangeAspect="1" noMove="1" noResize="1" noEditPoints="1" noAdjustHandles="1" noChangeArrowheads="1" noChangeShapeType="1" noTextEdit="1"/>
              </p:cNvSpPr>
              <p:nvPr/>
            </p:nvSpPr>
            <p:spPr bwMode="auto">
              <a:xfrm>
                <a:off x="2783632" y="2163902"/>
                <a:ext cx="6426339" cy="3785378"/>
              </a:xfrm>
              <a:prstGeom prst="rect">
                <a:avLst/>
              </a:prstGeom>
              <a:blipFill>
                <a:blip r:embed="rId3"/>
                <a:stretch>
                  <a:fillRect l="-284" t="-642" b="-5297"/>
                </a:stretch>
              </a:blipFill>
              <a:ln w="9525">
                <a:solidFill>
                  <a:srgbClr val="000000"/>
                </a:solidFill>
                <a:miter lim="800000"/>
                <a:headEnd/>
                <a:tailEnd/>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A923856F-884A-475E-BD73-A6C960B4C21D}"/>
              </a:ext>
            </a:extLst>
          </p:cNvPr>
          <p:cNvSpPr txBox="1"/>
          <p:nvPr/>
        </p:nvSpPr>
        <p:spPr>
          <a:xfrm>
            <a:off x="5732207" y="1754799"/>
            <a:ext cx="1656184" cy="369332"/>
          </a:xfrm>
          <a:prstGeom prst="rect">
            <a:avLst/>
          </a:prstGeom>
          <a:noFill/>
        </p:spPr>
        <p:txBody>
          <a:bodyPr wrap="square" rtlCol="0">
            <a:spAutoFit/>
          </a:bodyPr>
          <a:lstStyle/>
          <a:p>
            <a:r>
              <a:rPr lang="zh-CN" altLang="en-US" dirty="0"/>
              <a:t>表</a:t>
            </a:r>
            <a:r>
              <a:rPr lang="en-US" altLang="zh-CN" dirty="0"/>
              <a:t>2</a:t>
            </a:r>
            <a:endParaRPr lang="zh-CN" altLang="en-US" dirty="0"/>
          </a:p>
        </p:txBody>
      </p:sp>
    </p:spTree>
    <p:extLst>
      <p:ext uri="{BB962C8B-B14F-4D97-AF65-F5344CB8AC3E}">
        <p14:creationId xmlns:p14="http://schemas.microsoft.com/office/powerpoint/2010/main" val="1219611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2">
                <a:extLst>
                  <a:ext uri="{FF2B5EF4-FFF2-40B4-BE49-F238E27FC236}">
                    <a16:creationId xmlns:a16="http://schemas.microsoft.com/office/drawing/2014/main" id="{83767AF4-4891-4364-ACCD-9FFD2217B8F0}"/>
                  </a:ext>
                </a:extLst>
              </p:cNvPr>
              <p:cNvSpPr txBox="1">
                <a:spLocks noChangeArrowheads="1"/>
              </p:cNvSpPr>
              <p:nvPr/>
            </p:nvSpPr>
            <p:spPr bwMode="auto">
              <a:xfrm>
                <a:off x="2567608" y="1802433"/>
                <a:ext cx="6696744" cy="43408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indent="1676400">
                  <a:lnSpc>
                    <a:spcPct val="107000"/>
                  </a:lnSpc>
                  <a:spcAft>
                    <a:spcPts val="800"/>
                  </a:spcAft>
                </a:pPr>
                <a:r>
                  <a:rPr lang="en-US" altLang="zh-CN" sz="1600"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0</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e>
                            </m:d>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𝑇</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𝑣</m:t>
                                </m:r>
                              </m:e>
                            </m:acc>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𝑇</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𝑇</m:t>
                        </m:r>
                      </m:sup>
                    </m:sSup>
                  </m:oMath>
                </a14:m>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ctr">
                  <a:lnSpc>
                    <a:spcPct val="107000"/>
                  </a:lnSpc>
                  <a:spcAft>
                    <a:spcPts val="800"/>
                  </a:spcAft>
                </a:pPr>
                <a:r>
                  <a:rPr lang="en-US" sz="1600" dirty="0">
                    <a:effectLst/>
                    <a:latin typeface="Calibri" panose="020F0502020204030204" pitchFamily="34" charset="0"/>
                    <a:ea typeface="宋体" panose="02010600030101010101" pitchFamily="2" charset="-122"/>
                    <a:cs typeface="Times New Roman" panose="02020603050405020304" pitchFamily="18" charset="0"/>
                  </a:rPr>
                  <a:t>   </a:t>
                </a:r>
                <a14:m>
                  <m:oMath xmlns:m="http://schemas.openxmlformats.org/officeDocument/2006/math">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0</m:t>
                        </m:r>
                      </m:sup>
                    </m:sSubSup>
                    <m:r>
                      <a:rPr lang="en-US" sz="16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radPr>
                          <m:deg/>
                          <m:e>
                            <m:d>
                              <m:d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𝑏</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𝛽</m:t>
                                </m:r>
                              </m:e>
                            </m:d>
                            <m:r>
                              <a:rPr lang="en-US" sz="1600" i="1">
                                <a:effectLst/>
                                <a:latin typeface="Cambria Math" panose="02040503050406030204" pitchFamily="18" charset="0"/>
                                <a:ea typeface="宋体" panose="02010600030101010101" pitchFamily="2" charset="-122"/>
                                <a:cs typeface="Times New Roman" panose="02020603050405020304" pitchFamily="18" charset="0"/>
                              </a:rPr>
                              <m:t>𝑑𝑖𝑎𝑔</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e>
                        </m:rad>
                        <m:r>
                          <a:rPr lang="en-US" sz="1600">
                            <a:effectLst/>
                            <a:latin typeface="Cambria Math" panose="02040503050406030204" pitchFamily="18" charset="0"/>
                            <a:ea typeface="宋体" panose="02010600030101010101" pitchFamily="2" charset="-122"/>
                            <a:cs typeface="Times New Roman" panose="02020603050405020304" pitchFamily="18" charset="0"/>
                          </a:rPr>
                          <m:t>)</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p>
                <a:pPr indent="126365" algn="ctr">
                  <a:lnSpc>
                    <a:spcPct val="107000"/>
                  </a:lnSpc>
                  <a:spcAft>
                    <a:spcPts val="800"/>
                  </a:spcAft>
                </a:pPr>
                <a14:m>
                  <m:oMath xmlns:m="http://schemas.openxmlformats.org/officeDocument/2006/math">
                    <m:r>
                      <a:rPr lang="en-US" sz="1600" i="1">
                        <a:effectLst/>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r>
                      <a:rPr lang="en-US" sz="16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h</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sub>
                    </m:sSub>
                    <m:d>
                      <m:d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e>
                    </m:d>
                    <m:r>
                      <a:rPr lang="en-US" sz="16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bHide m:val="on"/>
                        <m:supHide m:val="on"/>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naryPr>
                      <m:sub/>
                      <m:sup/>
                      <m:e>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e>
                    </m:nary>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oMath>
                </a14:m>
                <a:r>
                  <a:rPr lang="en-US" sz="16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p>
                <a:pPr marL="152400" indent="304800" algn="ctr">
                  <a:lnSpc>
                    <a:spcPct val="107000"/>
                  </a:lnSpc>
                  <a:spcAft>
                    <a:spcPts val="800"/>
                  </a:spcAft>
                </a:pPr>
                <a14:m>
                  <m:oMath xmlns:m="http://schemas.openxmlformats.org/officeDocument/2006/math">
                    <m:r>
                      <a:rPr lang="en-US" sz="1600"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bHide m:val="on"/>
                        <m:supHide m:val="on"/>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naryPr>
                      <m:sub/>
                      <m:sup/>
                      <m:e>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𝑇</m:t>
                            </m:r>
                          </m:sup>
                        </m:sSup>
                      </m:e>
                    </m:nary>
                  </m:oMath>
                </a14:m>
                <a:r>
                  <a:rPr lang="en-US" sz="16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p>
                <a:pPr marL="152400" indent="304800" algn="ctr">
                  <a:lnSpc>
                    <a:spcPct val="107000"/>
                  </a:lnSpc>
                  <a:spcAft>
                    <a:spcPts val="800"/>
                  </a:spcAft>
                </a:pPr>
                <a14:m>
                  <m:oMath xmlns:m="http://schemas.openxmlformats.org/officeDocument/2006/math">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 </m:t>
                        </m:r>
                        <m:r>
                          <a:rPr lang="en-US" sz="1600" i="1">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bHide m:val="on"/>
                        <m:supHide m:val="on"/>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naryPr>
                      <m:sub/>
                      <m:sup/>
                      <m:e>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𝜔</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e>
                    </m:nary>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𝑚</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e>
                        </m:d>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𝑖</m:t>
                            </m:r>
                          </m:sup>
                        </m:sSubSup>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𝑇</m:t>
                        </m:r>
                      </m:sup>
                    </m:sSup>
                  </m:oMath>
                </a14:m>
                <a:r>
                  <a:rPr lang="en-US" sz="16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p>
                <a:pPr marL="152400" indent="304800" algn="ctr">
                  <a:lnSpc>
                    <a:spcPct val="107000"/>
                  </a:lnSpc>
                  <a:spcAft>
                    <a:spcPts val="800"/>
                  </a:spcAft>
                </a:pPr>
                <a14:m>
                  <m:oMath xmlns:m="http://schemas.openxmlformats.org/officeDocument/2006/math">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 </m:t>
                        </m:r>
                        <m:r>
                          <a:rPr lang="en-US" sz="1600" i="1">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𝑥𝑧</m:t>
                        </m:r>
                      </m:sup>
                    </m:sSubSup>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sup>
                    </m:sSubSup>
                  </m:oMath>
                </a14:m>
                <a:r>
                  <a:rPr lang="en-US" sz="16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zh-CN" sz="1600" dirty="0">
                    <a:effectLst/>
                    <a:latin typeface="Calibri" panose="020F0502020204030204" pitchFamily="34" charset="0"/>
                    <a:ea typeface="宋体" panose="02010600030101010101" pitchFamily="2" charset="-122"/>
                    <a:cs typeface="Times New Roman" panose="02020603050405020304" pitchFamily="18" charset="0"/>
                  </a:rPr>
                  <a:t>更新步</a:t>
                </a:r>
              </a:p>
              <a:p>
                <a:pPr marL="393700" indent="266700" algn="ctr">
                  <a:lnSpc>
                    <a:spcPct val="107000"/>
                  </a:lnSpc>
                  <a:spcAft>
                    <a:spcPts val="800"/>
                  </a:spcAft>
                </a:pPr>
                <a:r>
                  <a:rPr lang="en-US" sz="1600" dirty="0">
                    <a:effectLst/>
                    <a:latin typeface="Calibri" panose="020F0502020204030204" pitchFamily="34" charset="0"/>
                    <a:ea typeface="宋体" panose="02010600030101010101" pitchFamily="2" charset="-122"/>
                    <a:cs typeface="Times New Roman" panose="02020603050405020304" pitchFamily="18" charset="0"/>
                  </a:rPr>
                  <a:t> </a:t>
                </a:r>
                <a14:m>
                  <m:oMath xmlns:m="http://schemas.openxmlformats.org/officeDocument/2006/math">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𝑠</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e>
                        </m:d>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e>
                        </m:d>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p>
                <a:pPr marL="393700" indent="266700" algn="ctr">
                  <a:lnSpc>
                    <a:spcPct val="107000"/>
                  </a:lnSpc>
                  <a:spcAft>
                    <a:spcPts val="800"/>
                  </a:spcAft>
                </a:pPr>
                <a14:m>
                  <m:oMath xmlns:m="http://schemas.openxmlformats.org/officeDocument/2006/math">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  </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d>
                          <m:dPr>
                            <m:begChr m:val="|"/>
                            <m:endChr m:val=""/>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−1</m:t>
                            </m:r>
                          </m:e>
                        </m:d>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sSub>
                      <m:sSub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Sub>
                    <m:sSubSup>
                      <m:sSubSupPr>
                        <m:ctrlPr>
                          <a:rPr lang="zh-CN" sz="16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600" i="1">
                            <a:effectLst/>
                            <a:latin typeface="Cambria Math" panose="02040503050406030204" pitchFamily="18" charset="0"/>
                            <a:ea typeface="宋体" panose="02010600030101010101" pitchFamily="2" charset="-122"/>
                            <a:cs typeface="Times New Roman" panose="02020603050405020304" pitchFamily="18" charset="0"/>
                          </a:rPr>
                          <m:t>𝐾</m:t>
                        </m:r>
                      </m:e>
                      <m:sub>
                        <m:r>
                          <a:rPr lang="en-US" sz="1600" i="1">
                            <a:effectLst/>
                            <a:latin typeface="Cambria Math" panose="02040503050406030204" pitchFamily="18" charset="0"/>
                            <a:ea typeface="宋体" panose="02010600030101010101" pitchFamily="2" charset="-122"/>
                            <a:cs typeface="Times New Roman" panose="02020603050405020304" pitchFamily="18" charset="0"/>
                          </a:rPr>
                          <m:t>𝑘</m:t>
                        </m:r>
                        <m:r>
                          <a:rPr lang="en-US" sz="1600" i="1">
                            <a:effectLst/>
                            <a:latin typeface="Cambria Math" panose="02040503050406030204" pitchFamily="18" charset="0"/>
                            <a:ea typeface="宋体" panose="02010600030101010101" pitchFamily="2" charset="-122"/>
                            <a:cs typeface="Times New Roman" panose="02020603050405020304" pitchFamily="18" charset="0"/>
                          </a:rPr>
                          <m:t>,</m:t>
                        </m:r>
                        <m:r>
                          <a:rPr lang="en-US" sz="1600" i="1">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600" i="1">
                            <a:effectLst/>
                            <a:latin typeface="Cambria Math" panose="02040503050406030204" pitchFamily="18" charset="0"/>
                            <a:ea typeface="宋体" panose="02010600030101010101" pitchFamily="2" charset="-122"/>
                            <a:cs typeface="Times New Roman" panose="02020603050405020304" pitchFamily="18" charset="0"/>
                          </a:rPr>
                          <m:t>𝑇</m:t>
                        </m:r>
                      </m:sup>
                    </m:sSubSup>
                  </m:oMath>
                </a14:m>
                <a:r>
                  <a:rPr lang="en-US" sz="16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a:p>
                <a:pPr marL="393700" indent="266700">
                  <a:lnSpc>
                    <a:spcPct val="107000"/>
                  </a:lnSpc>
                  <a:spcAft>
                    <a:spcPts val="800"/>
                  </a:spcAft>
                </a:pPr>
                <a:r>
                  <a:rPr lang="en-US" sz="16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600" dirty="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 name="文本框 2">
                <a:extLst>
                  <a:ext uri="{FF2B5EF4-FFF2-40B4-BE49-F238E27FC236}">
                    <a16:creationId xmlns:a16="http://schemas.microsoft.com/office/drawing/2014/main" id="{83767AF4-4891-4364-ACCD-9FFD2217B8F0}"/>
                  </a:ext>
                </a:extLst>
              </p:cNvPr>
              <p:cNvSpPr txBox="1">
                <a:spLocks noRot="1" noChangeAspect="1" noMove="1" noResize="1" noEditPoints="1" noAdjustHandles="1" noChangeArrowheads="1" noChangeShapeType="1" noTextEdit="1"/>
              </p:cNvSpPr>
              <p:nvPr/>
            </p:nvSpPr>
            <p:spPr bwMode="auto">
              <a:xfrm>
                <a:off x="2567608" y="1802433"/>
                <a:ext cx="6696744" cy="4340860"/>
              </a:xfrm>
              <a:prstGeom prst="rect">
                <a:avLst/>
              </a:prstGeom>
              <a:blipFill>
                <a:blip r:embed="rId2"/>
                <a:stretch>
                  <a:fillRect l="-272" t="-2521"/>
                </a:stretch>
              </a:blipFill>
              <a:ln w="9525">
                <a:solidFill>
                  <a:srgbClr val="000000"/>
                </a:solidFill>
                <a:miter lim="800000"/>
                <a:headEnd/>
                <a:tailEnd/>
              </a:ln>
            </p:spPr>
            <p:txBody>
              <a:bodyPr/>
              <a:lstStyle/>
              <a:p>
                <a:r>
                  <a:rPr lang="zh-CN" altLang="en-US">
                    <a:noFill/>
                  </a:rPr>
                  <a:t> </a:t>
                </a:r>
              </a:p>
            </p:txBody>
          </p:sp>
        </mc:Fallback>
      </mc:AlternateContent>
      <p:graphicFrame>
        <p:nvGraphicFramePr>
          <p:cNvPr id="3" name="表格 2">
            <a:extLst>
              <a:ext uri="{FF2B5EF4-FFF2-40B4-BE49-F238E27FC236}">
                <a16:creationId xmlns:a16="http://schemas.microsoft.com/office/drawing/2014/main" id="{2C9CC09B-C8E9-4917-AF35-E085D455879F}"/>
              </a:ext>
            </a:extLst>
          </p:cNvPr>
          <p:cNvGraphicFramePr>
            <a:graphicFrameLocks noGrp="1"/>
          </p:cNvGraphicFramePr>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总结</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4" name="矩形 3">
            <a:extLst>
              <a:ext uri="{FF2B5EF4-FFF2-40B4-BE49-F238E27FC236}">
                <a16:creationId xmlns:a16="http://schemas.microsoft.com/office/drawing/2014/main" id="{95FF1A75-72E2-4BE9-880D-02F671B3B2A8}"/>
              </a:ext>
            </a:extLst>
          </p:cNvPr>
          <p:cNvSpPr/>
          <p:nvPr/>
        </p:nvSpPr>
        <p:spPr>
          <a:xfrm>
            <a:off x="1343472" y="1340768"/>
            <a:ext cx="6096000" cy="461665"/>
          </a:xfrm>
          <a:prstGeom prst="rect">
            <a:avLst/>
          </a:prstGeom>
        </p:spPr>
        <p:txBody>
          <a:bodyPr>
            <a:spAutoFit/>
          </a:bodyPr>
          <a:lstStyle/>
          <a:p>
            <a:pPr marL="285750" indent="-285750">
              <a:buFont typeface="Wingdings" panose="05000000000000000000" pitchFamily="2" charset="2"/>
              <a:buChar char="p"/>
            </a:pPr>
            <a:r>
              <a:rPr lang="en-US" altLang="zh-CN" sz="2400" b="1" dirty="0"/>
              <a:t>UKF-</a:t>
            </a:r>
            <a:r>
              <a:rPr lang="el-GR" altLang="zh-CN" sz="2400" b="1" dirty="0"/>
              <a:t>δ-</a:t>
            </a:r>
            <a:r>
              <a:rPr lang="en-US" altLang="zh-CN" sz="2400" b="1" dirty="0"/>
              <a:t>GLMB </a:t>
            </a:r>
            <a:r>
              <a:rPr lang="zh-CN" altLang="en-US" sz="2400" b="1" dirty="0"/>
              <a:t>滤波算法</a:t>
            </a:r>
            <a:endParaRPr lang="en-US" altLang="zh-CN" sz="2400" b="1" dirty="0"/>
          </a:p>
        </p:txBody>
      </p:sp>
    </p:spTree>
    <p:extLst>
      <p:ext uri="{BB962C8B-B14F-4D97-AF65-F5344CB8AC3E}">
        <p14:creationId xmlns:p14="http://schemas.microsoft.com/office/powerpoint/2010/main" val="1008012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2C9CC09B-C8E9-4917-AF35-E085D455879F}"/>
              </a:ext>
            </a:extLst>
          </p:cNvPr>
          <p:cNvGraphicFramePr>
            <a:graphicFrameLocks noGrp="1"/>
          </p:cNvGraphicFramePr>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总结</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4" name="矩形 3">
            <a:extLst>
              <a:ext uri="{FF2B5EF4-FFF2-40B4-BE49-F238E27FC236}">
                <a16:creationId xmlns:a16="http://schemas.microsoft.com/office/drawing/2014/main" id="{95FF1A75-72E2-4BE9-880D-02F671B3B2A8}"/>
              </a:ext>
            </a:extLst>
          </p:cNvPr>
          <p:cNvSpPr/>
          <p:nvPr/>
        </p:nvSpPr>
        <p:spPr>
          <a:xfrm>
            <a:off x="1343472" y="1340768"/>
            <a:ext cx="6096000" cy="461665"/>
          </a:xfrm>
          <a:prstGeom prst="rect">
            <a:avLst/>
          </a:prstGeom>
        </p:spPr>
        <p:txBody>
          <a:bodyPr>
            <a:spAutoFit/>
          </a:bodyPr>
          <a:lstStyle/>
          <a:p>
            <a:pPr marL="285750" indent="-285750">
              <a:buFont typeface="Wingdings" panose="05000000000000000000" pitchFamily="2" charset="2"/>
              <a:buChar char="p"/>
            </a:pPr>
            <a:r>
              <a:rPr lang="zh-CN" altLang="en-US" sz="2400" b="1" dirty="0"/>
              <a:t>初步仿真实现</a:t>
            </a:r>
            <a:endParaRPr lang="en-US" altLang="zh-CN" sz="2400" b="1" dirty="0"/>
          </a:p>
        </p:txBody>
      </p:sp>
      <p:pic>
        <p:nvPicPr>
          <p:cNvPr id="6" name="图片 5">
            <a:extLst>
              <a:ext uri="{FF2B5EF4-FFF2-40B4-BE49-F238E27FC236}">
                <a16:creationId xmlns:a16="http://schemas.microsoft.com/office/drawing/2014/main" id="{686BD564-50F6-41F6-8758-0D67771C8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220" y="1802433"/>
            <a:ext cx="5333559" cy="4010836"/>
          </a:xfrm>
          <a:prstGeom prst="rect">
            <a:avLst/>
          </a:prstGeom>
        </p:spPr>
      </p:pic>
      <p:pic>
        <p:nvPicPr>
          <p:cNvPr id="8" name="图片 7">
            <a:extLst>
              <a:ext uri="{FF2B5EF4-FFF2-40B4-BE49-F238E27FC236}">
                <a16:creationId xmlns:a16="http://schemas.microsoft.com/office/drawing/2014/main" id="{1ECD5FCA-3E7A-4755-A4CB-2E43020F3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220" y="2145647"/>
            <a:ext cx="5333559" cy="4010836"/>
          </a:xfrm>
          <a:prstGeom prst="rect">
            <a:avLst/>
          </a:prstGeom>
        </p:spPr>
      </p:pic>
    </p:spTree>
    <p:extLst>
      <p:ext uri="{BB962C8B-B14F-4D97-AF65-F5344CB8AC3E}">
        <p14:creationId xmlns:p14="http://schemas.microsoft.com/office/powerpoint/2010/main" val="165822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14" descr="trenner.png"/>
          <p:cNvPicPr>
            <a:picLocks/>
          </p:cNvPicPr>
          <p:nvPr/>
        </p:nvPicPr>
        <p:blipFill>
          <a:blip r:embed="rId2" cstate="print"/>
          <a:stretch>
            <a:fillRect/>
          </a:stretch>
        </p:blipFill>
        <p:spPr>
          <a:xfrm rot="10800000">
            <a:off x="-226820" y="1811221"/>
            <a:ext cx="6300000" cy="272415"/>
          </a:xfrm>
          <a:prstGeom prst="rect">
            <a:avLst/>
          </a:prstGeom>
        </p:spPr>
      </p:pic>
      <p:pic>
        <p:nvPicPr>
          <p:cNvPr id="8" name="Grafik 14" descr="trenner.png"/>
          <p:cNvPicPr>
            <a:picLocks noChangeAspect="1"/>
          </p:cNvPicPr>
          <p:nvPr/>
        </p:nvPicPr>
        <p:blipFill>
          <a:blip r:embed="rId2" cstate="print"/>
          <a:stretch>
            <a:fillRect/>
          </a:stretch>
        </p:blipFill>
        <p:spPr>
          <a:xfrm flipH="1">
            <a:off x="0" y="4636968"/>
            <a:ext cx="5760000" cy="274792"/>
          </a:xfrm>
          <a:prstGeom prst="rect">
            <a:avLst/>
          </a:prstGeom>
        </p:spPr>
      </p:pic>
      <p:sp>
        <p:nvSpPr>
          <p:cNvPr id="10" name="TextBox 9"/>
          <p:cNvSpPr txBox="1"/>
          <p:nvPr/>
        </p:nvSpPr>
        <p:spPr>
          <a:xfrm>
            <a:off x="5303912" y="1496593"/>
            <a:ext cx="4824536" cy="4942507"/>
          </a:xfrm>
          <a:prstGeom prst="rect">
            <a:avLst/>
          </a:prstGeom>
          <a:noFill/>
        </p:spPr>
        <p:txBody>
          <a:bodyPr wrap="square" rtlCol="0">
            <a:spAutoFit/>
          </a:bodyPr>
          <a:lstStyle/>
          <a:p>
            <a:pPr>
              <a:lnSpc>
                <a:spcPct val="200000"/>
              </a:lnSpc>
            </a:pPr>
            <a:r>
              <a:rPr lang="zh-CN" altLang="en-US" sz="1600" dirty="0">
                <a:latin typeface="微软雅黑" pitchFamily="34" charset="-122"/>
                <a:ea typeface="微软雅黑" pitchFamily="34" charset="-122"/>
              </a:rPr>
              <a:t>      多目标跟踪技术的研究是相关领域的研究热点之一，在军用领域民用领域均有极高的应用空间。近年来，随机有限集理论为群目标的跟踪问题提供了一种新的解决思路。涌现出大量的研究成果。</a:t>
            </a:r>
            <a:endParaRPr lang="en-US" altLang="zh-CN" sz="1600" dirty="0">
              <a:latin typeface="微软雅黑" pitchFamily="34" charset="-122"/>
              <a:ea typeface="微软雅黑" pitchFamily="34" charset="-122"/>
            </a:endParaRPr>
          </a:p>
          <a:p>
            <a:pPr>
              <a:lnSpc>
                <a:spcPct val="200000"/>
              </a:lnSpc>
            </a:pPr>
            <a:r>
              <a:rPr lang="zh-CN" altLang="en-US" sz="1600" dirty="0">
                <a:latin typeface="微软雅黑" pitchFamily="34" charset="-122"/>
                <a:ea typeface="微软雅黑" pitchFamily="34" charset="-122"/>
              </a:rPr>
              <a:t>矩近似滤波算法：</a:t>
            </a:r>
            <a:r>
              <a:rPr lang="en-US" altLang="zh-CN" sz="1600" dirty="0">
                <a:latin typeface="微软雅黑" pitchFamily="34" charset="-122"/>
                <a:ea typeface="微软雅黑" pitchFamily="34" charset="-122"/>
              </a:rPr>
              <a:t>PHD</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CPHD</a:t>
            </a:r>
            <a:r>
              <a:rPr lang="zh-CN" altLang="en-US" sz="1600" dirty="0">
                <a:latin typeface="微软雅黑" pitchFamily="34" charset="-122"/>
                <a:ea typeface="微软雅黑" pitchFamily="34" charset="-122"/>
              </a:rPr>
              <a:t>等滤波器</a:t>
            </a:r>
            <a:endParaRPr lang="en-US" altLang="zh-CN" sz="1600" dirty="0">
              <a:latin typeface="微软雅黑" pitchFamily="34" charset="-122"/>
              <a:ea typeface="微软雅黑" pitchFamily="34" charset="-122"/>
            </a:endParaRPr>
          </a:p>
          <a:p>
            <a:pPr>
              <a:lnSpc>
                <a:spcPct val="200000"/>
              </a:lnSpc>
            </a:pPr>
            <a:r>
              <a:rPr lang="zh-CN" altLang="en-US" sz="1600" dirty="0">
                <a:latin typeface="微软雅黑" pitchFamily="34" charset="-122"/>
                <a:ea typeface="微软雅黑" pitchFamily="34" charset="-122"/>
              </a:rPr>
              <a:t>近似密度滤波算法：</a:t>
            </a:r>
            <a:r>
              <a:rPr lang="en-US" altLang="zh-CN" sz="1600" dirty="0" err="1">
                <a:latin typeface="微软雅黑" pitchFamily="34" charset="-122"/>
                <a:ea typeface="微软雅黑" pitchFamily="34" charset="-122"/>
              </a:rPr>
              <a:t>MeMber</a:t>
            </a:r>
            <a:r>
              <a:rPr lang="zh-CN" altLang="en-US"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CBMeMber</a:t>
            </a:r>
            <a:r>
              <a:rPr lang="zh-CN" altLang="en-US" sz="1600" dirty="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a:p>
            <a:pPr>
              <a:lnSpc>
                <a:spcPct val="200000"/>
              </a:lnSpc>
            </a:pP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GLMB</a:t>
            </a:r>
            <a:r>
              <a:rPr lang="zh-CN" altLang="en-US" sz="1600" dirty="0">
                <a:latin typeface="微软雅黑" pitchFamily="34" charset="-122"/>
                <a:ea typeface="微软雅黑" pitchFamily="34" charset="-122"/>
              </a:rPr>
              <a:t>等</a:t>
            </a:r>
            <a:endParaRPr lang="en-US" altLang="zh-CN" sz="1600" dirty="0">
              <a:latin typeface="微软雅黑" pitchFamily="34" charset="-122"/>
              <a:ea typeface="微软雅黑" pitchFamily="34" charset="-122"/>
            </a:endParaRPr>
          </a:p>
          <a:p>
            <a:pPr>
              <a:lnSpc>
                <a:spcPct val="200000"/>
              </a:lnSpc>
            </a:pPr>
            <a:endParaRPr lang="en-US" altLang="zh-CN" sz="1600" dirty="0">
              <a:latin typeface="微软雅黑" pitchFamily="34" charset="-122"/>
              <a:ea typeface="微软雅黑" pitchFamily="34" charset="-122"/>
            </a:endParaRPr>
          </a:p>
          <a:p>
            <a:pPr>
              <a:lnSpc>
                <a:spcPct val="200000"/>
              </a:lnSpc>
            </a:pPr>
            <a:endParaRPr lang="en-US" altLang="zh-CN" sz="1600" dirty="0">
              <a:latin typeface="微软雅黑" pitchFamily="34" charset="-122"/>
              <a:ea typeface="微软雅黑" pitchFamily="34" charset="-122"/>
            </a:endParaRPr>
          </a:p>
          <a:p>
            <a:pPr>
              <a:lnSpc>
                <a:spcPct val="200000"/>
              </a:lnSpc>
            </a:pPr>
            <a:endParaRPr lang="zh-CN" altLang="en-US" sz="1600" dirty="0">
              <a:latin typeface="微软雅黑" pitchFamily="34" charset="-122"/>
              <a:ea typeface="微软雅黑" pitchFamily="34" charset="-122"/>
            </a:endParaRPr>
          </a:p>
        </p:txBody>
      </p:sp>
      <p:graphicFrame>
        <p:nvGraphicFramePr>
          <p:cNvPr id="9" name="表格 8">
            <a:extLst>
              <a:ext uri="{FF2B5EF4-FFF2-40B4-BE49-F238E27FC236}">
                <a16:creationId xmlns:a16="http://schemas.microsoft.com/office/drawing/2014/main" id="{C27BF0F8-1B4D-4EF8-B707-A1CC33F07F9A}"/>
              </a:ext>
            </a:extLst>
          </p:cNvPr>
          <p:cNvGraphicFramePr>
            <a:graphicFrameLocks noGrp="1"/>
          </p:cNvGraphicFramePr>
          <p:nvPr>
            <p:extLst>
              <p:ext uri="{D42A27DB-BD31-4B8C-83A1-F6EECF244321}">
                <p14:modId xmlns:p14="http://schemas.microsoft.com/office/powerpoint/2010/main" val="1963500364"/>
              </p:ext>
            </p:extLst>
          </p:nvPr>
        </p:nvGraphicFramePr>
        <p:xfrm>
          <a:off x="1847528" y="548680"/>
          <a:ext cx="6624000" cy="670992"/>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504055">
                <a:tc rowSpan="2">
                  <a:txBody>
                    <a:bodyPr/>
                    <a:lstStyle/>
                    <a:p>
                      <a:pPr algn="ctr"/>
                      <a:r>
                        <a:rPr lang="zh-CN" altLang="en-US" sz="1800" b="1" dirty="0">
                          <a:latin typeface="微软雅黑" pitchFamily="34" charset="-122"/>
                          <a:ea typeface="微软雅黑" pitchFamily="34" charset="-122"/>
                        </a:rPr>
                        <a:t>背景介绍及研究意义</a:t>
                      </a:r>
                      <a:endParaRPr lang="zh-CN" altLang="en-US" sz="1400" b="1" dirty="0">
                        <a:latin typeface="微软雅黑" pitchFamily="34" charset="-122"/>
                        <a:ea typeface="微软雅黑"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chemeClr val="accent1">
                              <a:lumMod val="75000"/>
                            </a:schemeClr>
                          </a:solidFill>
                          <a:latin typeface="微软雅黑" pitchFamily="34" charset="-122"/>
                          <a:ea typeface="微软雅黑" pitchFamily="34" charset="-122"/>
                        </a:rPr>
                        <a:t>研究内容</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6937">
                <a:tc vMerge="1">
                  <a:txBody>
                    <a:bodyPr/>
                    <a:lstStyle/>
                    <a:p>
                      <a:pPr algn="ctr"/>
                      <a:endParaRPr lang="zh-CN" altLang="en-US" sz="1600" b="0" dirty="0">
                        <a:latin typeface="微软雅黑" pitchFamily="34" charset="-122"/>
                        <a:ea typeface="微软雅黑" pitchFamily="34" charset="-122"/>
                      </a:endParaRPr>
                    </a:p>
                  </a:txBody>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1"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pic>
        <p:nvPicPr>
          <p:cNvPr id="6" name="图片 5">
            <a:extLst>
              <a:ext uri="{FF2B5EF4-FFF2-40B4-BE49-F238E27FC236}">
                <a16:creationId xmlns:a16="http://schemas.microsoft.com/office/drawing/2014/main" id="{BDB198B8-245F-4C91-AD32-99343C024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207" y="2083637"/>
            <a:ext cx="4173665" cy="2466646"/>
          </a:xfrm>
          <a:prstGeom prst="rect">
            <a:avLst/>
          </a:prstGeom>
        </p:spPr>
      </p:pic>
      <p:sp>
        <p:nvSpPr>
          <p:cNvPr id="11" name="文本框 10">
            <a:extLst>
              <a:ext uri="{FF2B5EF4-FFF2-40B4-BE49-F238E27FC236}">
                <a16:creationId xmlns:a16="http://schemas.microsoft.com/office/drawing/2014/main" id="{8578C994-D429-4931-845E-9271C83E913B}"/>
              </a:ext>
            </a:extLst>
          </p:cNvPr>
          <p:cNvSpPr txBox="1"/>
          <p:nvPr/>
        </p:nvSpPr>
        <p:spPr>
          <a:xfrm>
            <a:off x="691608" y="5188681"/>
            <a:ext cx="7776864" cy="861774"/>
          </a:xfrm>
          <a:prstGeom prst="rect">
            <a:avLst/>
          </a:prstGeom>
          <a:noFill/>
        </p:spPr>
        <p:txBody>
          <a:bodyPr wrap="square" rtlCol="0">
            <a:spAutoFit/>
          </a:bodyPr>
          <a:lstStyle/>
          <a:p>
            <a:r>
              <a:rPr lang="zh-CN" altLang="en-US" sz="1600" dirty="0">
                <a:latin typeface="微软雅黑" pitchFamily="34" charset="-122"/>
                <a:ea typeface="微软雅黑" pitchFamily="34" charset="-122"/>
              </a:rPr>
              <a:t>项目资助：面向</a:t>
            </a:r>
            <a:r>
              <a:rPr lang="en-US" altLang="zh-CN" sz="1600" dirty="0">
                <a:latin typeface="微软雅黑" pitchFamily="34" charset="-122"/>
                <a:ea typeface="微软雅黑" pitchFamily="34" charset="-122"/>
              </a:rPr>
              <a:t>ISAR</a:t>
            </a:r>
            <a:r>
              <a:rPr lang="zh-CN" altLang="en-US" sz="1600" dirty="0">
                <a:latin typeface="微软雅黑" pitchFamily="34" charset="-122"/>
                <a:ea typeface="微软雅黑" pitchFamily="34" charset="-122"/>
              </a:rPr>
              <a:t>观测的混合目标结构标签</a:t>
            </a:r>
            <a:r>
              <a:rPr lang="en-US" altLang="zh-CN" sz="1600" dirty="0">
                <a:latin typeface="微软雅黑" pitchFamily="34" charset="-122"/>
                <a:ea typeface="微软雅黑" pitchFamily="34" charset="-122"/>
              </a:rPr>
              <a:t>RFS</a:t>
            </a:r>
            <a:r>
              <a:rPr lang="zh-CN" altLang="en-US" sz="1600" dirty="0">
                <a:latin typeface="微软雅黑" pitchFamily="34" charset="-122"/>
                <a:ea typeface="微软雅黑" pitchFamily="34" charset="-122"/>
              </a:rPr>
              <a:t>跟踪理论与方法研究</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来源：国家自然科学基金面上项目（编号：</a:t>
            </a:r>
            <a:r>
              <a:rPr lang="en-US" altLang="zh-CN" sz="1600" dirty="0">
                <a:latin typeface="微软雅黑" pitchFamily="34" charset="-122"/>
                <a:ea typeface="微软雅黑" pitchFamily="34" charset="-122"/>
              </a:rPr>
              <a:t>61771177</a:t>
            </a:r>
            <a:r>
              <a:rPr lang="zh-CN" altLang="en-US" sz="1600" dirty="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时间：</a:t>
            </a:r>
            <a:r>
              <a:rPr lang="en-US" altLang="zh-CN" sz="1600" dirty="0">
                <a:latin typeface="微软雅黑" pitchFamily="34" charset="-122"/>
                <a:ea typeface="微软雅黑" pitchFamily="34" charset="-122"/>
              </a:rPr>
              <a:t>2018-2021</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3605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2C9CC09B-C8E9-4917-AF35-E085D455879F}"/>
              </a:ext>
            </a:extLst>
          </p:cNvPr>
          <p:cNvGraphicFramePr>
            <a:graphicFrameLocks noGrp="1"/>
          </p:cNvGraphicFramePr>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总结</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4" name="矩形 3">
            <a:extLst>
              <a:ext uri="{FF2B5EF4-FFF2-40B4-BE49-F238E27FC236}">
                <a16:creationId xmlns:a16="http://schemas.microsoft.com/office/drawing/2014/main" id="{95FF1A75-72E2-4BE9-880D-02F671B3B2A8}"/>
              </a:ext>
            </a:extLst>
          </p:cNvPr>
          <p:cNvSpPr/>
          <p:nvPr/>
        </p:nvSpPr>
        <p:spPr>
          <a:xfrm>
            <a:off x="1343472" y="1340768"/>
            <a:ext cx="6096000" cy="461665"/>
          </a:xfrm>
          <a:prstGeom prst="rect">
            <a:avLst/>
          </a:prstGeom>
        </p:spPr>
        <p:txBody>
          <a:bodyPr>
            <a:spAutoFit/>
          </a:bodyPr>
          <a:lstStyle/>
          <a:p>
            <a:pPr marL="285750" indent="-285750">
              <a:buFont typeface="Wingdings" panose="05000000000000000000" pitchFamily="2" charset="2"/>
              <a:buChar char="p"/>
            </a:pPr>
            <a:r>
              <a:rPr lang="zh-CN" altLang="en-US" sz="2400" b="1" dirty="0"/>
              <a:t>跟踪性能</a:t>
            </a:r>
            <a:endParaRPr lang="en-US" altLang="zh-CN" sz="2400" b="1" dirty="0"/>
          </a:p>
        </p:txBody>
      </p:sp>
      <p:pic>
        <p:nvPicPr>
          <p:cNvPr id="5" name="图片 4">
            <a:extLst>
              <a:ext uri="{FF2B5EF4-FFF2-40B4-BE49-F238E27FC236}">
                <a16:creationId xmlns:a16="http://schemas.microsoft.com/office/drawing/2014/main" id="{EB1AA2A3-F302-4C2F-B2F8-50F31FA44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99" y="1892571"/>
            <a:ext cx="5319316" cy="4000126"/>
          </a:xfrm>
          <a:prstGeom prst="rect">
            <a:avLst/>
          </a:prstGeom>
        </p:spPr>
      </p:pic>
      <p:pic>
        <p:nvPicPr>
          <p:cNvPr id="9" name="图片 3">
            <a:extLst>
              <a:ext uri="{FF2B5EF4-FFF2-40B4-BE49-F238E27FC236}">
                <a16:creationId xmlns:a16="http://schemas.microsoft.com/office/drawing/2014/main" id="{34377507-6B2D-4D69-9D7F-2FFDAD014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7054" y="2111503"/>
            <a:ext cx="4848747" cy="373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3006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2C9CC09B-C8E9-4917-AF35-E085D455879F}"/>
              </a:ext>
            </a:extLst>
          </p:cNvPr>
          <p:cNvGraphicFramePr>
            <a:graphicFrameLocks noGrp="1"/>
          </p:cNvGraphicFramePr>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总结</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4" name="矩形 3">
            <a:extLst>
              <a:ext uri="{FF2B5EF4-FFF2-40B4-BE49-F238E27FC236}">
                <a16:creationId xmlns:a16="http://schemas.microsoft.com/office/drawing/2014/main" id="{95FF1A75-72E2-4BE9-880D-02F671B3B2A8}"/>
              </a:ext>
            </a:extLst>
          </p:cNvPr>
          <p:cNvSpPr/>
          <p:nvPr/>
        </p:nvSpPr>
        <p:spPr>
          <a:xfrm>
            <a:off x="1343472" y="1340768"/>
            <a:ext cx="6096000" cy="461665"/>
          </a:xfrm>
          <a:prstGeom prst="rect">
            <a:avLst/>
          </a:prstGeom>
        </p:spPr>
        <p:txBody>
          <a:bodyPr>
            <a:spAutoFit/>
          </a:bodyPr>
          <a:lstStyle/>
          <a:p>
            <a:pPr marL="285750" indent="-285750">
              <a:buFont typeface="Wingdings" panose="05000000000000000000" pitchFamily="2" charset="2"/>
              <a:buChar char="p"/>
            </a:pPr>
            <a:r>
              <a:rPr lang="zh-CN" altLang="en-US" sz="2400" b="1" dirty="0"/>
              <a:t>目标个数跟踪</a:t>
            </a:r>
            <a:endParaRPr lang="en-US" altLang="zh-CN" sz="2400" b="1" dirty="0"/>
          </a:p>
        </p:txBody>
      </p:sp>
      <p:pic>
        <p:nvPicPr>
          <p:cNvPr id="6" name="图片 5">
            <a:extLst>
              <a:ext uri="{FF2B5EF4-FFF2-40B4-BE49-F238E27FC236}">
                <a16:creationId xmlns:a16="http://schemas.microsoft.com/office/drawing/2014/main" id="{7983769B-F4A1-4E6A-A785-ECDE28830615}"/>
              </a:ext>
            </a:extLst>
          </p:cNvPr>
          <p:cNvPicPr>
            <a:picLocks noChangeAspect="1"/>
          </p:cNvPicPr>
          <p:nvPr/>
        </p:nvPicPr>
        <p:blipFill rotWithShape="1">
          <a:blip r:embed="rId2">
            <a:extLst>
              <a:ext uri="{28A0092B-C50C-407E-A947-70E740481C1C}">
                <a14:useLocalDpi xmlns:a14="http://schemas.microsoft.com/office/drawing/2010/main" val="0"/>
              </a:ext>
            </a:extLst>
          </a:blip>
          <a:srcRect b="43294"/>
          <a:stretch/>
        </p:blipFill>
        <p:spPr>
          <a:xfrm>
            <a:off x="1549401" y="2110556"/>
            <a:ext cx="9093197" cy="3877627"/>
          </a:xfrm>
          <a:prstGeom prst="rect">
            <a:avLst/>
          </a:prstGeom>
        </p:spPr>
      </p:pic>
    </p:spTree>
    <p:extLst>
      <p:ext uri="{BB962C8B-B14F-4D97-AF65-F5344CB8AC3E}">
        <p14:creationId xmlns:p14="http://schemas.microsoft.com/office/powerpoint/2010/main" val="1228244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总结</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3" name="矩形 2">
            <a:extLst>
              <a:ext uri="{FF2B5EF4-FFF2-40B4-BE49-F238E27FC236}">
                <a16:creationId xmlns:a16="http://schemas.microsoft.com/office/drawing/2014/main" id="{C7318055-86B6-4E43-B3C2-20A2B1E76418}"/>
              </a:ext>
            </a:extLst>
          </p:cNvPr>
          <p:cNvSpPr/>
          <p:nvPr/>
        </p:nvSpPr>
        <p:spPr>
          <a:xfrm>
            <a:off x="1343472" y="1340768"/>
            <a:ext cx="6096000" cy="461665"/>
          </a:xfrm>
          <a:prstGeom prst="rect">
            <a:avLst/>
          </a:prstGeom>
        </p:spPr>
        <p:txBody>
          <a:bodyPr>
            <a:spAutoFit/>
          </a:bodyPr>
          <a:lstStyle/>
          <a:p>
            <a:pPr marL="285750" indent="-285750">
              <a:buFont typeface="Wingdings" panose="05000000000000000000" pitchFamily="2" charset="2"/>
              <a:buChar char="p"/>
            </a:pPr>
            <a:r>
              <a:rPr lang="zh-CN" altLang="en-US" sz="2400" b="1" dirty="0"/>
              <a:t>更新步与预测步</a:t>
            </a:r>
            <a:endParaRPr lang="en-US" altLang="zh-CN" sz="2400" b="1" dirty="0"/>
          </a:p>
        </p:txBody>
      </p:sp>
      <p:sp>
        <p:nvSpPr>
          <p:cNvPr id="6" name="文本框 5">
            <a:extLst>
              <a:ext uri="{FF2B5EF4-FFF2-40B4-BE49-F238E27FC236}">
                <a16:creationId xmlns:a16="http://schemas.microsoft.com/office/drawing/2014/main" id="{4ABFB0A5-84C0-4725-A3A0-E3BE1693935B}"/>
              </a:ext>
            </a:extLst>
          </p:cNvPr>
          <p:cNvSpPr txBox="1"/>
          <p:nvPr/>
        </p:nvSpPr>
        <p:spPr>
          <a:xfrm>
            <a:off x="1631503" y="1987099"/>
            <a:ext cx="1800493" cy="369332"/>
          </a:xfrm>
          <a:prstGeom prst="rect">
            <a:avLst/>
          </a:prstGeom>
          <a:noFill/>
        </p:spPr>
        <p:txBody>
          <a:bodyPr wrap="none" rtlCol="0">
            <a:spAutoFit/>
          </a:bodyPr>
          <a:lstStyle/>
          <a:p>
            <a:r>
              <a:rPr lang="zh-CN" altLang="en-US" dirty="0"/>
              <a:t>状态转移概率：</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A595685-A5EA-426A-AA92-ED2A890E63BD}"/>
                  </a:ext>
                </a:extLst>
              </p:cNvPr>
              <p:cNvSpPr/>
              <p:nvPr/>
            </p:nvSpPr>
            <p:spPr>
              <a:xfrm>
                <a:off x="3201163" y="2332469"/>
                <a:ext cx="4825615" cy="818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zh-CN" altLang="zh-CN" i="1">
                              <a:latin typeface="Cambria Math" panose="02040503050406030204" pitchFamily="18" charset="0"/>
                            </a:rPr>
                          </m:ctrlPr>
                        </m:naryPr>
                        <m:sub/>
                        <m:sup/>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𝑖</m:t>
                                  </m:r>
                                </m:sub>
                              </m:sSub>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𝒩</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𝑜</m:t>
                              </m:r>
                            </m:sup>
                          </m:sSubSup>
                          <m:r>
                            <a:rPr lang="en-US" altLang="zh-CN" i="1">
                              <a:latin typeface="Cambria Math" panose="02040503050406030204" pitchFamily="18" charset="0"/>
                            </a:rPr>
                            <m:t>)</m:t>
                          </m:r>
                        </m:e>
                      </m:nary>
                    </m:oMath>
                  </m:oMathPara>
                </a14:m>
                <a:endParaRPr lang="zh-CN" altLang="en-US" dirty="0"/>
              </a:p>
            </p:txBody>
          </p:sp>
        </mc:Choice>
        <mc:Fallback xmlns="">
          <p:sp>
            <p:nvSpPr>
              <p:cNvPr id="8" name="矩形 7">
                <a:extLst>
                  <a:ext uri="{FF2B5EF4-FFF2-40B4-BE49-F238E27FC236}">
                    <a16:creationId xmlns:a16="http://schemas.microsoft.com/office/drawing/2014/main" id="{0A595685-A5EA-426A-AA92-ED2A890E63BD}"/>
                  </a:ext>
                </a:extLst>
              </p:cNvPr>
              <p:cNvSpPr>
                <a:spLocks noRot="1" noChangeAspect="1" noMove="1" noResize="1" noEditPoints="1" noAdjustHandles="1" noChangeArrowheads="1" noChangeShapeType="1" noTextEdit="1"/>
              </p:cNvSpPr>
              <p:nvPr/>
            </p:nvSpPr>
            <p:spPr>
              <a:xfrm>
                <a:off x="3201163" y="2332469"/>
                <a:ext cx="4825615" cy="818879"/>
              </a:xfrm>
              <a:prstGeom prst="rect">
                <a:avLst/>
              </a:prstGeom>
              <a:blipFill>
                <a:blip r:embed="rId3"/>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200C64EC-11A7-4FAE-8F1B-2D52977CF855}"/>
              </a:ext>
            </a:extLst>
          </p:cNvPr>
          <p:cNvSpPr txBox="1"/>
          <p:nvPr/>
        </p:nvSpPr>
        <p:spPr>
          <a:xfrm>
            <a:off x="1631503" y="3086274"/>
            <a:ext cx="1582484" cy="369332"/>
          </a:xfrm>
          <a:prstGeom prst="rect">
            <a:avLst/>
          </a:prstGeom>
          <a:noFill/>
        </p:spPr>
        <p:txBody>
          <a:bodyPr wrap="none" rtlCol="0">
            <a:spAutoFit/>
          </a:bodyPr>
          <a:lstStyle/>
          <a:p>
            <a:r>
              <a:rPr lang="zh-CN" altLang="en-US" dirty="0"/>
              <a:t>状态预测步：</a:t>
            </a: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333CB60-B11C-4CF6-8629-48D60DF05652}"/>
                  </a:ext>
                </a:extLst>
              </p:cNvPr>
              <p:cNvSpPr/>
              <p:nvPr/>
            </p:nvSpPr>
            <p:spPr>
              <a:xfrm>
                <a:off x="3090074" y="3483293"/>
                <a:ext cx="5047792" cy="818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𝑖</m:t>
                              </m:r>
                            </m:sub>
                          </m:sSub>
                        </m:e>
                      </m:d>
                      <m:r>
                        <a:rPr lang="en-US" altLang="zh-CN">
                          <a:latin typeface="Cambria Math" panose="02040503050406030204" pitchFamily="18" charset="0"/>
                        </a:rPr>
                        <m:t>=</m:t>
                      </m:r>
                      <m:nary>
                        <m:naryPr>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𝒩</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0</m:t>
                              </m:r>
                            </m:sup>
                          </m:sSubSup>
                          <m:r>
                            <a:rPr lang="en-US" altLang="zh-CN" i="1">
                              <a:latin typeface="Cambria Math" panose="02040503050406030204" pitchFamily="18" charset="0"/>
                            </a:rPr>
                            <m:t>)</m:t>
                          </m:r>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e>
                          </m:d>
                          <m:box>
                            <m:boxPr>
                              <m:diff m:val="on"/>
                              <m:ctrlPr>
                                <a:rPr lang="zh-CN" altLang="zh-CN" i="1">
                                  <a:latin typeface="Cambria Math" panose="02040503050406030204" pitchFamily="18" charset="0"/>
                                </a:rPr>
                              </m:ctrlPr>
                            </m:boxPr>
                            <m:e>
                              <m:r>
                                <a:rPr lang="en-US" altLang="zh-CN" i="1">
                                  <a:latin typeface="Cambria Math" panose="02040503050406030204" pitchFamily="18" charset="0"/>
                                </a:rPr>
                                <m:t>𝑑</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Sub>
                            </m:e>
                          </m:box>
                        </m:e>
                      </m:nary>
                    </m:oMath>
                  </m:oMathPara>
                </a14:m>
                <a:endParaRPr lang="zh-CN" altLang="en-US" dirty="0"/>
              </a:p>
            </p:txBody>
          </p:sp>
        </mc:Choice>
        <mc:Fallback xmlns="">
          <p:sp>
            <p:nvSpPr>
              <p:cNvPr id="10" name="矩形 9">
                <a:extLst>
                  <a:ext uri="{FF2B5EF4-FFF2-40B4-BE49-F238E27FC236}">
                    <a16:creationId xmlns:a16="http://schemas.microsoft.com/office/drawing/2014/main" id="{D333CB60-B11C-4CF6-8629-48D60DF05652}"/>
                  </a:ext>
                </a:extLst>
              </p:cNvPr>
              <p:cNvSpPr>
                <a:spLocks noRot="1" noChangeAspect="1" noMove="1" noResize="1" noEditPoints="1" noAdjustHandles="1" noChangeArrowheads="1" noChangeShapeType="1" noTextEdit="1"/>
              </p:cNvSpPr>
              <p:nvPr/>
            </p:nvSpPr>
            <p:spPr>
              <a:xfrm>
                <a:off x="3090074" y="3483293"/>
                <a:ext cx="5047792" cy="818879"/>
              </a:xfrm>
              <a:prstGeom prst="rect">
                <a:avLst/>
              </a:prstGeom>
              <a:blipFill>
                <a:blip r:embed="rId4"/>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2AE45A6A-FA41-421E-91AB-E0E0E8C6471E}"/>
              </a:ext>
            </a:extLst>
          </p:cNvPr>
          <p:cNvSpPr txBox="1"/>
          <p:nvPr/>
        </p:nvSpPr>
        <p:spPr>
          <a:xfrm>
            <a:off x="1644327" y="4240178"/>
            <a:ext cx="1569660" cy="369332"/>
          </a:xfrm>
          <a:prstGeom prst="rect">
            <a:avLst/>
          </a:prstGeom>
          <a:noFill/>
        </p:spPr>
        <p:txBody>
          <a:bodyPr wrap="none" rtlCol="0">
            <a:spAutoFit/>
          </a:bodyPr>
          <a:lstStyle/>
          <a:p>
            <a:r>
              <a:rPr lang="zh-CN" altLang="en-US" dirty="0"/>
              <a:t>状态更新步：</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6B85381-9F97-4125-A0D9-BEB2B8D40CFD}"/>
                  </a:ext>
                </a:extLst>
              </p:cNvPr>
              <p:cNvSpPr/>
              <p:nvPr/>
            </p:nvSpPr>
            <p:spPr>
              <a:xfrm>
                <a:off x="2968534" y="4683009"/>
                <a:ext cx="5290871" cy="7791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𝑖</m:t>
                              </m:r>
                            </m:sub>
                          </m:sSub>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𝑔</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num>
                        <m:den>
                          <m:nary>
                            <m:naryPr>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𝑔</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box>
                                <m:boxPr>
                                  <m:diff m:val="on"/>
                                  <m:ctrlPr>
                                    <a:rPr lang="zh-CN" altLang="zh-CN" i="1">
                                      <a:latin typeface="Cambria Math" panose="02040503050406030204" pitchFamily="18" charset="0"/>
                                    </a:rPr>
                                  </m:ctrlPr>
                                </m:boxPr>
                                <m:e>
                                  <m:r>
                                    <a:rPr lang="en-US" altLang="zh-CN" i="1">
                                      <a:latin typeface="Cambria Math" panose="02040503050406030204" pitchFamily="18" charset="0"/>
                                    </a:rPr>
                                    <m:t>𝑑</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𝑖</m:t>
                                      </m:r>
                                    </m:sub>
                                  </m:sSub>
                                </m:e>
                              </m:box>
                            </m:e>
                          </m:nary>
                        </m:den>
                      </m:f>
                    </m:oMath>
                  </m:oMathPara>
                </a14:m>
                <a:endParaRPr lang="zh-CN" altLang="en-US" dirty="0"/>
              </a:p>
            </p:txBody>
          </p:sp>
        </mc:Choice>
        <mc:Fallback xmlns="">
          <p:sp>
            <p:nvSpPr>
              <p:cNvPr id="12" name="矩形 11">
                <a:extLst>
                  <a:ext uri="{FF2B5EF4-FFF2-40B4-BE49-F238E27FC236}">
                    <a16:creationId xmlns:a16="http://schemas.microsoft.com/office/drawing/2014/main" id="{76B85381-9F97-4125-A0D9-BEB2B8D40CFD}"/>
                  </a:ext>
                </a:extLst>
              </p:cNvPr>
              <p:cNvSpPr>
                <a:spLocks noRot="1" noChangeAspect="1" noMove="1" noResize="1" noEditPoints="1" noAdjustHandles="1" noChangeArrowheads="1" noChangeShapeType="1" noTextEdit="1"/>
              </p:cNvSpPr>
              <p:nvPr/>
            </p:nvSpPr>
            <p:spPr>
              <a:xfrm>
                <a:off x="2968534" y="4683009"/>
                <a:ext cx="5290871" cy="77912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6617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57534295"/>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5" name="TextBox 9">
            <a:extLst>
              <a:ext uri="{FF2B5EF4-FFF2-40B4-BE49-F238E27FC236}">
                <a16:creationId xmlns:a16="http://schemas.microsoft.com/office/drawing/2014/main" id="{A4E9D41F-65EC-47CE-89B5-8B5805863862}"/>
              </a:ext>
            </a:extLst>
          </p:cNvPr>
          <p:cNvSpPr txBox="1"/>
          <p:nvPr/>
        </p:nvSpPr>
        <p:spPr>
          <a:xfrm>
            <a:off x="1559496" y="1385934"/>
            <a:ext cx="7769113" cy="830997"/>
          </a:xfrm>
          <a:prstGeom prst="rect">
            <a:avLst/>
          </a:prstGeom>
          <a:noFill/>
        </p:spPr>
        <p:txBody>
          <a:bodyPr wrap="square" rtlCol="0">
            <a:spAutoFit/>
          </a:bodyPr>
          <a:lstStyle/>
          <a:p>
            <a:r>
              <a:rPr lang="zh-CN" altLang="en-US" sz="2800" b="1" dirty="0"/>
              <a:t>研究内容</a:t>
            </a:r>
            <a:r>
              <a:rPr lang="en-US" altLang="zh-CN" sz="2800" b="1" dirty="0"/>
              <a:t>2</a:t>
            </a:r>
            <a:r>
              <a:rPr lang="zh-CN" altLang="en-US" sz="2800" b="1" dirty="0">
                <a:sym typeface="Wingdings" panose="05000000000000000000" pitchFamily="2" charset="2"/>
              </a:rPr>
              <a:t>（进行中）</a:t>
            </a:r>
            <a:endParaRPr lang="en-US" altLang="zh-CN" sz="2800" dirty="0"/>
          </a:p>
          <a:p>
            <a:r>
              <a:rPr lang="zh-CN" altLang="en-US" sz="2000" dirty="0"/>
              <a:t> </a:t>
            </a:r>
            <a:endParaRPr lang="en-US" altLang="zh-CN" sz="2000" dirty="0"/>
          </a:p>
        </p:txBody>
      </p:sp>
      <p:sp>
        <p:nvSpPr>
          <p:cNvPr id="3" name="矩形 2">
            <a:extLst>
              <a:ext uri="{FF2B5EF4-FFF2-40B4-BE49-F238E27FC236}">
                <a16:creationId xmlns:a16="http://schemas.microsoft.com/office/drawing/2014/main" id="{C7318055-86B6-4E43-B3C2-20A2B1E76418}"/>
              </a:ext>
            </a:extLst>
          </p:cNvPr>
          <p:cNvSpPr/>
          <p:nvPr/>
        </p:nvSpPr>
        <p:spPr>
          <a:xfrm>
            <a:off x="2211443" y="2391785"/>
            <a:ext cx="7769113" cy="1938992"/>
          </a:xfrm>
          <a:prstGeom prst="rect">
            <a:avLst/>
          </a:prstGeom>
        </p:spPr>
        <p:txBody>
          <a:bodyPr wrap="square">
            <a:spAutoFit/>
          </a:bodyPr>
          <a:lstStyle/>
          <a:p>
            <a:pPr marL="285750" indent="-285750">
              <a:buFont typeface="Wingdings" panose="05000000000000000000" pitchFamily="2" charset="2"/>
              <a:buChar char="p"/>
            </a:pPr>
            <a:r>
              <a:rPr lang="zh-CN" altLang="en-US" sz="2400" b="1" dirty="0"/>
              <a:t>基于</a:t>
            </a:r>
            <a:r>
              <a:rPr lang="en-US" altLang="zh-CN" sz="2400" b="1" dirty="0"/>
              <a:t>GLMB</a:t>
            </a:r>
            <a:r>
              <a:rPr lang="zh-CN" altLang="en-US" sz="2400" b="1" dirty="0"/>
              <a:t>快速算法的可分辩群机动目标状态建模</a:t>
            </a:r>
            <a:endParaRPr lang="en-US" altLang="zh-CN" sz="2400" b="1" dirty="0"/>
          </a:p>
          <a:p>
            <a:pPr marL="285750" indent="-285750">
              <a:buFont typeface="Wingdings" panose="05000000000000000000" pitchFamily="2" charset="2"/>
              <a:buChar char="p"/>
            </a:pPr>
            <a:endParaRPr lang="en-US" altLang="zh-CN" sz="2400" b="1" dirty="0"/>
          </a:p>
          <a:p>
            <a:pPr marL="285750" indent="-285750">
              <a:buFont typeface="Wingdings" panose="05000000000000000000" pitchFamily="2" charset="2"/>
              <a:buChar char="p"/>
            </a:pPr>
            <a:r>
              <a:rPr lang="zh-CN" altLang="en-US" sz="2400" b="1" dirty="0"/>
              <a:t>基于</a:t>
            </a:r>
            <a:r>
              <a:rPr lang="en-US" altLang="zh-CN" sz="2400" b="1" dirty="0"/>
              <a:t>GLMB</a:t>
            </a:r>
            <a:r>
              <a:rPr lang="zh-CN" altLang="en-US" sz="2400" b="1" dirty="0"/>
              <a:t>快速算法的可分辩群目标状态估计</a:t>
            </a:r>
            <a:endParaRPr lang="en-US" altLang="zh-CN" sz="2400" b="1" dirty="0"/>
          </a:p>
          <a:p>
            <a:pPr marL="285750" indent="-285750">
              <a:buFont typeface="Wingdings" panose="05000000000000000000" pitchFamily="2" charset="2"/>
              <a:buChar char="p"/>
            </a:pPr>
            <a:endParaRPr lang="en-US" altLang="zh-CN" sz="2400" b="1" dirty="0"/>
          </a:p>
          <a:p>
            <a:pPr marL="285750" indent="-285750">
              <a:buFont typeface="Wingdings" panose="05000000000000000000" pitchFamily="2" charset="2"/>
              <a:buChar char="p"/>
            </a:pPr>
            <a:r>
              <a:rPr lang="zh-CN" altLang="en-US" sz="2400" b="1" dirty="0"/>
              <a:t>基于</a:t>
            </a:r>
            <a:r>
              <a:rPr lang="en-US" altLang="zh-CN" sz="2400" b="1" dirty="0"/>
              <a:t>GLMB</a:t>
            </a:r>
            <a:r>
              <a:rPr lang="zh-CN" altLang="en-US" sz="2400" b="1" dirty="0"/>
              <a:t>快速算法的可分辨群目标个数估计</a:t>
            </a:r>
            <a:endParaRPr lang="en-US" altLang="zh-CN" sz="2400" b="1" dirty="0"/>
          </a:p>
        </p:txBody>
      </p:sp>
    </p:spTree>
    <p:extLst>
      <p:ext uri="{BB962C8B-B14F-4D97-AF65-F5344CB8AC3E}">
        <p14:creationId xmlns:p14="http://schemas.microsoft.com/office/powerpoint/2010/main" val="3717339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275820552"/>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5" name="TextBox 9">
            <a:extLst>
              <a:ext uri="{FF2B5EF4-FFF2-40B4-BE49-F238E27FC236}">
                <a16:creationId xmlns:a16="http://schemas.microsoft.com/office/drawing/2014/main" id="{A4E9D41F-65EC-47CE-89B5-8B5805863862}"/>
              </a:ext>
            </a:extLst>
          </p:cNvPr>
          <p:cNvSpPr txBox="1"/>
          <p:nvPr/>
        </p:nvSpPr>
        <p:spPr>
          <a:xfrm>
            <a:off x="1559496" y="1385934"/>
            <a:ext cx="7769113" cy="830997"/>
          </a:xfrm>
          <a:prstGeom prst="rect">
            <a:avLst/>
          </a:prstGeom>
          <a:noFill/>
        </p:spPr>
        <p:txBody>
          <a:bodyPr wrap="square" rtlCol="0">
            <a:spAutoFit/>
          </a:bodyPr>
          <a:lstStyle/>
          <a:p>
            <a:r>
              <a:rPr lang="zh-CN" altLang="en-US" sz="2800" b="1" dirty="0"/>
              <a:t>研究内容</a:t>
            </a:r>
            <a:r>
              <a:rPr lang="en-US" altLang="zh-CN" sz="2800" b="1" dirty="0"/>
              <a:t>3</a:t>
            </a:r>
            <a:r>
              <a:rPr lang="en-US" altLang="zh-CN" sz="2800" b="1" dirty="0">
                <a:sym typeface="Wingdings" panose="05000000000000000000" pitchFamily="2" charset="2"/>
              </a:rPr>
              <a:t>:</a:t>
            </a:r>
            <a:r>
              <a:rPr lang="zh-CN" altLang="en-US" sz="2800" b="1" dirty="0">
                <a:sym typeface="Wingdings" panose="05000000000000000000" pitchFamily="2" charset="2"/>
              </a:rPr>
              <a:t> （进行中）</a:t>
            </a:r>
            <a:endParaRPr lang="en-US" altLang="zh-CN" sz="2800" dirty="0"/>
          </a:p>
          <a:p>
            <a:r>
              <a:rPr lang="zh-CN" altLang="en-US" sz="2000" dirty="0"/>
              <a:t> </a:t>
            </a:r>
            <a:endParaRPr lang="en-US" altLang="zh-CN" sz="2000" dirty="0"/>
          </a:p>
        </p:txBody>
      </p:sp>
      <p:sp>
        <p:nvSpPr>
          <p:cNvPr id="3" name="矩形 2">
            <a:extLst>
              <a:ext uri="{FF2B5EF4-FFF2-40B4-BE49-F238E27FC236}">
                <a16:creationId xmlns:a16="http://schemas.microsoft.com/office/drawing/2014/main" id="{C7318055-86B6-4E43-B3C2-20A2B1E76418}"/>
              </a:ext>
            </a:extLst>
          </p:cNvPr>
          <p:cNvSpPr/>
          <p:nvPr/>
        </p:nvSpPr>
        <p:spPr>
          <a:xfrm>
            <a:off x="2211443" y="2216931"/>
            <a:ext cx="7769113" cy="219893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2400" b="1" dirty="0"/>
              <a:t>通过群目标的状态估计获取群目标的偏差矩阵</a:t>
            </a:r>
            <a:endParaRPr lang="en-US" altLang="zh-CN" sz="2400" b="1" dirty="0"/>
          </a:p>
          <a:p>
            <a:pPr marL="285750" indent="-285750">
              <a:lnSpc>
                <a:spcPct val="200000"/>
              </a:lnSpc>
              <a:buFont typeface="Wingdings" panose="05000000000000000000" pitchFamily="2" charset="2"/>
              <a:buChar char="p"/>
            </a:pPr>
            <a:r>
              <a:rPr lang="zh-CN" altLang="en-US" sz="2400" b="1" dirty="0"/>
              <a:t>通过偏差矩阵估计获得邻接矩阵</a:t>
            </a:r>
            <a:endParaRPr lang="en-US" altLang="zh-CN" sz="2400" b="1" dirty="0"/>
          </a:p>
          <a:p>
            <a:pPr marL="285750" indent="-285750">
              <a:lnSpc>
                <a:spcPct val="200000"/>
              </a:lnSpc>
              <a:buFont typeface="Wingdings" panose="05000000000000000000" pitchFamily="2" charset="2"/>
              <a:buChar char="p"/>
            </a:pPr>
            <a:r>
              <a:rPr lang="zh-CN" altLang="en-US" sz="2400" b="1" dirty="0"/>
              <a:t>通过邻接矩阵获取群目标的结构估计</a:t>
            </a:r>
            <a:endParaRPr lang="en-US" altLang="zh-CN" sz="2400" b="1" dirty="0"/>
          </a:p>
        </p:txBody>
      </p:sp>
    </p:spTree>
    <p:extLst>
      <p:ext uri="{BB962C8B-B14F-4D97-AF65-F5344CB8AC3E}">
        <p14:creationId xmlns:p14="http://schemas.microsoft.com/office/powerpoint/2010/main" val="33731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729772113"/>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1550869986"/>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accent1">
                              <a:lumMod val="75000"/>
                            </a:schemeClr>
                          </a:solidFill>
                          <a:latin typeface="微软雅黑" pitchFamily="34" charset="-122"/>
                          <a:ea typeface="微软雅黑" pitchFamily="34" charset="-122"/>
                        </a:rPr>
                        <a:t>研究方法</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研究计划</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4" name="矩形 3"/>
          <p:cNvSpPr/>
          <p:nvPr/>
        </p:nvSpPr>
        <p:spPr>
          <a:xfrm>
            <a:off x="1113996" y="1671741"/>
            <a:ext cx="1467068" cy="400110"/>
          </a:xfrm>
          <a:prstGeom prst="rect">
            <a:avLst/>
          </a:prstGeom>
        </p:spPr>
        <p:txBody>
          <a:bodyPr wrap="none">
            <a:spAutoFit/>
          </a:bodyPr>
          <a:lstStyle/>
          <a:p>
            <a:pPr algn="ctr"/>
            <a:r>
              <a:rPr lang="zh-CN" altLang="en-US" sz="2000" b="1" dirty="0">
                <a:solidFill>
                  <a:schemeClr val="accent1">
                    <a:lumMod val="75000"/>
                  </a:schemeClr>
                </a:solidFill>
                <a:effectLst>
                  <a:outerShdw blurRad="38100" dist="38100" dir="2700000" algn="tl">
                    <a:srgbClr val="000000">
                      <a:alpha val="43137"/>
                    </a:srgbClr>
                  </a:outerShdw>
                </a:effectLst>
                <a:latin typeface="微软雅黑" pitchFamily="34" charset="-122"/>
                <a:ea typeface="微软雅黑" pitchFamily="34" charset="-122"/>
              </a:rPr>
              <a:t>时间阶段：</a:t>
            </a:r>
          </a:p>
        </p:txBody>
      </p:sp>
      <p:sp>
        <p:nvSpPr>
          <p:cNvPr id="5" name="矩形 4"/>
          <p:cNvSpPr/>
          <p:nvPr/>
        </p:nvSpPr>
        <p:spPr>
          <a:xfrm>
            <a:off x="2718434" y="1816220"/>
            <a:ext cx="7815006"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544484" y="1870645"/>
            <a:ext cx="954000" cy="976427"/>
            <a:chOff x="1691680" y="4756829"/>
            <a:chExt cx="954000" cy="976427"/>
          </a:xfrm>
        </p:grpSpPr>
        <p:sp>
          <p:nvSpPr>
            <p:cNvPr id="9" name="矩形 8"/>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itchFamily="34" charset="0"/>
                  <a:cs typeface="Arial" pitchFamily="34" charset="0"/>
                </a:rPr>
                <a:t>1</a:t>
              </a:r>
              <a:endParaRPr lang="zh-CN" altLang="en-US" dirty="0">
                <a:solidFill>
                  <a:schemeClr val="accent1">
                    <a:lumMod val="75000"/>
                  </a:schemeClr>
                </a:solidFill>
                <a:latin typeface="Arial" pitchFamily="34" charset="0"/>
                <a:cs typeface="Arial" pitchFamily="34" charset="0"/>
              </a:endParaRPr>
            </a:p>
          </p:txBody>
        </p:sp>
      </p:grpSp>
      <p:grpSp>
        <p:nvGrpSpPr>
          <p:cNvPr id="12" name="组合 11"/>
          <p:cNvGrpSpPr/>
          <p:nvPr/>
        </p:nvGrpSpPr>
        <p:grpSpPr>
          <a:xfrm>
            <a:off x="4272676" y="1870645"/>
            <a:ext cx="954000" cy="976427"/>
            <a:chOff x="1691680" y="4756829"/>
            <a:chExt cx="954000" cy="976427"/>
          </a:xfrm>
        </p:grpSpPr>
        <p:sp>
          <p:nvSpPr>
            <p:cNvPr id="13" name="矩形 1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itchFamily="34" charset="0"/>
                  <a:cs typeface="Arial" pitchFamily="34" charset="0"/>
                </a:rPr>
                <a:t>2</a:t>
              </a:r>
              <a:endParaRPr lang="zh-CN" altLang="en-US" dirty="0">
                <a:solidFill>
                  <a:schemeClr val="accent1">
                    <a:lumMod val="75000"/>
                  </a:schemeClr>
                </a:solidFill>
                <a:latin typeface="Arial" pitchFamily="34" charset="0"/>
                <a:cs typeface="Arial" pitchFamily="34" charset="0"/>
              </a:endParaRPr>
            </a:p>
          </p:txBody>
        </p:sp>
      </p:grpSp>
      <p:grpSp>
        <p:nvGrpSpPr>
          <p:cNvPr id="17" name="组合 16"/>
          <p:cNvGrpSpPr/>
          <p:nvPr/>
        </p:nvGrpSpPr>
        <p:grpSpPr>
          <a:xfrm>
            <a:off x="6000868" y="1870645"/>
            <a:ext cx="954000" cy="976427"/>
            <a:chOff x="1691680" y="4756829"/>
            <a:chExt cx="954000" cy="976427"/>
          </a:xfrm>
        </p:grpSpPr>
        <p:sp>
          <p:nvSpPr>
            <p:cNvPr id="18" name="矩形 17"/>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itchFamily="34" charset="0"/>
                  <a:cs typeface="Arial" pitchFamily="34" charset="0"/>
                </a:rPr>
                <a:t>3</a:t>
              </a:r>
              <a:endParaRPr lang="zh-CN" altLang="en-US" dirty="0">
                <a:solidFill>
                  <a:schemeClr val="accent1">
                    <a:lumMod val="75000"/>
                  </a:schemeClr>
                </a:solidFill>
                <a:latin typeface="Arial" pitchFamily="34" charset="0"/>
                <a:cs typeface="Arial" pitchFamily="34" charset="0"/>
              </a:endParaRPr>
            </a:p>
          </p:txBody>
        </p:sp>
      </p:grpSp>
      <p:grpSp>
        <p:nvGrpSpPr>
          <p:cNvPr id="22" name="组合 21"/>
          <p:cNvGrpSpPr/>
          <p:nvPr/>
        </p:nvGrpSpPr>
        <p:grpSpPr>
          <a:xfrm>
            <a:off x="7746956" y="1870645"/>
            <a:ext cx="954000" cy="976427"/>
            <a:chOff x="1691680" y="4756829"/>
            <a:chExt cx="954000" cy="976427"/>
          </a:xfrm>
        </p:grpSpPr>
        <p:sp>
          <p:nvSpPr>
            <p:cNvPr id="23" name="矩形 2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itchFamily="34" charset="0"/>
                  <a:cs typeface="Arial" pitchFamily="34" charset="0"/>
                </a:rPr>
                <a:t>4</a:t>
              </a:r>
              <a:endParaRPr lang="zh-CN" altLang="en-US" dirty="0">
                <a:solidFill>
                  <a:schemeClr val="accent1">
                    <a:lumMod val="75000"/>
                  </a:schemeClr>
                </a:solidFill>
                <a:latin typeface="Arial" pitchFamily="34" charset="0"/>
                <a:cs typeface="Arial" pitchFamily="34" charset="0"/>
              </a:endParaRPr>
            </a:p>
          </p:txBody>
        </p:sp>
      </p:grpSp>
      <p:sp>
        <p:nvSpPr>
          <p:cNvPr id="27" name="TextBox 26"/>
          <p:cNvSpPr txBox="1"/>
          <p:nvPr/>
        </p:nvSpPr>
        <p:spPr>
          <a:xfrm>
            <a:off x="1798044" y="3766616"/>
            <a:ext cx="1937406" cy="1534459"/>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查阅资料、调研、可行性研究，</a:t>
            </a:r>
            <a:endParaRPr lang="en-US" altLang="zh-CN" sz="1600" dirty="0">
              <a:solidFill>
                <a:srgbClr val="000000"/>
              </a:solidFill>
              <a:latin typeface="华文新魏" pitchFamily="2" charset="-122"/>
              <a:ea typeface="华文新魏" pitchFamily="2" charset="-122"/>
            </a:endParaRPr>
          </a:p>
          <a:p>
            <a:pPr algn="ctr">
              <a:lnSpc>
                <a:spcPct val="150000"/>
              </a:lnSpc>
            </a:pPr>
            <a:r>
              <a:rPr lang="zh-CN" altLang="en-US" sz="1600" dirty="0">
                <a:solidFill>
                  <a:srgbClr val="000000"/>
                </a:solidFill>
                <a:latin typeface="华文新魏" pitchFamily="2" charset="-122"/>
                <a:ea typeface="华文新魏" pitchFamily="2" charset="-122"/>
              </a:rPr>
              <a:t>进行前期的预研工作</a:t>
            </a:r>
            <a:r>
              <a:rPr lang="en-US" altLang="zh-CN" sz="1600" dirty="0">
                <a:solidFill>
                  <a:srgbClr val="00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已完成</a:t>
            </a:r>
            <a:r>
              <a:rPr lang="en-US" altLang="zh-CN" sz="1600" dirty="0">
                <a:solidFill>
                  <a:srgbClr val="000000"/>
                </a:solidFill>
                <a:latin typeface="华文新魏" pitchFamily="2" charset="-122"/>
                <a:ea typeface="华文新魏" pitchFamily="2" charset="-122"/>
              </a:rPr>
              <a:t>)</a:t>
            </a:r>
            <a:endParaRPr lang="zh-CN" altLang="en-US" sz="1600" dirty="0">
              <a:solidFill>
                <a:srgbClr val="000000"/>
              </a:solidFill>
              <a:latin typeface="华文新魏" pitchFamily="2" charset="-122"/>
              <a:ea typeface="华文新魏" pitchFamily="2" charset="-122"/>
            </a:endParaRPr>
          </a:p>
        </p:txBody>
      </p:sp>
      <p:sp>
        <p:nvSpPr>
          <p:cNvPr id="28" name="TextBox 27"/>
          <p:cNvSpPr txBox="1"/>
          <p:nvPr/>
        </p:nvSpPr>
        <p:spPr>
          <a:xfrm>
            <a:off x="1957678" y="2977091"/>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itchFamily="34" charset="-122"/>
                <a:ea typeface="微软雅黑" pitchFamily="34" charset="-122"/>
              </a:rPr>
              <a:t>2018</a:t>
            </a:r>
            <a:r>
              <a:rPr lang="zh-CN" altLang="en-US" b="1" dirty="0">
                <a:solidFill>
                  <a:schemeClr val="accent1">
                    <a:lumMod val="75000"/>
                  </a:schemeClr>
                </a:solidFill>
                <a:latin typeface="微软雅黑" pitchFamily="34" charset="-122"/>
                <a:ea typeface="微软雅黑" pitchFamily="34" charset="-122"/>
              </a:rPr>
              <a:t>年 </a:t>
            </a:r>
            <a:r>
              <a:rPr lang="en-US" altLang="zh-CN" b="1" dirty="0">
                <a:solidFill>
                  <a:schemeClr val="accent1">
                    <a:lumMod val="75000"/>
                  </a:schemeClr>
                </a:solidFill>
                <a:latin typeface="微软雅黑" pitchFamily="34" charset="-122"/>
                <a:ea typeface="微软雅黑" pitchFamily="34" charset="-122"/>
              </a:rPr>
              <a:t>03</a:t>
            </a:r>
            <a:r>
              <a:rPr lang="zh-CN" altLang="en-US" b="1" dirty="0">
                <a:solidFill>
                  <a:schemeClr val="accent1">
                    <a:lumMod val="75000"/>
                  </a:schemeClr>
                </a:solidFill>
                <a:latin typeface="微软雅黑" pitchFamily="34" charset="-122"/>
                <a:ea typeface="微软雅黑" pitchFamily="34" charset="-122"/>
              </a:rPr>
              <a:t>月</a:t>
            </a:r>
            <a:r>
              <a:rPr lang="en-US" altLang="zh-CN" b="1" dirty="0">
                <a:solidFill>
                  <a:schemeClr val="accent1">
                    <a:lumMod val="75000"/>
                  </a:schemeClr>
                </a:solidFill>
                <a:latin typeface="微软雅黑" pitchFamily="34" charset="-122"/>
                <a:ea typeface="微软雅黑" pitchFamily="34" charset="-122"/>
              </a:rPr>
              <a:t>-</a:t>
            </a:r>
          </a:p>
          <a:p>
            <a:r>
              <a:rPr lang="en-US" altLang="zh-CN" b="1" dirty="0">
                <a:solidFill>
                  <a:schemeClr val="accent1">
                    <a:lumMod val="75000"/>
                  </a:schemeClr>
                </a:solidFill>
                <a:latin typeface="微软雅黑" pitchFamily="34" charset="-122"/>
                <a:ea typeface="微软雅黑" pitchFamily="34" charset="-122"/>
              </a:rPr>
              <a:t>2018</a:t>
            </a:r>
            <a:r>
              <a:rPr lang="zh-CN" altLang="en-US" b="1" dirty="0">
                <a:solidFill>
                  <a:schemeClr val="accent1">
                    <a:lumMod val="75000"/>
                  </a:schemeClr>
                </a:solidFill>
                <a:latin typeface="微软雅黑" pitchFamily="34" charset="-122"/>
                <a:ea typeface="微软雅黑" pitchFamily="34" charset="-122"/>
              </a:rPr>
              <a:t>年</a:t>
            </a:r>
            <a:r>
              <a:rPr lang="en-US" altLang="zh-CN" b="1" dirty="0">
                <a:solidFill>
                  <a:schemeClr val="accent1">
                    <a:lumMod val="75000"/>
                  </a:schemeClr>
                </a:solidFill>
                <a:latin typeface="微软雅黑" pitchFamily="34" charset="-122"/>
                <a:ea typeface="微软雅黑" pitchFamily="34" charset="-122"/>
              </a:rPr>
              <a:t>09</a:t>
            </a:r>
            <a:r>
              <a:rPr lang="zh-CN" altLang="en-US" b="1" dirty="0">
                <a:solidFill>
                  <a:schemeClr val="accent1">
                    <a:lumMod val="75000"/>
                  </a:schemeClr>
                </a:solidFill>
                <a:latin typeface="微软雅黑" pitchFamily="34" charset="-122"/>
                <a:ea typeface="微软雅黑" pitchFamily="34" charset="-122"/>
              </a:rPr>
              <a:t>月</a:t>
            </a:r>
          </a:p>
        </p:txBody>
      </p:sp>
      <p:sp>
        <p:nvSpPr>
          <p:cNvPr id="29" name="TextBox 28"/>
          <p:cNvSpPr txBox="1"/>
          <p:nvPr/>
        </p:nvSpPr>
        <p:spPr>
          <a:xfrm>
            <a:off x="3671539" y="3917484"/>
            <a:ext cx="1822028" cy="795795"/>
          </a:xfrm>
          <a:prstGeom prst="rect">
            <a:avLst/>
          </a:prstGeom>
          <a:noFill/>
        </p:spPr>
        <p:txBody>
          <a:bodyPr wrap="square" rtlCol="0">
            <a:spAutoFit/>
          </a:bodyPr>
          <a:lstStyle/>
          <a:p>
            <a:pPr>
              <a:lnSpc>
                <a:spcPct val="150000"/>
              </a:lnSpc>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1</a:t>
            </a:r>
            <a:r>
              <a:rPr lang="zh-CN" altLang="en-US" sz="1600" dirty="0">
                <a:solidFill>
                  <a:srgbClr val="000000"/>
                </a:solidFill>
                <a:latin typeface="华文新魏" pitchFamily="2" charset="-122"/>
                <a:ea typeface="华文新魏" pitchFamily="2" charset="-122"/>
              </a:rPr>
              <a:t>部分</a:t>
            </a:r>
            <a:r>
              <a:rPr lang="en-US" altLang="zh-CN" sz="1600" dirty="0">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已完成</a:t>
            </a:r>
            <a:r>
              <a:rPr lang="en-US" altLang="zh-CN" sz="1600" dirty="0">
                <a:latin typeface="华文新魏" pitchFamily="2" charset="-122"/>
                <a:ea typeface="华文新魏" pitchFamily="2" charset="-122"/>
              </a:rPr>
              <a:t>)</a:t>
            </a:r>
            <a:endParaRPr lang="zh-CN" altLang="en-US" sz="1600" dirty="0">
              <a:latin typeface="华文新魏" pitchFamily="2" charset="-122"/>
              <a:ea typeface="华文新魏" pitchFamily="2" charset="-122"/>
            </a:endParaRPr>
          </a:p>
        </p:txBody>
      </p:sp>
      <p:sp>
        <p:nvSpPr>
          <p:cNvPr id="30" name="TextBox 29"/>
          <p:cNvSpPr txBox="1"/>
          <p:nvPr/>
        </p:nvSpPr>
        <p:spPr>
          <a:xfrm>
            <a:off x="3797706" y="2977091"/>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itchFamily="34" charset="-122"/>
                <a:ea typeface="微软雅黑" pitchFamily="34" charset="-122"/>
              </a:rPr>
              <a:t>2018</a:t>
            </a:r>
            <a:r>
              <a:rPr lang="zh-CN" altLang="en-US" b="1" dirty="0">
                <a:solidFill>
                  <a:schemeClr val="accent1">
                    <a:lumMod val="75000"/>
                  </a:schemeClr>
                </a:solidFill>
                <a:latin typeface="微软雅黑" pitchFamily="34" charset="-122"/>
                <a:ea typeface="微软雅黑" pitchFamily="34" charset="-122"/>
              </a:rPr>
              <a:t>年 </a:t>
            </a:r>
            <a:r>
              <a:rPr lang="en-US" altLang="zh-CN" b="1" dirty="0">
                <a:solidFill>
                  <a:schemeClr val="accent1">
                    <a:lumMod val="75000"/>
                  </a:schemeClr>
                </a:solidFill>
                <a:latin typeface="微软雅黑" pitchFamily="34" charset="-122"/>
                <a:ea typeface="微软雅黑" pitchFamily="34" charset="-122"/>
              </a:rPr>
              <a:t>09</a:t>
            </a:r>
            <a:r>
              <a:rPr lang="zh-CN" altLang="en-US" b="1" dirty="0">
                <a:solidFill>
                  <a:schemeClr val="accent1">
                    <a:lumMod val="75000"/>
                  </a:schemeClr>
                </a:solidFill>
                <a:latin typeface="微软雅黑" pitchFamily="34" charset="-122"/>
                <a:ea typeface="微软雅黑" pitchFamily="34" charset="-122"/>
              </a:rPr>
              <a:t>月</a:t>
            </a:r>
            <a:r>
              <a:rPr lang="en-US" altLang="zh-CN" b="1" dirty="0">
                <a:solidFill>
                  <a:schemeClr val="accent1">
                    <a:lumMod val="75000"/>
                  </a:schemeClr>
                </a:solidFill>
                <a:latin typeface="微软雅黑" pitchFamily="34" charset="-122"/>
                <a:ea typeface="微软雅黑" pitchFamily="34" charset="-122"/>
              </a:rPr>
              <a:t>-</a:t>
            </a:r>
          </a:p>
          <a:p>
            <a:r>
              <a:rPr lang="en-US" altLang="zh-CN" b="1" dirty="0">
                <a:solidFill>
                  <a:schemeClr val="accent1">
                    <a:lumMod val="75000"/>
                  </a:schemeClr>
                </a:solidFill>
                <a:latin typeface="微软雅黑" pitchFamily="34" charset="-122"/>
                <a:ea typeface="微软雅黑" pitchFamily="34" charset="-122"/>
              </a:rPr>
              <a:t>2019</a:t>
            </a:r>
            <a:r>
              <a:rPr lang="zh-CN" altLang="en-US" b="1" dirty="0">
                <a:solidFill>
                  <a:schemeClr val="accent1">
                    <a:lumMod val="75000"/>
                  </a:schemeClr>
                </a:solidFill>
                <a:latin typeface="微软雅黑" pitchFamily="34" charset="-122"/>
                <a:ea typeface="微软雅黑" pitchFamily="34" charset="-122"/>
              </a:rPr>
              <a:t>年</a:t>
            </a:r>
            <a:r>
              <a:rPr lang="en-US" altLang="zh-CN" b="1" dirty="0">
                <a:solidFill>
                  <a:schemeClr val="accent1">
                    <a:lumMod val="75000"/>
                  </a:schemeClr>
                </a:solidFill>
                <a:latin typeface="微软雅黑" pitchFamily="34" charset="-122"/>
                <a:ea typeface="微软雅黑" pitchFamily="34" charset="-122"/>
              </a:rPr>
              <a:t>01</a:t>
            </a:r>
            <a:r>
              <a:rPr lang="zh-CN" altLang="en-US" b="1" dirty="0">
                <a:solidFill>
                  <a:schemeClr val="accent1">
                    <a:lumMod val="75000"/>
                  </a:schemeClr>
                </a:solidFill>
                <a:latin typeface="微软雅黑" pitchFamily="34" charset="-122"/>
                <a:ea typeface="微软雅黑" pitchFamily="34" charset="-122"/>
              </a:rPr>
              <a:t>月</a:t>
            </a:r>
          </a:p>
        </p:txBody>
      </p:sp>
      <p:sp>
        <p:nvSpPr>
          <p:cNvPr id="31" name="TextBox 30"/>
          <p:cNvSpPr txBox="1"/>
          <p:nvPr/>
        </p:nvSpPr>
        <p:spPr>
          <a:xfrm>
            <a:off x="5499793" y="3917484"/>
            <a:ext cx="1822028" cy="795795"/>
          </a:xfrm>
          <a:prstGeom prst="rect">
            <a:avLst/>
          </a:prstGeom>
          <a:noFill/>
        </p:spPr>
        <p:txBody>
          <a:bodyPr wrap="square" rtlCol="0">
            <a:spAutoFit/>
          </a:bodyPr>
          <a:lstStyle/>
          <a:p>
            <a:pPr>
              <a:lnSpc>
                <a:spcPct val="150000"/>
              </a:lnSpc>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2</a:t>
            </a:r>
            <a:r>
              <a:rPr lang="zh-CN" altLang="en-US" sz="1600" dirty="0">
                <a:solidFill>
                  <a:srgbClr val="000000"/>
                </a:solidFill>
                <a:latin typeface="华文新魏" pitchFamily="2" charset="-122"/>
                <a:ea typeface="华文新魏" pitchFamily="2" charset="-122"/>
              </a:rPr>
              <a:t>部分</a:t>
            </a:r>
            <a:r>
              <a:rPr lang="en-US" altLang="zh-CN" sz="1600" dirty="0">
                <a:solidFill>
                  <a:srgbClr val="000000"/>
                </a:solidFill>
                <a:latin typeface="华文新魏" pitchFamily="2" charset="-122"/>
                <a:ea typeface="华文新魏" pitchFamily="2" charset="-122"/>
              </a:rPr>
              <a:t>(</a:t>
            </a:r>
            <a:r>
              <a:rPr lang="zh-CN" altLang="en-US" sz="1600" dirty="0">
                <a:solidFill>
                  <a:srgbClr val="000000"/>
                </a:solidFill>
                <a:latin typeface="华文新魏" pitchFamily="2" charset="-122"/>
                <a:ea typeface="华文新魏" pitchFamily="2" charset="-122"/>
              </a:rPr>
              <a:t>进行中</a:t>
            </a:r>
            <a:r>
              <a:rPr lang="en-US" altLang="zh-CN" sz="1600" dirty="0">
                <a:solidFill>
                  <a:srgbClr val="000000"/>
                </a:solidFill>
                <a:latin typeface="华文新魏" pitchFamily="2" charset="-122"/>
                <a:ea typeface="华文新魏" pitchFamily="2" charset="-122"/>
              </a:rPr>
              <a:t>)</a:t>
            </a:r>
            <a:endParaRPr lang="zh-CN" altLang="en-US" sz="1600" dirty="0">
              <a:solidFill>
                <a:srgbClr val="000000"/>
              </a:solidFill>
              <a:latin typeface="华文新魏" pitchFamily="2" charset="-122"/>
              <a:ea typeface="华文新魏" pitchFamily="2" charset="-122"/>
            </a:endParaRPr>
          </a:p>
        </p:txBody>
      </p:sp>
      <p:sp>
        <p:nvSpPr>
          <p:cNvPr id="32" name="TextBox 31"/>
          <p:cNvSpPr txBox="1"/>
          <p:nvPr/>
        </p:nvSpPr>
        <p:spPr>
          <a:xfrm>
            <a:off x="5590505" y="2970825"/>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itchFamily="34" charset="-122"/>
                <a:ea typeface="微软雅黑" pitchFamily="34" charset="-122"/>
              </a:rPr>
              <a:t>2019</a:t>
            </a:r>
            <a:r>
              <a:rPr lang="zh-CN" altLang="en-US" b="1" dirty="0">
                <a:solidFill>
                  <a:schemeClr val="accent1">
                    <a:lumMod val="75000"/>
                  </a:schemeClr>
                </a:solidFill>
                <a:latin typeface="微软雅黑" pitchFamily="34" charset="-122"/>
                <a:ea typeface="微软雅黑" pitchFamily="34" charset="-122"/>
              </a:rPr>
              <a:t>年 </a:t>
            </a:r>
            <a:r>
              <a:rPr lang="en-US" altLang="zh-CN" b="1" dirty="0">
                <a:solidFill>
                  <a:schemeClr val="accent1">
                    <a:lumMod val="75000"/>
                  </a:schemeClr>
                </a:solidFill>
                <a:latin typeface="微软雅黑" pitchFamily="34" charset="-122"/>
                <a:ea typeface="微软雅黑" pitchFamily="34" charset="-122"/>
              </a:rPr>
              <a:t>01</a:t>
            </a:r>
            <a:r>
              <a:rPr lang="zh-CN" altLang="en-US" b="1" dirty="0">
                <a:solidFill>
                  <a:schemeClr val="accent1">
                    <a:lumMod val="75000"/>
                  </a:schemeClr>
                </a:solidFill>
                <a:latin typeface="微软雅黑" pitchFamily="34" charset="-122"/>
                <a:ea typeface="微软雅黑" pitchFamily="34" charset="-122"/>
              </a:rPr>
              <a:t>月</a:t>
            </a:r>
            <a:r>
              <a:rPr lang="en-US" altLang="zh-CN" b="1" dirty="0">
                <a:solidFill>
                  <a:schemeClr val="accent1">
                    <a:lumMod val="75000"/>
                  </a:schemeClr>
                </a:solidFill>
                <a:latin typeface="微软雅黑" pitchFamily="34" charset="-122"/>
                <a:ea typeface="微软雅黑" pitchFamily="34" charset="-122"/>
              </a:rPr>
              <a:t>-</a:t>
            </a:r>
          </a:p>
          <a:p>
            <a:r>
              <a:rPr lang="en-US" altLang="zh-CN" b="1" dirty="0">
                <a:solidFill>
                  <a:schemeClr val="accent1">
                    <a:lumMod val="75000"/>
                  </a:schemeClr>
                </a:solidFill>
                <a:latin typeface="微软雅黑" pitchFamily="34" charset="-122"/>
                <a:ea typeface="微软雅黑" pitchFamily="34" charset="-122"/>
              </a:rPr>
              <a:t>2019</a:t>
            </a:r>
            <a:r>
              <a:rPr lang="zh-CN" altLang="en-US" b="1" dirty="0">
                <a:solidFill>
                  <a:schemeClr val="accent1">
                    <a:lumMod val="75000"/>
                  </a:schemeClr>
                </a:solidFill>
                <a:latin typeface="微软雅黑" pitchFamily="34" charset="-122"/>
                <a:ea typeface="微软雅黑" pitchFamily="34" charset="-122"/>
              </a:rPr>
              <a:t>年</a:t>
            </a:r>
            <a:r>
              <a:rPr lang="en-US" altLang="zh-CN" b="1" dirty="0">
                <a:solidFill>
                  <a:schemeClr val="accent1">
                    <a:lumMod val="75000"/>
                  </a:schemeClr>
                </a:solidFill>
                <a:latin typeface="微软雅黑" pitchFamily="34" charset="-122"/>
                <a:ea typeface="微软雅黑" pitchFamily="34" charset="-122"/>
              </a:rPr>
              <a:t>04</a:t>
            </a:r>
            <a:r>
              <a:rPr lang="zh-CN" altLang="en-US" b="1" dirty="0">
                <a:solidFill>
                  <a:schemeClr val="accent1">
                    <a:lumMod val="75000"/>
                  </a:schemeClr>
                </a:solidFill>
                <a:latin typeface="微软雅黑" pitchFamily="34" charset="-122"/>
                <a:ea typeface="微软雅黑" pitchFamily="34" charset="-122"/>
              </a:rPr>
              <a:t>月</a:t>
            </a:r>
          </a:p>
        </p:txBody>
      </p:sp>
      <p:sp>
        <p:nvSpPr>
          <p:cNvPr id="33" name="TextBox 32"/>
          <p:cNvSpPr txBox="1"/>
          <p:nvPr/>
        </p:nvSpPr>
        <p:spPr>
          <a:xfrm>
            <a:off x="7081199" y="3913084"/>
            <a:ext cx="1822028" cy="795795"/>
          </a:xfrm>
          <a:prstGeom prst="rect">
            <a:avLst/>
          </a:prstGeom>
          <a:noFill/>
        </p:spPr>
        <p:txBody>
          <a:bodyPr wrap="square" rtlCol="0">
            <a:spAutoFit/>
          </a:bodyPr>
          <a:lstStyle/>
          <a:p>
            <a:pPr algn="ctr">
              <a:lnSpc>
                <a:spcPct val="150000"/>
              </a:lnSpc>
              <a:defRPr/>
            </a:pPr>
            <a:r>
              <a:rPr lang="zh-CN" altLang="en-US" sz="1600">
                <a:solidFill>
                  <a:srgbClr val="000000"/>
                </a:solidFill>
                <a:latin typeface="华文新魏" pitchFamily="2" charset="-122"/>
                <a:ea typeface="华文新魏" pitchFamily="2" charset="-122"/>
              </a:rPr>
              <a:t>完成研究内容第</a:t>
            </a:r>
            <a:r>
              <a:rPr lang="en-US" altLang="zh-CN" sz="1600">
                <a:solidFill>
                  <a:srgbClr val="000000"/>
                </a:solidFill>
                <a:latin typeface="华文新魏" pitchFamily="2" charset="-122"/>
                <a:ea typeface="华文新魏" pitchFamily="2" charset="-122"/>
              </a:rPr>
              <a:t>3</a:t>
            </a:r>
            <a:r>
              <a:rPr lang="zh-CN" altLang="en-US" sz="1600">
                <a:solidFill>
                  <a:srgbClr val="000000"/>
                </a:solidFill>
                <a:latin typeface="华文新魏" pitchFamily="2" charset="-122"/>
                <a:ea typeface="华文新魏" pitchFamily="2" charset="-122"/>
              </a:rPr>
              <a:t>部分</a:t>
            </a:r>
            <a:r>
              <a:rPr lang="en-US" altLang="zh-CN" sz="1600">
                <a:solidFill>
                  <a:srgbClr val="000000"/>
                </a:solidFill>
                <a:latin typeface="华文新魏" pitchFamily="2" charset="-122"/>
                <a:ea typeface="华文新魏" pitchFamily="2" charset="-122"/>
              </a:rPr>
              <a:t>(</a:t>
            </a:r>
            <a:r>
              <a:rPr lang="zh-CN" altLang="en-US" sz="1600">
                <a:solidFill>
                  <a:srgbClr val="000000"/>
                </a:solidFill>
                <a:latin typeface="华文新魏" pitchFamily="2" charset="-122"/>
                <a:ea typeface="华文新魏" pitchFamily="2" charset="-122"/>
              </a:rPr>
              <a:t>进行中</a:t>
            </a:r>
            <a:r>
              <a:rPr lang="en-US" altLang="zh-CN" sz="1600">
                <a:solidFill>
                  <a:srgbClr val="000000"/>
                </a:solidFill>
                <a:latin typeface="华文新魏" pitchFamily="2" charset="-122"/>
                <a:ea typeface="华文新魏" pitchFamily="2" charset="-122"/>
              </a:rPr>
              <a:t>)</a:t>
            </a:r>
            <a:endParaRPr lang="zh-CN" altLang="en-US" sz="1600" dirty="0">
              <a:solidFill>
                <a:srgbClr val="000000"/>
              </a:solidFill>
              <a:latin typeface="华文新魏" pitchFamily="2" charset="-122"/>
              <a:ea typeface="华文新魏" pitchFamily="2" charset="-122"/>
            </a:endParaRPr>
          </a:p>
        </p:txBody>
      </p:sp>
      <p:sp>
        <p:nvSpPr>
          <p:cNvPr id="34" name="TextBox 33"/>
          <p:cNvSpPr txBox="1"/>
          <p:nvPr/>
        </p:nvSpPr>
        <p:spPr>
          <a:xfrm>
            <a:off x="7299903" y="2966425"/>
            <a:ext cx="1603324" cy="646331"/>
          </a:xfrm>
          <a:prstGeom prst="rect">
            <a:avLst/>
          </a:prstGeom>
          <a:noFill/>
        </p:spPr>
        <p:txBody>
          <a:bodyPr wrap="none" rtlCol="0">
            <a:spAutoFit/>
          </a:bodyPr>
          <a:lstStyle/>
          <a:p>
            <a:r>
              <a:rPr lang="en-US" altLang="zh-CN" b="1" dirty="0">
                <a:solidFill>
                  <a:schemeClr val="accent1">
                    <a:lumMod val="75000"/>
                  </a:schemeClr>
                </a:solidFill>
                <a:latin typeface="微软雅黑" pitchFamily="34" charset="-122"/>
                <a:ea typeface="微软雅黑" pitchFamily="34" charset="-122"/>
              </a:rPr>
              <a:t>2019</a:t>
            </a:r>
            <a:r>
              <a:rPr lang="zh-CN" altLang="en-US" b="1" dirty="0">
                <a:solidFill>
                  <a:schemeClr val="accent1">
                    <a:lumMod val="75000"/>
                  </a:schemeClr>
                </a:solidFill>
                <a:latin typeface="微软雅黑" pitchFamily="34" charset="-122"/>
                <a:ea typeface="微软雅黑" pitchFamily="34" charset="-122"/>
              </a:rPr>
              <a:t>年</a:t>
            </a:r>
            <a:r>
              <a:rPr lang="en-US" altLang="zh-CN" b="1" dirty="0">
                <a:solidFill>
                  <a:schemeClr val="accent1">
                    <a:lumMod val="75000"/>
                  </a:schemeClr>
                </a:solidFill>
                <a:latin typeface="微软雅黑" pitchFamily="34" charset="-122"/>
                <a:ea typeface="微软雅黑" pitchFamily="34" charset="-122"/>
              </a:rPr>
              <a:t>04</a:t>
            </a:r>
            <a:r>
              <a:rPr lang="zh-CN" altLang="en-US" b="1" dirty="0">
                <a:solidFill>
                  <a:schemeClr val="accent1">
                    <a:lumMod val="75000"/>
                  </a:schemeClr>
                </a:solidFill>
                <a:latin typeface="微软雅黑" pitchFamily="34" charset="-122"/>
                <a:ea typeface="微软雅黑" pitchFamily="34" charset="-122"/>
              </a:rPr>
              <a:t>月</a:t>
            </a:r>
            <a:r>
              <a:rPr lang="en-US" altLang="zh-CN" b="1" dirty="0">
                <a:solidFill>
                  <a:schemeClr val="accent1">
                    <a:lumMod val="75000"/>
                  </a:schemeClr>
                </a:solidFill>
                <a:latin typeface="微软雅黑" pitchFamily="34" charset="-122"/>
                <a:ea typeface="微软雅黑" pitchFamily="34" charset="-122"/>
              </a:rPr>
              <a:t>-</a:t>
            </a:r>
          </a:p>
          <a:p>
            <a:r>
              <a:rPr lang="en-US" altLang="zh-CN" b="1" dirty="0">
                <a:solidFill>
                  <a:schemeClr val="accent1">
                    <a:lumMod val="75000"/>
                  </a:schemeClr>
                </a:solidFill>
                <a:latin typeface="微软雅黑" pitchFamily="34" charset="-122"/>
                <a:ea typeface="微软雅黑" pitchFamily="34" charset="-122"/>
              </a:rPr>
              <a:t>2019</a:t>
            </a:r>
            <a:r>
              <a:rPr lang="zh-CN" altLang="en-US" b="1" dirty="0">
                <a:solidFill>
                  <a:schemeClr val="accent1">
                    <a:lumMod val="75000"/>
                  </a:schemeClr>
                </a:solidFill>
                <a:latin typeface="微软雅黑" pitchFamily="34" charset="-122"/>
                <a:ea typeface="微软雅黑" pitchFamily="34" charset="-122"/>
              </a:rPr>
              <a:t>年</a:t>
            </a:r>
            <a:r>
              <a:rPr lang="en-US" altLang="zh-CN" b="1" dirty="0">
                <a:solidFill>
                  <a:schemeClr val="accent1">
                    <a:lumMod val="75000"/>
                  </a:schemeClr>
                </a:solidFill>
                <a:latin typeface="微软雅黑" pitchFamily="34" charset="-122"/>
                <a:ea typeface="微软雅黑" pitchFamily="34" charset="-122"/>
              </a:rPr>
              <a:t>07</a:t>
            </a:r>
            <a:r>
              <a:rPr lang="zh-CN" altLang="en-US" b="1" dirty="0">
                <a:solidFill>
                  <a:schemeClr val="accent1">
                    <a:lumMod val="75000"/>
                  </a:schemeClr>
                </a:solidFill>
                <a:latin typeface="微软雅黑" pitchFamily="34" charset="-122"/>
                <a:ea typeface="微软雅黑" pitchFamily="34" charset="-122"/>
              </a:rPr>
              <a:t>月</a:t>
            </a:r>
          </a:p>
        </p:txBody>
      </p:sp>
      <p:grpSp>
        <p:nvGrpSpPr>
          <p:cNvPr id="35" name="组合 34">
            <a:extLst>
              <a:ext uri="{FF2B5EF4-FFF2-40B4-BE49-F238E27FC236}">
                <a16:creationId xmlns:a16="http://schemas.microsoft.com/office/drawing/2014/main" id="{4F9D04AD-C09E-409A-9FB5-A994D466A274}"/>
              </a:ext>
            </a:extLst>
          </p:cNvPr>
          <p:cNvGrpSpPr/>
          <p:nvPr/>
        </p:nvGrpSpPr>
        <p:grpSpPr>
          <a:xfrm>
            <a:off x="9565888" y="1870645"/>
            <a:ext cx="954000" cy="976427"/>
            <a:chOff x="1691680" y="4756829"/>
            <a:chExt cx="954000" cy="976427"/>
          </a:xfrm>
        </p:grpSpPr>
        <p:sp>
          <p:nvSpPr>
            <p:cNvPr id="36" name="矩形 35">
              <a:extLst>
                <a:ext uri="{FF2B5EF4-FFF2-40B4-BE49-F238E27FC236}">
                  <a16:creationId xmlns:a16="http://schemas.microsoft.com/office/drawing/2014/main" id="{3BE5726B-6CD1-460C-BFA5-25E64C3917D3}"/>
                </a:ext>
              </a:extLst>
            </p:cNvPr>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2A96F69C-8D30-465A-ABA5-AF99A74EADE3}"/>
                </a:ext>
              </a:extLst>
            </p:cNvPr>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a:extLst>
                <a:ext uri="{FF2B5EF4-FFF2-40B4-BE49-F238E27FC236}">
                  <a16:creationId xmlns:a16="http://schemas.microsoft.com/office/drawing/2014/main" id="{54527427-E623-4DD0-834A-A9000AAAC4B0}"/>
                </a:ext>
              </a:extLst>
            </p:cNvPr>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35222599-0439-4008-8316-B2ED2F19BE3C}"/>
                </a:ext>
              </a:extLst>
            </p:cNvPr>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itchFamily="34" charset="0"/>
                  <a:cs typeface="Arial" pitchFamily="34" charset="0"/>
                </a:rPr>
                <a:t>5</a:t>
              </a:r>
              <a:endParaRPr lang="zh-CN" altLang="en-US" dirty="0">
                <a:solidFill>
                  <a:schemeClr val="accent1">
                    <a:lumMod val="75000"/>
                  </a:schemeClr>
                </a:solidFill>
                <a:latin typeface="Arial" pitchFamily="34" charset="0"/>
                <a:cs typeface="Arial" pitchFamily="34" charset="0"/>
              </a:endParaRPr>
            </a:p>
          </p:txBody>
        </p:sp>
      </p:grpSp>
      <p:sp>
        <p:nvSpPr>
          <p:cNvPr id="40" name="TextBox 33">
            <a:extLst>
              <a:ext uri="{FF2B5EF4-FFF2-40B4-BE49-F238E27FC236}">
                <a16:creationId xmlns:a16="http://schemas.microsoft.com/office/drawing/2014/main" id="{F5249088-544E-454E-BC03-3673277D0680}"/>
              </a:ext>
            </a:extLst>
          </p:cNvPr>
          <p:cNvSpPr txBox="1"/>
          <p:nvPr/>
        </p:nvSpPr>
        <p:spPr>
          <a:xfrm>
            <a:off x="9092702" y="2962415"/>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itchFamily="34" charset="-122"/>
                <a:ea typeface="微软雅黑" pitchFamily="34" charset="-122"/>
              </a:rPr>
              <a:t>2019</a:t>
            </a:r>
            <a:r>
              <a:rPr lang="zh-CN" altLang="en-US" b="1" dirty="0">
                <a:solidFill>
                  <a:schemeClr val="accent1">
                    <a:lumMod val="75000"/>
                  </a:schemeClr>
                </a:solidFill>
                <a:latin typeface="微软雅黑" pitchFamily="34" charset="-122"/>
                <a:ea typeface="微软雅黑" pitchFamily="34" charset="-122"/>
              </a:rPr>
              <a:t>年 </a:t>
            </a:r>
            <a:r>
              <a:rPr lang="en-US" altLang="zh-CN" b="1" dirty="0">
                <a:solidFill>
                  <a:schemeClr val="accent1">
                    <a:lumMod val="75000"/>
                  </a:schemeClr>
                </a:solidFill>
                <a:latin typeface="微软雅黑" pitchFamily="34" charset="-122"/>
                <a:ea typeface="微软雅黑" pitchFamily="34" charset="-122"/>
              </a:rPr>
              <a:t>08</a:t>
            </a:r>
            <a:r>
              <a:rPr lang="zh-CN" altLang="en-US" b="1" dirty="0">
                <a:solidFill>
                  <a:schemeClr val="accent1">
                    <a:lumMod val="75000"/>
                  </a:schemeClr>
                </a:solidFill>
                <a:latin typeface="微软雅黑" pitchFamily="34" charset="-122"/>
                <a:ea typeface="微软雅黑" pitchFamily="34" charset="-122"/>
              </a:rPr>
              <a:t>月</a:t>
            </a:r>
            <a:r>
              <a:rPr lang="en-US" altLang="zh-CN" b="1" dirty="0">
                <a:solidFill>
                  <a:schemeClr val="accent1">
                    <a:lumMod val="75000"/>
                  </a:schemeClr>
                </a:solidFill>
                <a:latin typeface="微软雅黑" pitchFamily="34" charset="-122"/>
                <a:ea typeface="微软雅黑" pitchFamily="34" charset="-122"/>
              </a:rPr>
              <a:t>-</a:t>
            </a:r>
          </a:p>
          <a:p>
            <a:r>
              <a:rPr lang="en-US" altLang="zh-CN" b="1" dirty="0">
                <a:solidFill>
                  <a:schemeClr val="accent1">
                    <a:lumMod val="75000"/>
                  </a:schemeClr>
                </a:solidFill>
                <a:latin typeface="微软雅黑" pitchFamily="34" charset="-122"/>
                <a:ea typeface="微软雅黑" pitchFamily="34" charset="-122"/>
              </a:rPr>
              <a:t>2019</a:t>
            </a:r>
            <a:r>
              <a:rPr lang="zh-CN" altLang="en-US" b="1" dirty="0">
                <a:solidFill>
                  <a:schemeClr val="accent1">
                    <a:lumMod val="75000"/>
                  </a:schemeClr>
                </a:solidFill>
                <a:latin typeface="微软雅黑" pitchFamily="34" charset="-122"/>
                <a:ea typeface="微软雅黑" pitchFamily="34" charset="-122"/>
              </a:rPr>
              <a:t>年</a:t>
            </a:r>
            <a:r>
              <a:rPr lang="en-US" altLang="zh-CN" b="1" dirty="0">
                <a:solidFill>
                  <a:schemeClr val="accent1">
                    <a:lumMod val="75000"/>
                  </a:schemeClr>
                </a:solidFill>
                <a:latin typeface="微软雅黑" pitchFamily="34" charset="-122"/>
                <a:ea typeface="微软雅黑" pitchFamily="34" charset="-122"/>
              </a:rPr>
              <a:t>12</a:t>
            </a:r>
            <a:r>
              <a:rPr lang="zh-CN" altLang="en-US" b="1" dirty="0">
                <a:solidFill>
                  <a:schemeClr val="accent1">
                    <a:lumMod val="75000"/>
                  </a:schemeClr>
                </a:solidFill>
                <a:latin typeface="微软雅黑" pitchFamily="34" charset="-122"/>
                <a:ea typeface="微软雅黑" pitchFamily="34" charset="-122"/>
              </a:rPr>
              <a:t>月</a:t>
            </a:r>
          </a:p>
        </p:txBody>
      </p:sp>
      <p:sp>
        <p:nvSpPr>
          <p:cNvPr id="42" name="TextBox 32">
            <a:extLst>
              <a:ext uri="{FF2B5EF4-FFF2-40B4-BE49-F238E27FC236}">
                <a16:creationId xmlns:a16="http://schemas.microsoft.com/office/drawing/2014/main" id="{30C1A03E-750F-4AF3-848F-F5778C802729}"/>
              </a:ext>
            </a:extLst>
          </p:cNvPr>
          <p:cNvSpPr txBox="1"/>
          <p:nvPr/>
        </p:nvSpPr>
        <p:spPr>
          <a:xfrm>
            <a:off x="9014914" y="3988637"/>
            <a:ext cx="1822028" cy="426463"/>
          </a:xfrm>
          <a:prstGeom prst="rect">
            <a:avLst/>
          </a:prstGeom>
          <a:noFill/>
        </p:spPr>
        <p:txBody>
          <a:bodyPr wrap="square" rtlCol="0">
            <a:spAutoFit/>
          </a:bodyPr>
          <a:lstStyle/>
          <a:p>
            <a:pPr algn="ctr">
              <a:lnSpc>
                <a:spcPct val="150000"/>
              </a:lnSpc>
              <a:defRPr/>
            </a:pPr>
            <a:r>
              <a:rPr lang="zh-CN" altLang="en-US" sz="1600" dirty="0">
                <a:solidFill>
                  <a:srgbClr val="000000"/>
                </a:solidFill>
                <a:latin typeface="华文新魏" pitchFamily="2" charset="-122"/>
                <a:ea typeface="华文新魏" pitchFamily="2" charset="-122"/>
              </a:rPr>
              <a:t>撰写硕士毕业论文</a:t>
            </a:r>
          </a:p>
        </p:txBody>
      </p:sp>
    </p:spTree>
    <p:extLst>
      <p:ext uri="{BB962C8B-B14F-4D97-AF65-F5344CB8AC3E}">
        <p14:creationId xmlns:p14="http://schemas.microsoft.com/office/powerpoint/2010/main" val="4249489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36B2B994-3656-4C70-BA16-F95D402BC9DA}"/>
              </a:ext>
            </a:extLst>
          </p:cNvPr>
          <p:cNvGraphicFramePr>
            <a:graphicFrameLocks noGrp="1"/>
          </p:cNvGraphicFramePr>
          <p:nvPr>
            <p:extLst>
              <p:ext uri="{D42A27DB-BD31-4B8C-83A1-F6EECF244321}">
                <p14:modId xmlns:p14="http://schemas.microsoft.com/office/powerpoint/2010/main" val="465979769"/>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710149983"/>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论文结构</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bg1"/>
                          </a:solidFill>
                          <a:latin typeface="微软雅黑" pitchFamily="34" charset="-122"/>
                          <a:ea typeface="微软雅黑" pitchFamily="34" charset="-122"/>
                        </a:rPr>
                        <a:t>研究成果</a:t>
                      </a: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2" name="矩形 1">
            <a:extLst>
              <a:ext uri="{FF2B5EF4-FFF2-40B4-BE49-F238E27FC236}">
                <a16:creationId xmlns:a16="http://schemas.microsoft.com/office/drawing/2014/main" id="{446EB9FE-7921-4E77-BEB6-B9FB685CB8D7}"/>
              </a:ext>
            </a:extLst>
          </p:cNvPr>
          <p:cNvSpPr/>
          <p:nvPr/>
        </p:nvSpPr>
        <p:spPr>
          <a:xfrm>
            <a:off x="1055440" y="1291154"/>
            <a:ext cx="1577676" cy="523220"/>
          </a:xfrm>
          <a:prstGeom prst="rect">
            <a:avLst/>
          </a:prstGeom>
        </p:spPr>
        <p:txBody>
          <a:bodyPr wrap="none">
            <a:spAutoFit/>
          </a:bodyPr>
          <a:lstStyle/>
          <a:p>
            <a:pPr>
              <a:defRPr/>
            </a:pPr>
            <a:r>
              <a:rPr lang="zh-CN" altLang="en-US" sz="2000" b="1" dirty="0">
                <a:solidFill>
                  <a:srgbClr val="000000"/>
                </a:solidFill>
                <a:latin typeface="宋体" panose="02010600030101010101" pitchFamily="2" charset="-122"/>
              </a:rPr>
              <a:t>发表论文</a:t>
            </a:r>
            <a:r>
              <a:rPr lang="zh-CN" altLang="en-US" sz="2800" b="1" dirty="0">
                <a:solidFill>
                  <a:srgbClr val="000000"/>
                </a:solidFill>
                <a:latin typeface="宋体" panose="02010600030101010101" pitchFamily="2" charset="-122"/>
              </a:rPr>
              <a:t>：</a:t>
            </a:r>
            <a:endParaRPr lang="en-US" altLang="zh-CN" sz="2800" dirty="0">
              <a:solidFill>
                <a:srgbClr val="000000"/>
              </a:solidFill>
              <a:latin typeface="宋体" panose="02010600030101010101" pitchFamily="2" charset="-122"/>
            </a:endParaRPr>
          </a:p>
        </p:txBody>
      </p:sp>
      <p:sp>
        <p:nvSpPr>
          <p:cNvPr id="3" name="文本框 2">
            <a:extLst>
              <a:ext uri="{FF2B5EF4-FFF2-40B4-BE49-F238E27FC236}">
                <a16:creationId xmlns:a16="http://schemas.microsoft.com/office/drawing/2014/main" id="{0B3E70ED-C22E-4DC4-839B-AD0D9C249D8E}"/>
              </a:ext>
            </a:extLst>
          </p:cNvPr>
          <p:cNvSpPr txBox="1"/>
          <p:nvPr/>
        </p:nvSpPr>
        <p:spPr>
          <a:xfrm>
            <a:off x="1055440" y="1700808"/>
            <a:ext cx="9793088" cy="4746492"/>
          </a:xfrm>
          <a:prstGeom prst="rect">
            <a:avLst/>
          </a:prstGeom>
          <a:noFill/>
        </p:spPr>
        <p:txBody>
          <a:bodyPr wrap="square" rtlCol="0">
            <a:spAutoFit/>
          </a:bodyPr>
          <a:lstStyle/>
          <a:p>
            <a:pPr>
              <a:lnSpc>
                <a:spcPct val="125000"/>
              </a:lnSpc>
            </a:pPr>
            <a:r>
              <a:rPr lang="en-US" altLang="zh-CN" sz="2000" dirty="0"/>
              <a:t>[1] </a:t>
            </a:r>
            <a:r>
              <a:rPr lang="en-US" altLang="zh-CN" sz="2000" dirty="0" err="1"/>
              <a:t>Weifeng</a:t>
            </a:r>
            <a:r>
              <a:rPr lang="en-US" altLang="zh-CN" sz="2000" dirty="0"/>
              <a:t> Liu, </a:t>
            </a:r>
            <a:r>
              <a:rPr lang="en-US" altLang="zh-CN" sz="2000" dirty="0" err="1"/>
              <a:t>Yudong</a:t>
            </a:r>
            <a:r>
              <a:rPr lang="en-US" altLang="zh-CN" sz="2000" dirty="0"/>
              <a:t> Chi. Multiple Resolvable Group Estimation Based on the GLMB Filter with Graph </a:t>
            </a:r>
            <a:r>
              <a:rPr lang="en-US" altLang="zh-CN" sz="2000" dirty="0" err="1"/>
              <a:t>Theory.The</a:t>
            </a:r>
            <a:r>
              <a:rPr lang="en-US" altLang="zh-CN" sz="2000" dirty="0"/>
              <a:t> 8</a:t>
            </a:r>
            <a:r>
              <a:rPr lang="en-US" altLang="zh-CN" sz="2000" baseline="30000" dirty="0"/>
              <a:t>th</a:t>
            </a:r>
            <a:r>
              <a:rPr lang="en-US" altLang="zh-CN" sz="2000" dirty="0"/>
              <a:t> Annual IEEE International Conference on Cyber Technology in Automation Control and Intelligent Systems,2018,Tianjin,China,pp.81</a:t>
            </a:r>
          </a:p>
          <a:p>
            <a:pPr>
              <a:lnSpc>
                <a:spcPct val="125000"/>
              </a:lnSpc>
            </a:pPr>
            <a:r>
              <a:rPr lang="en-US" altLang="zh-CN" sz="2000" dirty="0"/>
              <a:t>[2] </a:t>
            </a:r>
            <a:r>
              <a:rPr lang="en-US" altLang="zh-CN" sz="2000" dirty="0" err="1"/>
              <a:t>Yudong</a:t>
            </a:r>
            <a:r>
              <a:rPr lang="en-US" altLang="zh-CN" sz="2000" dirty="0"/>
              <a:t> Chi , </a:t>
            </a:r>
            <a:r>
              <a:rPr lang="en-US" altLang="zh-CN" sz="2000" dirty="0" err="1"/>
              <a:t>Weifeng</a:t>
            </a:r>
            <a:r>
              <a:rPr lang="en-US" altLang="zh-CN" sz="2000" dirty="0"/>
              <a:t> Liu .Resolvable Group Structure and State Estimation Algorithm Based on Label RFS.</a:t>
            </a:r>
            <a:r>
              <a:rPr lang="en-US" altLang="zh-CN" sz="20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The International Conference on Control, Automation and Information Sciences, 2018, Hangzhou, China, pp.249-254</a:t>
            </a:r>
          </a:p>
          <a:p>
            <a:pPr>
              <a:lnSpc>
                <a:spcPct val="125000"/>
              </a:lnSpc>
            </a:pPr>
            <a:r>
              <a:rPr lang="en-US" altLang="zh-CN" sz="2000" dirty="0"/>
              <a:t>[3]Guilin Zhang, </a:t>
            </a:r>
            <a:r>
              <a:rPr lang="en-US" altLang="zh-CN" sz="2000" dirty="0" err="1"/>
              <a:t>Yudong</a:t>
            </a:r>
            <a:r>
              <a:rPr lang="en-US" altLang="zh-CN" sz="2000" dirty="0"/>
              <a:t> Chi, </a:t>
            </a:r>
            <a:r>
              <a:rPr lang="en-US" altLang="zh-CN" sz="2000" dirty="0" err="1"/>
              <a:t>Shujun</a:t>
            </a:r>
            <a:r>
              <a:rPr lang="en-US" altLang="zh-CN" sz="2000" dirty="0"/>
              <a:t> Zhu. A Detection Algorithm on </a:t>
            </a:r>
            <a:r>
              <a:rPr lang="en-US" altLang="zh-CN" sz="2000" dirty="0" err="1"/>
              <a:t>th</a:t>
            </a:r>
            <a:r>
              <a:rPr lang="en-US" altLang="zh-CN" sz="2000" dirty="0"/>
              <a:t> Resolvable Properties of Group </a:t>
            </a:r>
            <a:r>
              <a:rPr lang="en-US" altLang="zh-CN" sz="2000" dirty="0" err="1"/>
              <a:t>Targets.</a:t>
            </a:r>
            <a:r>
              <a:rPr lang="en-US" altLang="zh-CN" sz="200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The</a:t>
            </a:r>
            <a:r>
              <a:rPr lang="en-US" altLang="zh-CN" sz="20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International Conference on Control,  Automation and Information Sciences, 2018, Hangzhou, China, pp.67-72</a:t>
            </a:r>
            <a:endParaRPr lang="en-US" altLang="zh-CN" sz="2000" dirty="0"/>
          </a:p>
          <a:p>
            <a:pPr>
              <a:lnSpc>
                <a:spcPct val="150000"/>
              </a:lnSpc>
            </a:pPr>
            <a:endParaRPr lang="en-US" altLang="zh-CN" sz="2800" b="1" dirty="0">
              <a:solidFill>
                <a:srgbClr val="000000"/>
              </a:solidFill>
              <a:latin typeface="宋体" panose="02010600030101010101" pitchFamily="2" charset="-122"/>
            </a:endParaRPr>
          </a:p>
          <a:p>
            <a:pPr>
              <a:lnSpc>
                <a:spcPct val="150000"/>
              </a:lnSpc>
            </a:pPr>
            <a:r>
              <a:rPr lang="en-US" altLang="zh-CN" sz="2800" b="1" dirty="0">
                <a:solidFill>
                  <a:srgbClr val="000000"/>
                </a:solidFill>
                <a:latin typeface="宋体" panose="02010600030101010101" pitchFamily="2" charset="-122"/>
              </a:rPr>
              <a:t>        </a:t>
            </a:r>
            <a:endParaRPr lang="zh-CN" altLang="en-US" sz="2800" b="1" dirty="0">
              <a:solidFill>
                <a:srgbClr val="000000"/>
              </a:solidFill>
              <a:latin typeface="宋体" panose="02010600030101010101" pitchFamily="2" charset="-122"/>
            </a:endParaRPr>
          </a:p>
        </p:txBody>
      </p:sp>
      <p:sp>
        <p:nvSpPr>
          <p:cNvPr id="4" name="矩形 3">
            <a:extLst>
              <a:ext uri="{FF2B5EF4-FFF2-40B4-BE49-F238E27FC236}">
                <a16:creationId xmlns:a16="http://schemas.microsoft.com/office/drawing/2014/main" id="{C550891E-E811-484D-A93B-B7E0184D05C6}"/>
              </a:ext>
            </a:extLst>
          </p:cNvPr>
          <p:cNvSpPr/>
          <p:nvPr/>
        </p:nvSpPr>
        <p:spPr>
          <a:xfrm>
            <a:off x="1005747" y="5079148"/>
            <a:ext cx="2781531" cy="707886"/>
          </a:xfrm>
          <a:prstGeom prst="rect">
            <a:avLst/>
          </a:prstGeom>
        </p:spPr>
        <p:txBody>
          <a:bodyPr wrap="none">
            <a:spAutoFit/>
          </a:bodyPr>
          <a:lstStyle/>
          <a:p>
            <a:r>
              <a:rPr lang="zh-CN" altLang="en-US" sz="2000" b="1" dirty="0">
                <a:solidFill>
                  <a:srgbClr val="000000"/>
                </a:solidFill>
                <a:latin typeface="宋体" panose="02010600030101010101" pitchFamily="2" charset="-122"/>
              </a:rPr>
              <a:t>在整理：</a:t>
            </a:r>
            <a:endParaRPr lang="en-US" altLang="zh-CN" sz="2000" b="1" dirty="0">
              <a:solidFill>
                <a:srgbClr val="000000"/>
              </a:solidFill>
              <a:latin typeface="宋体" panose="02010600030101010101" pitchFamily="2" charset="-122"/>
            </a:endParaRPr>
          </a:p>
          <a:p>
            <a:r>
              <a:rPr lang="en-US" altLang="zh-CN" sz="2000" b="1" dirty="0">
                <a:solidFill>
                  <a:srgbClr val="000000"/>
                </a:solidFill>
                <a:latin typeface="宋体" panose="02010600030101010101" pitchFamily="2" charset="-122"/>
              </a:rPr>
              <a:t>                    </a:t>
            </a:r>
            <a:endParaRPr lang="zh-CN" altLang="en-US" sz="1400" dirty="0"/>
          </a:p>
        </p:txBody>
      </p:sp>
      <p:sp>
        <p:nvSpPr>
          <p:cNvPr id="6" name="矩形 5">
            <a:extLst>
              <a:ext uri="{FF2B5EF4-FFF2-40B4-BE49-F238E27FC236}">
                <a16:creationId xmlns:a16="http://schemas.microsoft.com/office/drawing/2014/main" id="{4D91EB53-C2B3-4E30-9D06-815E3C780227}"/>
              </a:ext>
            </a:extLst>
          </p:cNvPr>
          <p:cNvSpPr/>
          <p:nvPr/>
        </p:nvSpPr>
        <p:spPr>
          <a:xfrm>
            <a:off x="1988294" y="5563169"/>
            <a:ext cx="2723823" cy="369332"/>
          </a:xfrm>
          <a:prstGeom prst="rect">
            <a:avLst/>
          </a:prstGeom>
        </p:spPr>
        <p:txBody>
          <a:bodyPr wrap="none">
            <a:spAutoFit/>
          </a:bodyPr>
          <a:lstStyle/>
          <a:p>
            <a:r>
              <a:rPr lang="zh-CN" altLang="en-US" dirty="0"/>
              <a:t>一篇专利，一篇期刊论文</a:t>
            </a:r>
          </a:p>
        </p:txBody>
      </p:sp>
    </p:spTree>
    <p:extLst>
      <p:ext uri="{BB962C8B-B14F-4D97-AF65-F5344CB8AC3E}">
        <p14:creationId xmlns:p14="http://schemas.microsoft.com/office/powerpoint/2010/main" val="875391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FFA68-A1DE-4E7A-923A-BFE63C111BE6}"/>
              </a:ext>
            </a:extLst>
          </p:cNvPr>
          <p:cNvSpPr/>
          <p:nvPr/>
        </p:nvSpPr>
        <p:spPr>
          <a:xfrm>
            <a:off x="1127448" y="1340768"/>
            <a:ext cx="9433048" cy="4801314"/>
          </a:xfrm>
          <a:prstGeom prst="rect">
            <a:avLst/>
          </a:prstGeom>
        </p:spPr>
        <p:txBody>
          <a:bodyPr wrap="square">
            <a:spAutoFit/>
          </a:bodyPr>
          <a:lstStyle/>
          <a:p>
            <a:r>
              <a:rPr lang="en-US" altLang="zh-CN" dirty="0"/>
              <a:t>[1] R. Mahler, Statistical Multisource-Multitarget Information Fusion. Norwood, MA, USA: Artech House, 2007.</a:t>
            </a:r>
          </a:p>
          <a:p>
            <a:r>
              <a:rPr lang="en-US" altLang="zh-CN" dirty="0"/>
              <a:t>[2] R. Mahler, Advances in Statistical Multisource-Multitarget Information Fusion, Artech House, 2014.</a:t>
            </a:r>
          </a:p>
          <a:p>
            <a:r>
              <a:rPr lang="en-US" altLang="zh-CN" dirty="0"/>
              <a:t>[3] B.-N. Vo, B.-T. Vo, N.-T. Pham and D. Suter, “Joint Detection and Estimation of Multiple Objects from Image Observations,” IEEE Trans. Signal Process., 58(10):5129-5241, 2010.</a:t>
            </a:r>
          </a:p>
          <a:p>
            <a:r>
              <a:rPr lang="en-US" altLang="zh-CN" dirty="0"/>
              <a:t>[4] C. -Y. Chong, S. Mori, D. Reid, “Forty years of Multiple Hypothesis Tracking - A review of key developments,” in Proc. 21th Int. Conf. Inf. Fusion, July, 2018.</a:t>
            </a:r>
          </a:p>
          <a:p>
            <a:r>
              <a:rPr lang="en-US" altLang="zh-CN" dirty="0"/>
              <a:t>[5] R. Mahler, “Multitarget Bayes filtering via first-order multitarget moments,” IEEE Trans. </a:t>
            </a:r>
            <a:r>
              <a:rPr lang="en-US" altLang="zh-CN" dirty="0" err="1"/>
              <a:t>Aerosp</a:t>
            </a:r>
            <a:r>
              <a:rPr lang="en-US" altLang="zh-CN" dirty="0"/>
              <a:t>. Electron. Syst., 39(4):1152–1178, 2003.</a:t>
            </a:r>
          </a:p>
          <a:p>
            <a:r>
              <a:rPr lang="en-US" altLang="zh-CN" dirty="0"/>
              <a:t>[6] B.-N. Vo, S. Singh, and A. Doucet, “Sequential Monte </a:t>
            </a:r>
            <a:r>
              <a:rPr lang="en-US" altLang="zh-CN" dirty="0" err="1"/>
              <a:t>Carlomethods</a:t>
            </a:r>
            <a:r>
              <a:rPr lang="en-US" altLang="zh-CN" dirty="0"/>
              <a:t> for multi-target filtering with random finite sets,” IEEE Trans. </a:t>
            </a:r>
            <a:r>
              <a:rPr lang="en-US" altLang="zh-CN" dirty="0" err="1"/>
              <a:t>Aerosp</a:t>
            </a:r>
            <a:r>
              <a:rPr lang="en-US" altLang="zh-CN" dirty="0"/>
              <a:t>. Electron. Syst., 41(4):1224–1245, 2005.</a:t>
            </a:r>
          </a:p>
          <a:p>
            <a:r>
              <a:rPr lang="en-US" altLang="zh-CN" dirty="0"/>
              <a:t>[7] B.-N. Vo, and W.-K. Ma, “The Gaussian Mixture Probability Hypothesis Density Filter,” IEEE Trans. Signal Processing, 54 (11): 4091-4104, 2006.</a:t>
            </a:r>
          </a:p>
          <a:p>
            <a:r>
              <a:rPr lang="en-US" altLang="zh-CN" dirty="0"/>
              <a:t>[8] R. Mahler, “PHD Filters of Higher Order in Target </a:t>
            </a:r>
            <a:r>
              <a:rPr lang="en-US" altLang="zh-CN" dirty="0" err="1"/>
              <a:t>Number,”IEEE</a:t>
            </a:r>
            <a:r>
              <a:rPr lang="en-US" altLang="zh-CN" dirty="0"/>
              <a:t> Trans. </a:t>
            </a:r>
            <a:r>
              <a:rPr lang="en-US" altLang="zh-CN" dirty="0" err="1"/>
              <a:t>Aerosp</a:t>
            </a:r>
            <a:r>
              <a:rPr lang="en-US" altLang="zh-CN" dirty="0"/>
              <a:t>. Electron. Syst, 43(3): 1523-1543, 2007.</a:t>
            </a:r>
          </a:p>
          <a:p>
            <a:endParaRPr lang="zh-CN" altLang="en-US" dirty="0"/>
          </a:p>
        </p:txBody>
      </p:sp>
      <p:sp>
        <p:nvSpPr>
          <p:cNvPr id="3" name="矩形 2">
            <a:extLst>
              <a:ext uri="{FF2B5EF4-FFF2-40B4-BE49-F238E27FC236}">
                <a16:creationId xmlns:a16="http://schemas.microsoft.com/office/drawing/2014/main" id="{B915E2F3-0256-43C3-B47E-8C750F2AC90D}"/>
              </a:ext>
            </a:extLst>
          </p:cNvPr>
          <p:cNvSpPr/>
          <p:nvPr/>
        </p:nvSpPr>
        <p:spPr>
          <a:xfrm>
            <a:off x="983432" y="764704"/>
            <a:ext cx="6096000" cy="461665"/>
          </a:xfrm>
          <a:prstGeom prst="rect">
            <a:avLst/>
          </a:prstGeom>
        </p:spPr>
        <p:txBody>
          <a:bodyPr>
            <a:spAutoFit/>
          </a:bodyPr>
          <a:lstStyle/>
          <a:p>
            <a:r>
              <a:rPr lang="zh-CN" altLang="en-US" sz="2400" b="1" dirty="0"/>
              <a:t>参考文献</a:t>
            </a:r>
            <a:endParaRPr lang="en-US" altLang="zh-CN" sz="2400" b="1" dirty="0"/>
          </a:p>
        </p:txBody>
      </p:sp>
    </p:spTree>
    <p:extLst>
      <p:ext uri="{BB962C8B-B14F-4D97-AF65-F5344CB8AC3E}">
        <p14:creationId xmlns:p14="http://schemas.microsoft.com/office/powerpoint/2010/main" val="2533190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FFA68-A1DE-4E7A-923A-BFE63C111BE6}"/>
              </a:ext>
            </a:extLst>
          </p:cNvPr>
          <p:cNvSpPr/>
          <p:nvPr/>
        </p:nvSpPr>
        <p:spPr>
          <a:xfrm>
            <a:off x="1127448" y="1340768"/>
            <a:ext cx="9433048" cy="4524315"/>
          </a:xfrm>
          <a:prstGeom prst="rect">
            <a:avLst/>
          </a:prstGeom>
        </p:spPr>
        <p:txBody>
          <a:bodyPr wrap="square">
            <a:spAutoFit/>
          </a:bodyPr>
          <a:lstStyle/>
          <a:p>
            <a:r>
              <a:rPr lang="en-US" altLang="zh-CN" dirty="0"/>
              <a:t>[10] B.-T. Vo, B.-N. Vo, and A. </a:t>
            </a:r>
            <a:r>
              <a:rPr lang="en-US" altLang="zh-CN" dirty="0" err="1"/>
              <a:t>Cantoni</a:t>
            </a:r>
            <a:r>
              <a:rPr lang="en-US" altLang="zh-CN" dirty="0"/>
              <a:t>, “The Cardinality Balanced Multitarget Multi-Bernoulli filter and its implementations,” IEEE Trans. Signal Process., 57(2):409–423, 2009.</a:t>
            </a:r>
          </a:p>
          <a:p>
            <a:r>
              <a:rPr lang="en-US" altLang="zh-CN" dirty="0"/>
              <a:t>[11] B.-T. Vo and B.-N. Vo, “Labeled random finite sets and multi-object conjugate priors,” IEEE Trans. Signal Process. 61(13):3460–3475, 2013.</a:t>
            </a:r>
          </a:p>
          <a:p>
            <a:r>
              <a:rPr lang="en-US" altLang="zh-CN" dirty="0"/>
              <a:t>[12] B.-N. Vo, B.-T. Vo, and D. Phung, “Labeled random finite sets and the Bayes multi-target tracking filter,” IEEE Trans. Signal Process., 62(24):6554–6567, 2014.</a:t>
            </a:r>
          </a:p>
          <a:p>
            <a:r>
              <a:rPr lang="en-US" altLang="zh-CN" dirty="0"/>
              <a:t>[13] B.-N. Vo, B.-T. Vo, and H. Hoang, “An Efficient Implementation of the Generalized Labeled Multi-Bernoulli Filter,” IEEE Trans. Signal Process., 65(8):1975–1987, 2017.</a:t>
            </a:r>
          </a:p>
          <a:p>
            <a:r>
              <a:rPr lang="en-US" altLang="zh-CN" dirty="0"/>
              <a:t>[14] B.-T. Vo and B.-N. Vo, “Multi-Scan Generalized Labeled Multi-Bernoulli Filter,” Proc. 21st Int. Conf. Inf. Fusion, July, 2018.</a:t>
            </a:r>
          </a:p>
          <a:p>
            <a:r>
              <a:rPr lang="en-US" altLang="zh-CN" dirty="0"/>
              <a:t>[15] B.-T. Vo and B.-N. Vo, “A Multi-Scan Labeled Random Finite Set Model for Multi-object State Estimation,” </a:t>
            </a:r>
            <a:r>
              <a:rPr lang="en-US" altLang="zh-CN" dirty="0" err="1"/>
              <a:t>arXiv</a:t>
            </a:r>
            <a:r>
              <a:rPr lang="en-US" altLang="zh-CN" dirty="0"/>
              <a:t> preprint arXiv:1805.10038, 2018.</a:t>
            </a:r>
          </a:p>
          <a:p>
            <a:r>
              <a:rPr lang="en-US" altLang="zh-CN" dirty="0"/>
              <a:t>[16] M. Beard, B.-T. Vo, and B.-N. Vo, “A Solution for Large-scale Multi-object Tracking ” </a:t>
            </a:r>
            <a:r>
              <a:rPr lang="en-US" altLang="zh-CN" dirty="0" err="1"/>
              <a:t>arXiv</a:t>
            </a:r>
            <a:r>
              <a:rPr lang="en-US" altLang="zh-CN" dirty="0"/>
              <a:t> preprint </a:t>
            </a:r>
            <a:r>
              <a:rPr lang="en-US" altLang="zh-CN" dirty="0" err="1"/>
              <a:t>arXiv</a:t>
            </a:r>
            <a:r>
              <a:rPr lang="en-US" altLang="zh-CN" dirty="0"/>
              <a:t> :1804.06622,2018.</a:t>
            </a:r>
          </a:p>
          <a:p>
            <a:r>
              <a:rPr lang="en-US" altLang="zh-CN" dirty="0"/>
              <a:t>[17] B.-N. Vo, N. Dam, D. Phung, Q.N. Tran, and B.-T. Vo, “Model-Based Learning for Point Pattern Data,” Pattern Recognition,84:136-151, 2018.</a:t>
            </a:r>
            <a:endParaRPr lang="zh-CN" altLang="en-US" dirty="0"/>
          </a:p>
        </p:txBody>
      </p:sp>
      <p:sp>
        <p:nvSpPr>
          <p:cNvPr id="3" name="矩形 2">
            <a:extLst>
              <a:ext uri="{FF2B5EF4-FFF2-40B4-BE49-F238E27FC236}">
                <a16:creationId xmlns:a16="http://schemas.microsoft.com/office/drawing/2014/main" id="{B915E2F3-0256-43C3-B47E-8C750F2AC90D}"/>
              </a:ext>
            </a:extLst>
          </p:cNvPr>
          <p:cNvSpPr/>
          <p:nvPr/>
        </p:nvSpPr>
        <p:spPr>
          <a:xfrm>
            <a:off x="983432" y="764704"/>
            <a:ext cx="6096000" cy="461665"/>
          </a:xfrm>
          <a:prstGeom prst="rect">
            <a:avLst/>
          </a:prstGeom>
        </p:spPr>
        <p:txBody>
          <a:bodyPr>
            <a:spAutoFit/>
          </a:bodyPr>
          <a:lstStyle/>
          <a:p>
            <a:r>
              <a:rPr lang="zh-CN" altLang="en-US" sz="2400" b="1" dirty="0"/>
              <a:t>参考文献</a:t>
            </a:r>
            <a:endParaRPr lang="en-US" altLang="zh-CN" sz="2400" b="1" dirty="0"/>
          </a:p>
        </p:txBody>
      </p:sp>
    </p:spTree>
    <p:extLst>
      <p:ext uri="{BB962C8B-B14F-4D97-AF65-F5344CB8AC3E}">
        <p14:creationId xmlns:p14="http://schemas.microsoft.com/office/powerpoint/2010/main" val="2262525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CFFA68-A1DE-4E7A-923A-BFE63C111BE6}"/>
              </a:ext>
            </a:extLst>
          </p:cNvPr>
          <p:cNvSpPr/>
          <p:nvPr/>
        </p:nvSpPr>
        <p:spPr>
          <a:xfrm>
            <a:off x="1127448" y="1340768"/>
            <a:ext cx="9433048" cy="4801314"/>
          </a:xfrm>
          <a:prstGeom prst="rect">
            <a:avLst/>
          </a:prstGeom>
        </p:spPr>
        <p:txBody>
          <a:bodyPr wrap="square">
            <a:spAutoFit/>
          </a:bodyPr>
          <a:lstStyle/>
          <a:p>
            <a:r>
              <a:rPr lang="en-US" altLang="zh-CN" dirty="0"/>
              <a:t>[18] E. Maggio, M. Taj, and A. Cavallaro, “Efficient multitarget visual tracking using random finite sets,” IEEE Trans. Circuits Syst. Video Technol., 18(8):1016–1027, 2008.</a:t>
            </a:r>
          </a:p>
          <a:p>
            <a:r>
              <a:rPr lang="en-US" altLang="zh-CN" dirty="0"/>
              <a:t>[19] R. </a:t>
            </a:r>
            <a:r>
              <a:rPr lang="en-US" altLang="zh-CN" dirty="0" err="1"/>
              <a:t>Hoseinnezhad</a:t>
            </a:r>
            <a:r>
              <a:rPr lang="en-US" altLang="zh-CN" dirty="0"/>
              <a:t>, B.-N. Vo, B. T. Vo, and D. Suter, “Visual tracking of numerous targets via multi-</a:t>
            </a:r>
            <a:r>
              <a:rPr lang="en-US" altLang="zh-CN" dirty="0" err="1"/>
              <a:t>bernoulli</a:t>
            </a:r>
            <a:r>
              <a:rPr lang="en-US" altLang="zh-CN" dirty="0"/>
              <a:t> filtering of image data,” Pattern Recognition, 45(10):3625–3635, 2012.</a:t>
            </a:r>
          </a:p>
          <a:p>
            <a:r>
              <a:rPr lang="en-US" altLang="zh-CN" dirty="0"/>
              <a:t>[20] R. </a:t>
            </a:r>
            <a:r>
              <a:rPr lang="en-US" altLang="zh-CN" dirty="0" err="1"/>
              <a:t>Hoseinnezhad</a:t>
            </a:r>
            <a:r>
              <a:rPr lang="en-US" altLang="zh-CN" dirty="0"/>
              <a:t>, B.-N. Vo, and B.-T. Vo, “Visual tracking in background subtracted image sequences via multi-Bernoulli filtering,” IEEE Trans. Signal Process., 61(2):392–397, 2013.</a:t>
            </a:r>
          </a:p>
          <a:p>
            <a:r>
              <a:rPr lang="en-US" altLang="zh-CN" dirty="0"/>
              <a:t>[21] Y.G. </a:t>
            </a:r>
            <a:r>
              <a:rPr lang="en-US" altLang="zh-CN" dirty="0" err="1"/>
              <a:t>Punchihewa</a:t>
            </a:r>
            <a:r>
              <a:rPr lang="en-US" altLang="zh-CN" dirty="0"/>
              <a:t>, B.-T. Vo, B.-N. Vo, and D. Y. Kim, “Multiple Object Tracking in Unknown Backgrounds with Labeled Random Finite Sets,” EEE Trans. Signal Processing, 66(11):3040-3055, 2018.</a:t>
            </a:r>
          </a:p>
          <a:p>
            <a:r>
              <a:rPr lang="en-US" altLang="zh-CN" dirty="0"/>
              <a:t>[22] D.Y. Kim, B.-N. Vo, and B.-T. Vo, “Online Visual Multi-Object Tracking via Labeled Random Finite Set Filtering,” </a:t>
            </a:r>
            <a:r>
              <a:rPr lang="en-US" altLang="zh-CN" dirty="0" err="1"/>
              <a:t>arXiv</a:t>
            </a:r>
            <a:r>
              <a:rPr lang="en-US" altLang="zh-CN" dirty="0"/>
              <a:t> preprint arXiv:1611.06011, 2016.</a:t>
            </a:r>
          </a:p>
          <a:p>
            <a:r>
              <a:rPr lang="en-US" altLang="zh-CN" dirty="0"/>
              <a:t>[23] J. Mullane, B.-N. Vo, M. Adams, and B.-T. Vo, “A random-finite-set approach to Bayesian SLAM,” IEEE Trans. Robot.,27(2):268–282, 2011.</a:t>
            </a:r>
          </a:p>
          <a:p>
            <a:r>
              <a:rPr lang="en-US" altLang="zh-CN" dirty="0"/>
              <a:t>[24] D. Meissner, S. Reuter, and K. </a:t>
            </a:r>
            <a:r>
              <a:rPr lang="en-US" altLang="zh-CN" dirty="0" err="1"/>
              <a:t>Dietmayer</a:t>
            </a:r>
            <a:r>
              <a:rPr lang="en-US" altLang="zh-CN" dirty="0"/>
              <a:t>, “Road user tracking at intersections using a multiple-model PHD filter,” Proc. 2013 IEEE Intelligent Vehicles </a:t>
            </a:r>
            <a:r>
              <a:rPr lang="en-US" altLang="zh-CN" dirty="0" err="1"/>
              <a:t>Symp</a:t>
            </a:r>
            <a:r>
              <a:rPr lang="en-US" altLang="zh-CN" dirty="0"/>
              <a:t>., pp. 377–382, June 2013.</a:t>
            </a:r>
          </a:p>
          <a:p>
            <a:r>
              <a:rPr lang="en-US" altLang="zh-CN" dirty="0"/>
              <a:t>[25] B. </a:t>
            </a:r>
            <a:r>
              <a:rPr lang="en-US" altLang="zh-CN" dirty="0" err="1"/>
              <a:t>Ristic</a:t>
            </a:r>
            <a:r>
              <a:rPr lang="en-US" altLang="zh-CN" dirty="0"/>
              <a:t>, B.-N. Vo, ”Sensor control for multi-object state-space estimation using random finite sets,” </a:t>
            </a:r>
            <a:r>
              <a:rPr lang="en-US" altLang="zh-CN" dirty="0" err="1"/>
              <a:t>Automatica</a:t>
            </a:r>
            <a:r>
              <a:rPr lang="en-US" altLang="zh-CN" dirty="0"/>
              <a:t> 46(11):1812- 1818, 2010</a:t>
            </a:r>
            <a:endParaRPr lang="zh-CN" altLang="en-US" dirty="0"/>
          </a:p>
        </p:txBody>
      </p:sp>
      <p:sp>
        <p:nvSpPr>
          <p:cNvPr id="3" name="矩形 2">
            <a:extLst>
              <a:ext uri="{FF2B5EF4-FFF2-40B4-BE49-F238E27FC236}">
                <a16:creationId xmlns:a16="http://schemas.microsoft.com/office/drawing/2014/main" id="{B915E2F3-0256-43C3-B47E-8C750F2AC90D}"/>
              </a:ext>
            </a:extLst>
          </p:cNvPr>
          <p:cNvSpPr/>
          <p:nvPr/>
        </p:nvSpPr>
        <p:spPr>
          <a:xfrm>
            <a:off x="983432" y="764704"/>
            <a:ext cx="6096000" cy="461665"/>
          </a:xfrm>
          <a:prstGeom prst="rect">
            <a:avLst/>
          </a:prstGeom>
        </p:spPr>
        <p:txBody>
          <a:bodyPr>
            <a:spAutoFit/>
          </a:bodyPr>
          <a:lstStyle/>
          <a:p>
            <a:r>
              <a:rPr lang="zh-CN" altLang="en-US" sz="2400" b="1" dirty="0"/>
              <a:t>参考文献</a:t>
            </a:r>
            <a:endParaRPr lang="en-US" altLang="zh-CN" sz="2400" b="1" dirty="0"/>
          </a:p>
        </p:txBody>
      </p:sp>
    </p:spTree>
    <p:extLst>
      <p:ext uri="{BB962C8B-B14F-4D97-AF65-F5344CB8AC3E}">
        <p14:creationId xmlns:p14="http://schemas.microsoft.com/office/powerpoint/2010/main" val="2861905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844328" y="1556792"/>
            <a:ext cx="8140104" cy="2541850"/>
          </a:xfrm>
          <a:prstGeom prst="rect">
            <a:avLst/>
          </a:prstGeom>
          <a:noFill/>
        </p:spPr>
        <p:txBody>
          <a:bodyPr wrap="square" rtlCol="0">
            <a:spAutoFit/>
          </a:bodyPr>
          <a:lstStyle/>
          <a:p>
            <a:pPr>
              <a:lnSpc>
                <a:spcPct val="200000"/>
              </a:lnSpc>
            </a:pPr>
            <a:r>
              <a:rPr lang="zh-CN" altLang="en-US" b="1" dirty="0">
                <a:latin typeface="微软雅黑" pitchFamily="34" charset="-122"/>
                <a:ea typeface="微软雅黑" pitchFamily="34" charset="-122"/>
              </a:rPr>
              <a:t>研究现状</a:t>
            </a:r>
            <a:r>
              <a:rPr lang="zh-CN" altLang="en-US" sz="1600" dirty="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p>
            <a:pPr>
              <a:lnSpc>
                <a:spcPct val="200000"/>
              </a:lnSpc>
            </a:pP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固定结构的可分辨群目标及拓展目标跟踪成果占比很多，但混合目标跟踪成果占比很少</a:t>
            </a:r>
            <a:endParaRPr lang="en-US" altLang="zh-CN" sz="1600" dirty="0">
              <a:latin typeface="微软雅黑" pitchFamily="34" charset="-122"/>
              <a:ea typeface="微软雅黑" pitchFamily="34" charset="-122"/>
            </a:endParaRPr>
          </a:p>
          <a:p>
            <a:pPr>
              <a:lnSpc>
                <a:spcPct val="200000"/>
              </a:lnSpc>
            </a:pPr>
            <a:endParaRPr lang="en-US" altLang="zh-CN" sz="1600" dirty="0">
              <a:latin typeface="微软雅黑" pitchFamily="34" charset="-122"/>
              <a:ea typeface="微软雅黑" pitchFamily="34" charset="-122"/>
            </a:endParaRPr>
          </a:p>
          <a:p>
            <a:pPr>
              <a:lnSpc>
                <a:spcPct val="200000"/>
              </a:lnSpc>
            </a:pPr>
            <a:endParaRPr lang="zh-CN" altLang="en-US" sz="1600" dirty="0">
              <a:latin typeface="微软雅黑" pitchFamily="34" charset="-122"/>
              <a:ea typeface="微软雅黑" pitchFamily="34" charset="-122"/>
            </a:endParaRPr>
          </a:p>
        </p:txBody>
      </p:sp>
      <p:graphicFrame>
        <p:nvGraphicFramePr>
          <p:cNvPr id="9" name="表格 8">
            <a:extLst>
              <a:ext uri="{FF2B5EF4-FFF2-40B4-BE49-F238E27FC236}">
                <a16:creationId xmlns:a16="http://schemas.microsoft.com/office/drawing/2014/main" id="{C27BF0F8-1B4D-4EF8-B707-A1CC33F07F9A}"/>
              </a:ext>
            </a:extLst>
          </p:cNvPr>
          <p:cNvGraphicFramePr>
            <a:graphicFrameLocks noGrp="1"/>
          </p:cNvGraphicFramePr>
          <p:nvPr/>
        </p:nvGraphicFramePr>
        <p:xfrm>
          <a:off x="1847528" y="548680"/>
          <a:ext cx="6624000" cy="670992"/>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504055">
                <a:tc rowSpan="2">
                  <a:txBody>
                    <a:bodyPr/>
                    <a:lstStyle/>
                    <a:p>
                      <a:pPr algn="ctr"/>
                      <a:r>
                        <a:rPr lang="zh-CN" altLang="en-US" sz="1800" b="1" dirty="0">
                          <a:latin typeface="微软雅黑" pitchFamily="34" charset="-122"/>
                          <a:ea typeface="微软雅黑" pitchFamily="34" charset="-122"/>
                        </a:rPr>
                        <a:t>背景介绍及研究意义</a:t>
                      </a:r>
                      <a:endParaRPr lang="zh-CN" altLang="en-US" sz="1400" b="1" dirty="0">
                        <a:latin typeface="微软雅黑" pitchFamily="34" charset="-122"/>
                        <a:ea typeface="微软雅黑"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chemeClr val="accent1">
                              <a:lumMod val="75000"/>
                            </a:schemeClr>
                          </a:solidFill>
                          <a:latin typeface="微软雅黑" pitchFamily="34" charset="-122"/>
                          <a:ea typeface="微软雅黑" pitchFamily="34" charset="-122"/>
                        </a:rPr>
                        <a:t>研究内容</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6937">
                <a:tc vMerge="1">
                  <a:txBody>
                    <a:bodyPr/>
                    <a:lstStyle/>
                    <a:p>
                      <a:pPr algn="ctr"/>
                      <a:endParaRPr lang="zh-CN" altLang="en-US" sz="1600" b="0" dirty="0">
                        <a:latin typeface="微软雅黑" pitchFamily="34" charset="-122"/>
                        <a:ea typeface="微软雅黑" pitchFamily="34" charset="-122"/>
                      </a:endParaRPr>
                    </a:p>
                  </a:txBody>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1"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pic>
        <p:nvPicPr>
          <p:cNvPr id="11" name="图片 10">
            <a:extLst>
              <a:ext uri="{FF2B5EF4-FFF2-40B4-BE49-F238E27FC236}">
                <a16:creationId xmlns:a16="http://schemas.microsoft.com/office/drawing/2014/main" id="{17F0B6B1-2513-466B-B98A-A56D4C045C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7809" y="3271030"/>
            <a:ext cx="2376264" cy="140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B676744A-820F-400A-8D29-A88050ACACD3}"/>
              </a:ext>
            </a:extLst>
          </p:cNvPr>
          <p:cNvSpPr txBox="1"/>
          <p:nvPr/>
        </p:nvSpPr>
        <p:spPr>
          <a:xfrm>
            <a:off x="5015880" y="5087198"/>
            <a:ext cx="2376264" cy="369332"/>
          </a:xfrm>
          <a:prstGeom prst="rect">
            <a:avLst/>
          </a:prstGeom>
          <a:noFill/>
        </p:spPr>
        <p:txBody>
          <a:bodyPr wrap="square" rtlCol="0">
            <a:spAutoFit/>
          </a:bodyPr>
          <a:lstStyle/>
          <a:p>
            <a:r>
              <a:rPr lang="zh-CN" altLang="en-US" dirty="0"/>
              <a:t>拓展目标</a:t>
            </a:r>
          </a:p>
        </p:txBody>
      </p:sp>
      <p:pic>
        <p:nvPicPr>
          <p:cNvPr id="4" name="图片 3">
            <a:extLst>
              <a:ext uri="{FF2B5EF4-FFF2-40B4-BE49-F238E27FC236}">
                <a16:creationId xmlns:a16="http://schemas.microsoft.com/office/drawing/2014/main" id="{677C7D5B-443C-48D2-A7B8-0A3741206BFE}"/>
              </a:ext>
            </a:extLst>
          </p:cNvPr>
          <p:cNvPicPr>
            <a:picLocks noChangeAspect="1"/>
          </p:cNvPicPr>
          <p:nvPr/>
        </p:nvPicPr>
        <p:blipFill>
          <a:blip r:embed="rId3">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tretch>
            <a:fillRect/>
          </a:stretch>
        </p:blipFill>
        <p:spPr>
          <a:xfrm>
            <a:off x="1559496" y="3152134"/>
            <a:ext cx="2088232" cy="1769904"/>
          </a:xfrm>
          <a:prstGeom prst="rect">
            <a:avLst/>
          </a:prstGeom>
        </p:spPr>
      </p:pic>
      <p:sp>
        <p:nvSpPr>
          <p:cNvPr id="12" name="文本框 11">
            <a:extLst>
              <a:ext uri="{FF2B5EF4-FFF2-40B4-BE49-F238E27FC236}">
                <a16:creationId xmlns:a16="http://schemas.microsoft.com/office/drawing/2014/main" id="{17F446C8-4CF9-420C-8078-A9EB855F4614}"/>
              </a:ext>
            </a:extLst>
          </p:cNvPr>
          <p:cNvSpPr txBox="1"/>
          <p:nvPr/>
        </p:nvSpPr>
        <p:spPr>
          <a:xfrm>
            <a:off x="2030018" y="5144034"/>
            <a:ext cx="2376264" cy="369332"/>
          </a:xfrm>
          <a:prstGeom prst="rect">
            <a:avLst/>
          </a:prstGeom>
          <a:noFill/>
        </p:spPr>
        <p:txBody>
          <a:bodyPr wrap="square" rtlCol="0">
            <a:spAutoFit/>
          </a:bodyPr>
          <a:lstStyle/>
          <a:p>
            <a:r>
              <a:rPr lang="zh-CN" altLang="en-US" dirty="0"/>
              <a:t>可分辨群目标</a:t>
            </a:r>
          </a:p>
        </p:txBody>
      </p:sp>
      <p:pic>
        <p:nvPicPr>
          <p:cNvPr id="13" name="图片 12">
            <a:extLst>
              <a:ext uri="{FF2B5EF4-FFF2-40B4-BE49-F238E27FC236}">
                <a16:creationId xmlns:a16="http://schemas.microsoft.com/office/drawing/2014/main" id="{84B5D1BC-F2C2-460E-91A8-C871CF6B5C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6182" y="3152134"/>
            <a:ext cx="1656184" cy="1689308"/>
          </a:xfrm>
          <a:prstGeom prst="rect">
            <a:avLst/>
          </a:prstGeom>
        </p:spPr>
      </p:pic>
      <p:sp>
        <p:nvSpPr>
          <p:cNvPr id="14" name="文本框 13">
            <a:extLst>
              <a:ext uri="{FF2B5EF4-FFF2-40B4-BE49-F238E27FC236}">
                <a16:creationId xmlns:a16="http://schemas.microsoft.com/office/drawing/2014/main" id="{E41EF93C-EA33-4B4C-AAF4-CCDCF343EEFF}"/>
              </a:ext>
            </a:extLst>
          </p:cNvPr>
          <p:cNvSpPr txBox="1"/>
          <p:nvPr/>
        </p:nvSpPr>
        <p:spPr>
          <a:xfrm>
            <a:off x="7738010" y="5087198"/>
            <a:ext cx="2376264" cy="369332"/>
          </a:xfrm>
          <a:prstGeom prst="rect">
            <a:avLst/>
          </a:prstGeom>
          <a:noFill/>
        </p:spPr>
        <p:txBody>
          <a:bodyPr wrap="square" rtlCol="0">
            <a:spAutoFit/>
          </a:bodyPr>
          <a:lstStyle/>
          <a:p>
            <a:r>
              <a:rPr lang="zh-CN" altLang="en-US" dirty="0"/>
              <a:t>混合目标</a:t>
            </a:r>
          </a:p>
        </p:txBody>
      </p:sp>
    </p:spTree>
    <p:extLst>
      <p:ext uri="{BB962C8B-B14F-4D97-AF65-F5344CB8AC3E}">
        <p14:creationId xmlns:p14="http://schemas.microsoft.com/office/powerpoint/2010/main" val="38007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C96D0A2-FA00-4DDD-9960-33509152DFC1}"/>
              </a:ext>
            </a:extLst>
          </p:cNvPr>
          <p:cNvSpPr/>
          <p:nvPr/>
        </p:nvSpPr>
        <p:spPr>
          <a:xfrm>
            <a:off x="3953042" y="2276872"/>
            <a:ext cx="4654608" cy="1107996"/>
          </a:xfrm>
          <a:prstGeom prst="rect">
            <a:avLst/>
          </a:prstGeom>
          <a:noFill/>
        </p:spPr>
        <p:txBody>
          <a:bodyPr wrap="none" lIns="91440" tIns="45720" rIns="91440" bIns="45720">
            <a:spAutoFit/>
          </a:bodyPr>
          <a:lstStyle/>
          <a:p>
            <a:pPr algn="ctr"/>
            <a:r>
              <a:rPr lang="en-US" altLang="zh-CN"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rPr>
              <a:t>Thank You</a:t>
            </a:r>
            <a:r>
              <a:rPr lang="zh-CN" altLang="en-US"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rPr>
              <a:t>！</a:t>
            </a:r>
          </a:p>
        </p:txBody>
      </p:sp>
    </p:spTree>
    <p:extLst>
      <p:ext uri="{BB962C8B-B14F-4D97-AF65-F5344CB8AC3E}">
        <p14:creationId xmlns:p14="http://schemas.microsoft.com/office/powerpoint/2010/main" val="237124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934285834"/>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5549D3B3-639F-4DB4-B296-26E571C5E8B9}"/>
              </a:ext>
            </a:extLst>
          </p:cNvPr>
          <p:cNvSpPr/>
          <p:nvPr/>
        </p:nvSpPr>
        <p:spPr>
          <a:xfrm>
            <a:off x="1847528" y="2167696"/>
            <a:ext cx="7992888" cy="3218573"/>
          </a:xfrm>
          <a:prstGeom prst="rect">
            <a:avLst/>
          </a:prstGeom>
        </p:spPr>
        <p:txBody>
          <a:bodyPr wrap="square">
            <a:spAutoFit/>
          </a:bodyPr>
          <a:lstStyle/>
          <a:p>
            <a:pPr>
              <a:lnSpc>
                <a:spcPct val="150000"/>
              </a:lnSpc>
            </a:pPr>
            <a:r>
              <a:rPr lang="zh-CN" altLang="en-US" sz="2000" dirty="0">
                <a:latin typeface="+mj-ea"/>
                <a:ea typeface="+mj-ea"/>
              </a:rPr>
              <a:t>研究内容</a:t>
            </a:r>
            <a:r>
              <a:rPr lang="en-US" altLang="zh-CN" sz="2000" dirty="0">
                <a:latin typeface="+mj-ea"/>
                <a:ea typeface="+mj-ea"/>
              </a:rPr>
              <a:t>1</a:t>
            </a:r>
            <a:r>
              <a:rPr lang="zh-CN" altLang="en-US" sz="2000" dirty="0">
                <a:latin typeface="+mj-ea"/>
                <a:ea typeface="+mj-ea"/>
              </a:rPr>
              <a:t>：</a:t>
            </a:r>
            <a:endParaRPr lang="en-US" altLang="zh-CN" sz="2000" dirty="0">
              <a:latin typeface="+mj-ea"/>
              <a:ea typeface="+mj-ea"/>
            </a:endParaRPr>
          </a:p>
          <a:p>
            <a:pPr>
              <a:lnSpc>
                <a:spcPct val="150000"/>
              </a:lnSpc>
            </a:pPr>
            <a:r>
              <a:rPr lang="en-US" altLang="zh-CN" sz="2000" dirty="0">
                <a:latin typeface="+mj-ea"/>
                <a:ea typeface="+mj-ea"/>
              </a:rPr>
              <a:t>    </a:t>
            </a:r>
            <a:r>
              <a:rPr lang="zh-CN" altLang="en-US" sz="2000" dirty="0">
                <a:latin typeface="+mj-ea"/>
                <a:ea typeface="+mj-ea"/>
              </a:rPr>
              <a:t>在随机有限集框架下，对可分辨机动群目标状态估计问题</a:t>
            </a:r>
            <a:endParaRPr lang="en-US" altLang="zh-CN" sz="2000" dirty="0">
              <a:latin typeface="+mj-ea"/>
              <a:ea typeface="+mj-ea"/>
            </a:endParaRPr>
          </a:p>
          <a:p>
            <a:pPr>
              <a:lnSpc>
                <a:spcPct val="150000"/>
              </a:lnSpc>
            </a:pPr>
            <a:r>
              <a:rPr lang="zh-CN" altLang="en-US" sz="2000" dirty="0">
                <a:latin typeface="+mj-ea"/>
                <a:ea typeface="+mj-ea"/>
              </a:rPr>
              <a:t>研究内容</a:t>
            </a:r>
            <a:r>
              <a:rPr lang="en-US" altLang="zh-CN" sz="2000" dirty="0">
                <a:latin typeface="+mj-ea"/>
                <a:ea typeface="+mj-ea"/>
              </a:rPr>
              <a:t>1</a:t>
            </a:r>
            <a:r>
              <a:rPr lang="zh-CN" altLang="en-US" sz="2000" dirty="0">
                <a:latin typeface="+mj-ea"/>
                <a:ea typeface="+mj-ea"/>
              </a:rPr>
              <a:t>：</a:t>
            </a:r>
            <a:endParaRPr lang="en-US" altLang="zh-CN" sz="2000" dirty="0">
              <a:latin typeface="+mj-ea"/>
              <a:ea typeface="+mj-ea"/>
            </a:endParaRPr>
          </a:p>
          <a:p>
            <a:pPr>
              <a:lnSpc>
                <a:spcPct val="150000"/>
              </a:lnSpc>
            </a:pPr>
            <a:r>
              <a:rPr lang="en-US" altLang="zh-CN" sz="2000" dirty="0">
                <a:latin typeface="+mj-ea"/>
                <a:ea typeface="+mj-ea"/>
              </a:rPr>
              <a:t>    </a:t>
            </a:r>
            <a:r>
              <a:rPr lang="zh-CN" altLang="zh-CN" sz="2000" dirty="0">
                <a:latin typeface="+mj-ea"/>
                <a:ea typeface="+mj-ea"/>
              </a:rPr>
              <a:t>在</a:t>
            </a:r>
            <a:r>
              <a:rPr lang="en-US" altLang="zh-CN" sz="2000" dirty="0">
                <a:latin typeface="+mj-ea"/>
                <a:ea typeface="+mj-ea"/>
              </a:rPr>
              <a:t>GLMB</a:t>
            </a:r>
            <a:r>
              <a:rPr lang="zh-CN" altLang="zh-CN" sz="2000" dirty="0">
                <a:latin typeface="+mj-ea"/>
                <a:ea typeface="+mj-ea"/>
              </a:rPr>
              <a:t>快速算法条件下，对可分辨群机动目标的跟踪问题</a:t>
            </a:r>
            <a:endParaRPr lang="en-US" altLang="zh-CN" sz="2000" dirty="0">
              <a:latin typeface="+mj-ea"/>
              <a:ea typeface="+mj-ea"/>
            </a:endParaRPr>
          </a:p>
          <a:p>
            <a:pPr>
              <a:lnSpc>
                <a:spcPct val="150000"/>
              </a:lnSpc>
            </a:pPr>
            <a:r>
              <a:rPr lang="zh-CN" altLang="en-US" sz="2000" dirty="0">
                <a:latin typeface="+mj-ea"/>
                <a:ea typeface="+mj-ea"/>
              </a:rPr>
              <a:t>研究内容</a:t>
            </a:r>
            <a:r>
              <a:rPr lang="en-US" altLang="zh-CN" sz="2000" dirty="0">
                <a:latin typeface="+mj-ea"/>
                <a:ea typeface="+mj-ea"/>
              </a:rPr>
              <a:t>2</a:t>
            </a:r>
            <a:r>
              <a:rPr lang="zh-CN" altLang="en-US" sz="2000" b="1" dirty="0">
                <a:latin typeface="+mj-ea"/>
                <a:ea typeface="+mj-ea"/>
              </a:rPr>
              <a:t>：</a:t>
            </a:r>
            <a:endParaRPr lang="en-US" altLang="zh-CN" sz="2000" b="1" dirty="0">
              <a:latin typeface="+mj-ea"/>
              <a:ea typeface="+mj-ea"/>
            </a:endParaRPr>
          </a:p>
          <a:p>
            <a:pPr>
              <a:lnSpc>
                <a:spcPct val="150000"/>
              </a:lnSpc>
            </a:pPr>
            <a:r>
              <a:rPr lang="en-US" altLang="zh-CN" sz="2000" dirty="0">
                <a:latin typeface="+mj-ea"/>
                <a:ea typeface="+mj-ea"/>
              </a:rPr>
              <a:t>    </a:t>
            </a:r>
            <a:r>
              <a:rPr lang="zh-CN" altLang="en-US" sz="2000" dirty="0">
                <a:latin typeface="+mj-ea"/>
                <a:ea typeface="+mj-ea"/>
              </a:rPr>
              <a:t>在</a:t>
            </a:r>
            <a:r>
              <a:rPr lang="en-US" altLang="zh-CN" sz="2000" dirty="0">
                <a:latin typeface="+mj-ea"/>
                <a:ea typeface="+mj-ea"/>
              </a:rPr>
              <a:t>GLMB</a:t>
            </a:r>
            <a:r>
              <a:rPr lang="zh-CN" altLang="en-US" sz="2000" dirty="0">
                <a:latin typeface="+mj-ea"/>
                <a:ea typeface="+mj-ea"/>
              </a:rPr>
              <a:t>快速算法条件下，</a:t>
            </a:r>
            <a:r>
              <a:rPr lang="zh-CN" altLang="zh-CN" sz="2000" dirty="0">
                <a:latin typeface="+mj-ea"/>
                <a:ea typeface="+mj-ea"/>
              </a:rPr>
              <a:t>可分辨群机动目标的结构估计问题</a:t>
            </a:r>
            <a:endParaRPr lang="en-US" altLang="zh-CN" sz="2000" dirty="0">
              <a:latin typeface="+mj-ea"/>
              <a:ea typeface="+mj-ea"/>
            </a:endParaRPr>
          </a:p>
          <a:p>
            <a:pPr>
              <a:lnSpc>
                <a:spcPct val="125000"/>
              </a:lnSpc>
            </a:pPr>
            <a:endParaRPr lang="zh-CN" altLang="en-US" sz="2000" dirty="0"/>
          </a:p>
        </p:txBody>
      </p:sp>
      <p:sp>
        <p:nvSpPr>
          <p:cNvPr id="5" name="TextBox 9">
            <a:extLst>
              <a:ext uri="{FF2B5EF4-FFF2-40B4-BE49-F238E27FC236}">
                <a16:creationId xmlns:a16="http://schemas.microsoft.com/office/drawing/2014/main" id="{A4E9D41F-65EC-47CE-89B5-8B5805863862}"/>
              </a:ext>
            </a:extLst>
          </p:cNvPr>
          <p:cNvSpPr txBox="1"/>
          <p:nvPr/>
        </p:nvSpPr>
        <p:spPr>
          <a:xfrm>
            <a:off x="1127448" y="1434282"/>
            <a:ext cx="7769113" cy="523220"/>
          </a:xfrm>
          <a:prstGeom prst="rect">
            <a:avLst/>
          </a:prstGeom>
          <a:noFill/>
        </p:spPr>
        <p:txBody>
          <a:bodyPr wrap="square" rtlCol="0">
            <a:spAutoFit/>
          </a:bodyPr>
          <a:lstStyle/>
          <a:p>
            <a:r>
              <a:rPr lang="zh-CN" altLang="en-US" sz="2800" b="1" dirty="0"/>
              <a:t>研究内容：</a:t>
            </a:r>
            <a:endParaRPr lang="en-US" altLang="zh-CN" sz="2800" b="1" dirty="0"/>
          </a:p>
        </p:txBody>
      </p:sp>
    </p:spTree>
    <p:extLst>
      <p:ext uri="{BB962C8B-B14F-4D97-AF65-F5344CB8AC3E}">
        <p14:creationId xmlns:p14="http://schemas.microsoft.com/office/powerpoint/2010/main" val="219469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879686894"/>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endParaRPr lang="en-US" altLang="zh-CN" b="0" dirty="0">
                        <a:solidFill>
                          <a:schemeClr val="accent1">
                            <a:lumMod val="75000"/>
                          </a:schemeClr>
                        </a:solidFill>
                        <a:latin typeface="微软雅黑" pitchFamily="34" charset="-122"/>
                        <a:ea typeface="微软雅黑"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5549D3B3-639F-4DB4-B296-26E571C5E8B9}"/>
                  </a:ext>
                </a:extLst>
              </p:cNvPr>
              <p:cNvSpPr/>
              <p:nvPr/>
            </p:nvSpPr>
            <p:spPr>
              <a:xfrm>
                <a:off x="1847528" y="2167696"/>
                <a:ext cx="7992888" cy="4093749"/>
              </a:xfrm>
              <a:prstGeom prst="rect">
                <a:avLst/>
              </a:prstGeom>
            </p:spPr>
            <p:txBody>
              <a:bodyPr wrap="square">
                <a:spAutoFit/>
              </a:bodyPr>
              <a:lstStyle/>
              <a:p>
                <a:r>
                  <a:rPr lang="zh-CN" altLang="en-US" b="1" dirty="0"/>
                  <a:t>标签随机有限集（</a:t>
                </a:r>
                <a:r>
                  <a:rPr lang="en-US" altLang="zh-CN" b="1" dirty="0"/>
                  <a:t>labeled RFS</a:t>
                </a:r>
                <a:r>
                  <a:rPr lang="zh-CN" altLang="en-US" b="1" dirty="0"/>
                  <a:t>）：</a:t>
                </a:r>
                <a:r>
                  <a:rPr lang="zh-CN" altLang="en-US" dirty="0"/>
                  <a:t>标签随机有限集是在随机有限集上给每个目标添加一个身份</a:t>
                </a:r>
                <a:endParaRPr lang="en-US" altLang="zh-CN" dirty="0"/>
              </a:p>
              <a:p>
                <a:r>
                  <a:rPr lang="zh-CN" altLang="en-US" dirty="0"/>
                  <a:t>              状态</a:t>
                </a:r>
                <a14:m>
                  <m:oMath xmlns:m="http://schemas.openxmlformats.org/officeDocument/2006/math">
                    <m:r>
                      <m:rPr>
                        <m:sty m:val="p"/>
                      </m:rPr>
                      <a:rPr lang="en-US" altLang="zh-CN" i="1">
                        <a:latin typeface="Cambria Math" panose="02040503050406030204" pitchFamily="18" charset="0"/>
                      </a:rPr>
                      <m:t>labeled</m:t>
                    </m:r>
                    <m:r>
                      <a:rPr lang="en-US" altLang="zh-CN" b="0" i="1" smtClean="0">
                        <a:latin typeface="Cambria Math" panose="02040503050406030204" pitchFamily="18" charset="0"/>
                      </a:rPr>
                      <m:t> </m:t>
                    </m:r>
                    <m:r>
                      <m:rPr>
                        <m:sty m:val="p"/>
                      </m:rPr>
                      <a:rPr lang="en-US" altLang="zh-CN" i="1" smtClean="0">
                        <a:latin typeface="Cambria Math" panose="02040503050406030204" pitchFamily="18" charset="0"/>
                      </a:rPr>
                      <m:t>RFS</m:t>
                    </m:r>
                    <m:r>
                      <a:rPr lang="zh-CN" altLang="en-US" i="1">
                        <a:latin typeface="Cambria Math" panose="02040503050406030204" pitchFamily="18" charset="0"/>
                      </a:rPr>
                      <m:t>：</m:t>
                    </m:r>
                    <m:r>
                      <a:rPr lang="en-US" altLang="zh-CN" b="0" i="1" smtClean="0">
                        <a:latin typeface="Cambria Math" panose="02040503050406030204" pitchFamily="18" charset="0"/>
                      </a:rPr>
                      <m:t> </m:t>
                    </m:r>
                    <m:sSub>
                      <m:sSubPr>
                        <m:ctrlPr>
                          <a:rPr lang="zh-CN" altLang="zh-CN" i="1">
                            <a:latin typeface="Cambria Math" panose="02040503050406030204" pitchFamily="18" charset="0"/>
                          </a:rPr>
                        </m:ctrlPr>
                      </m:sSubPr>
                      <m:e>
                        <m:r>
                          <m:rPr>
                            <m:nor/>
                          </m:rPr>
                          <a:rPr lang="en-US" altLang="zh-CN">
                            <a:latin typeface="Cambria Math" panose="02040503050406030204" pitchFamily="18" charset="0"/>
                            <a:ea typeface="Cambria Math" panose="02040503050406030204" pitchFamily="18" charset="0"/>
                          </a:rPr>
                          <m:t>Χ</m:t>
                        </m:r>
                      </m:e>
                      <m:sub>
                        <m:r>
                          <a:rPr lang="en-US" altLang="zh-CN" i="1">
                            <a:latin typeface="Cambria Math" panose="02040503050406030204" pitchFamily="18" charset="0"/>
                          </a:rPr>
                          <m:t>𝑘</m:t>
                        </m:r>
                      </m:sub>
                    </m:sSub>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1</m:t>
                            </m:r>
                          </m:sub>
                        </m:sSub>
                      </m:e>
                    </m:d>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b>
                        </m:sSub>
                      </m:e>
                    </m:d>
                    <m:r>
                      <a:rPr lang="en-US" altLang="zh-CN" i="1">
                        <a:latin typeface="Cambria Math" panose="02040503050406030204" pitchFamily="18" charset="0"/>
                      </a:rPr>
                      <m:t>}</m:t>
                    </m:r>
                  </m:oMath>
                </a14:m>
                <a:endParaRPr lang="en-US" altLang="zh-CN" dirty="0"/>
              </a:p>
              <a:p>
                <a:endParaRPr lang="en-US" altLang="zh-CN" dirty="0"/>
              </a:p>
              <a:p>
                <a:r>
                  <a:rPr lang="zh-CN" altLang="en-US" dirty="0"/>
                  <a:t>标签多伯努利密度函数：</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π</m:t>
                      </m:r>
                      <m:d>
                        <m:dPr>
                          <m:ctrlPr>
                            <a:rPr lang="zh-CN" altLang="zh-CN" i="1">
                              <a:latin typeface="Cambria Math" panose="02040503050406030204" pitchFamily="18" charset="0"/>
                            </a:rPr>
                          </m:ctrlPr>
                        </m:dPr>
                        <m:e>
                          <m:d>
                            <m:dPr>
                              <m:begChr m:val="{"/>
                              <m:endChr m:val="}"/>
                              <m:ctrlPr>
                                <a:rPr lang="zh-CN" altLang="zh-CN" i="1">
                                  <a:latin typeface="Cambria Math" panose="02040503050406030204" pitchFamily="18" charset="0"/>
                                </a:rPr>
                              </m:ctrlPr>
                            </m:d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1</m:t>
                                      </m:r>
                                    </m:sub>
                                  </m:sSub>
                                </m:e>
                              </m:d>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r>
                                        <a:rPr lang="en-US" altLang="zh-CN" i="1">
                                          <a:latin typeface="Cambria Math" panose="02040503050406030204" pitchFamily="18" charset="0"/>
                                        </a:rPr>
                                        <m:t>,</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𝑛</m:t>
                                      </m:r>
                                    </m:sub>
                                  </m:sSub>
                                </m:e>
                              </m:d>
                            </m:e>
                          </m:d>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𝑛</m:t>
                          </m:r>
                        </m:sub>
                      </m:sSub>
                      <m:d>
                        <m:dPr>
                          <m:ctrlPr>
                            <a:rPr lang="zh-CN" altLang="zh-CN" i="1">
                              <a:latin typeface="Cambria Math" panose="02040503050406030204" pitchFamily="18" charset="0"/>
                            </a:rPr>
                          </m:ctrlPr>
                        </m:dPr>
                        <m:e>
                          <m:d>
                            <m:dPr>
                              <m:begChr m:val="|"/>
                              <m:endChr m:val="|"/>
                              <m:ctrlPr>
                                <a:rPr lang="zh-CN" altLang="zh-CN" i="1">
                                  <a:latin typeface="Cambria Math" panose="02040503050406030204" pitchFamily="18" charset="0"/>
                                </a:rPr>
                              </m:ctrlPr>
                            </m:dPr>
                            <m:e>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𝑛</m:t>
                                      </m:r>
                                    </m:sub>
                                  </m:sSub>
                                </m:e>
                              </m:d>
                            </m:e>
                          </m:d>
                        </m:e>
                      </m:d>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𝜁</m:t>
                          </m:r>
                          <m:r>
                            <a:rPr lang="en-US" altLang="zh-CN" i="1">
                              <a:latin typeface="Cambria Math" panose="02040503050406030204" pitchFamily="18" charset="0"/>
                            </a:rPr>
                            <m:t>∈</m:t>
                          </m:r>
                          <m:r>
                            <m:rPr>
                              <m:sty m:val="p"/>
                            </m:rPr>
                            <a:rPr lang="en-US" altLang="zh-CN">
                              <a:latin typeface="Cambria Math" panose="02040503050406030204" pitchFamily="18" charset="0"/>
                            </a:rPr>
                            <m:t>Ψ</m:t>
                          </m:r>
                        </m:sub>
                        <m:sup/>
                        <m:e>
                          <m:d>
                            <m:dPr>
                              <m:ctrlPr>
                                <a:rPr lang="zh-CN" altLang="zh-CN" i="1">
                                  <a:latin typeface="Cambria Math" panose="02040503050406030204" pitchFamily="18" charset="0"/>
                                </a:rPr>
                              </m:ctrlPr>
                            </m:dPr>
                            <m:e>
                              <m:r>
                                <a:rPr lang="en-US" altLang="zh-CN" i="1">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𝜁</m:t>
                                  </m:r>
                                </m:sup>
                              </m:sSup>
                            </m:e>
                          </m:d>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1</m:t>
                                      </m:r>
                                    </m:e>
                                    <m:sub>
                                      <m:r>
                                        <a:rPr lang="en-US" altLang="zh-CN" i="1">
                                          <a:latin typeface="Cambria Math" panose="02040503050406030204" pitchFamily="18" charset="0"/>
                                        </a:rPr>
                                        <m:t>𝛼</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Ψ</m:t>
                                          </m:r>
                                        </m:e>
                                      </m:d>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𝑗</m:t>
                                          </m:r>
                                        </m:sub>
                                      </m:sSub>
                                    </m:e>
                                  </m:d>
                                  <m:sSup>
                                    <m:sSupPr>
                                      <m:ctrlPr>
                                        <a:rPr lang="zh-CN" altLang="zh-CN" i="1">
                                          <a:latin typeface="Cambria Math" panose="02040503050406030204" pitchFamily="18" charset="0"/>
                                        </a:rPr>
                                      </m:ctrlPr>
                                    </m:sSupPr>
                                    <m:e>
                                      <m:r>
                                        <a:rPr lang="en-US" altLang="zh-CN" i="1">
                                          <a:latin typeface="Cambria Math" panose="02040503050406030204" pitchFamily="18" charset="0"/>
                                        </a:rPr>
                                        <m:t>𝑟</m:t>
                                      </m:r>
                                    </m:e>
                                    <m:sup>
                                      <m:sSup>
                                        <m:sSupPr>
                                          <m:ctrlPr>
                                            <a:rPr lang="zh-CN" altLang="zh-CN" i="1">
                                              <a:latin typeface="Cambria Math" panose="02040503050406030204" pitchFamily="18" charset="0"/>
                                            </a:rPr>
                                          </m:ctrlPr>
                                        </m:sSupPr>
                                        <m:e>
                                          <m:d>
                                            <m:dPr>
                                              <m:endChr m:val=""/>
                                              <m:ctrlPr>
                                                <a:rPr lang="zh-CN" altLang="zh-CN" i="1">
                                                  <a:latin typeface="Cambria Math" panose="02040503050406030204" pitchFamily="18" charset="0"/>
                                                </a:rPr>
                                              </m:ctrlPr>
                                            </m:dPr>
                                            <m:e>
                                              <m:r>
                                                <a:rPr lang="en-US" altLang="zh-CN" i="1">
                                                  <a:latin typeface="Cambria Math" panose="02040503050406030204" pitchFamily="18" charset="0"/>
                                                </a:rPr>
                                                <m:t>𝛼</m:t>
                                              </m:r>
                                            </m:e>
                                          </m:d>
                                        </m:e>
                                        <m:sup>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num>
                                <m:den>
                                  <m:r>
                                    <a:rPr lang="en-US" altLang="zh-CN" i="1">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𝑟</m:t>
                                      </m:r>
                                    </m:e>
                                    <m:sup>
                                      <m:sSup>
                                        <m:sSupPr>
                                          <m:ctrlPr>
                                            <a:rPr lang="zh-CN" altLang="zh-CN" i="1">
                                              <a:latin typeface="Cambria Math" panose="02040503050406030204" pitchFamily="18" charset="0"/>
                                            </a:rPr>
                                          </m:ctrlPr>
                                        </m:sSupPr>
                                        <m:e>
                                          <m:d>
                                            <m:dPr>
                                              <m:endChr m:val=""/>
                                              <m:ctrlPr>
                                                <a:rPr lang="zh-CN" altLang="zh-CN" i="1">
                                                  <a:latin typeface="Cambria Math" panose="02040503050406030204" pitchFamily="18" charset="0"/>
                                                </a:rPr>
                                              </m:ctrlPr>
                                            </m:dPr>
                                            <m:e>
                                              <m:r>
                                                <a:rPr lang="en-US" altLang="zh-CN" i="1">
                                                  <a:latin typeface="Cambria Math" panose="02040503050406030204" pitchFamily="18" charset="0"/>
                                                </a:rPr>
                                                <m:t>𝛼</m:t>
                                              </m:r>
                                            </m:e>
                                          </m:d>
                                        </m:e>
                                        <m:sup>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sup>
                                  </m:sSup>
                                </m:den>
                              </m:f>
                            </m:e>
                          </m:nary>
                        </m:e>
                      </m:nary>
                    </m:oMath>
                  </m:oMathPara>
                </a14:m>
                <a:endParaRPr lang="en-US" altLang="zh-CN" dirty="0"/>
              </a:p>
              <a:p>
                <a:r>
                  <a:rPr lang="zh-CN" altLang="zh-CN" dirty="0"/>
                  <a:t>标签泊松概率密度函数</a:t>
                </a:r>
                <a:r>
                  <a:rPr lang="zh-CN"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zh-CN" altLang="zh-CN" i="1">
                              <a:latin typeface="Cambria Math" panose="02040503050406030204" pitchFamily="18" charset="0"/>
                            </a:rPr>
                          </m:ctrlPr>
                        </m:d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1</m:t>
                                  </m:r>
                                </m:sub>
                              </m:sSub>
                            </m:e>
                          </m:d>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r>
                                    <a:rPr lang="en-US" altLang="zh-CN" i="1">
                                      <a:latin typeface="Cambria Math" panose="02040503050406030204" pitchFamily="18" charset="0"/>
                                    </a:rPr>
                                    <m:t>,</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𝑛</m:t>
                                  </m:r>
                                </m:sub>
                              </m:sSub>
                            </m:e>
                          </m:d>
                        </m:e>
                      </m:d>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𝑛</m:t>
                                  </m:r>
                                </m:sub>
                              </m:sSub>
                            </m:e>
                          </m:d>
                        </m:sub>
                      </m:sSub>
                      <m:d>
                        <m:dPr>
                          <m:ctrlPr>
                            <a:rPr lang="zh-CN" altLang="zh-CN" i="1">
                              <a:latin typeface="Cambria Math" panose="02040503050406030204" pitchFamily="18" charset="0"/>
                            </a:rPr>
                          </m:ctrlPr>
                        </m:d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𝑛</m:t>
                                  </m:r>
                                </m:sub>
                              </m:sSub>
                            </m:e>
                          </m:d>
                        </m:e>
                      </m:d>
                      <m:sSub>
                        <m:sSubPr>
                          <m:ctrlPr>
                            <a:rPr lang="zh-CN" altLang="zh-CN" i="1">
                              <a:latin typeface="Cambria Math" panose="02040503050406030204" pitchFamily="18" charset="0"/>
                            </a:rPr>
                          </m:ctrlPr>
                        </m:sSubPr>
                        <m:e>
                          <m:r>
                            <a:rPr lang="en-US" altLang="zh-CN" i="1">
                              <a:latin typeface="Cambria Math" panose="02040503050406030204" pitchFamily="18" charset="0"/>
                            </a:rPr>
                            <m:t>𝑃𝑜𝑖𝑠</m:t>
                          </m:r>
                        </m:e>
                        <m:sub>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𝑣</m:t>
                              </m:r>
                            </m:e>
                          </m:d>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1</m:t>
                              </m:r>
                            </m:e>
                          </m:d>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nary>
                        <m:naryPr>
                          <m:chr m:val="∏"/>
                          <m:limLoc m:val="undOvr"/>
                          <m:ctrlPr>
                            <a:rPr lang="zh-CN" altLang="zh-CN" i="1" smtClean="0">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f>
                            <m:fPr>
                              <m:ctrlPr>
                                <a:rPr lang="zh-CN" altLang="zh-CN" i="1">
                                  <a:latin typeface="Cambria Math" panose="02040503050406030204" pitchFamily="18" charset="0"/>
                                </a:rPr>
                              </m:ctrlPr>
                            </m:fPr>
                            <m:num>
                              <m:r>
                                <a:rPr lang="en-US" altLang="zh-CN" i="1">
                                  <a:latin typeface="Cambria Math" panose="02040503050406030204" pitchFamily="18" charset="0"/>
                                </a:rPr>
                                <m:t>𝑣</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𝑣</m:t>
                                  </m:r>
                                  <m:r>
                                    <a:rPr lang="en-US" altLang="zh-CN" i="1">
                                      <a:latin typeface="Cambria Math" panose="02040503050406030204" pitchFamily="18" charset="0"/>
                                    </a:rPr>
                                    <m:t>,1</m:t>
                                  </m:r>
                                </m:e>
                              </m:d>
                            </m:den>
                          </m:f>
                        </m:e>
                      </m:nary>
                    </m:oMath>
                  </m:oMathPara>
                </a14:m>
                <a:endParaRPr lang="zh-CN" altLang="en-US" dirty="0"/>
              </a:p>
            </p:txBody>
          </p:sp>
        </mc:Choice>
        <mc:Fallback xmlns="">
          <p:sp>
            <p:nvSpPr>
              <p:cNvPr id="11" name="矩形 10">
                <a:extLst>
                  <a:ext uri="{FF2B5EF4-FFF2-40B4-BE49-F238E27FC236}">
                    <a16:creationId xmlns:a16="http://schemas.microsoft.com/office/drawing/2014/main" id="{5549D3B3-639F-4DB4-B296-26E571C5E8B9}"/>
                  </a:ext>
                </a:extLst>
              </p:cNvPr>
              <p:cNvSpPr>
                <a:spLocks noRot="1" noChangeAspect="1" noMove="1" noResize="1" noEditPoints="1" noAdjustHandles="1" noChangeArrowheads="1" noChangeShapeType="1" noTextEdit="1"/>
              </p:cNvSpPr>
              <p:nvPr/>
            </p:nvSpPr>
            <p:spPr>
              <a:xfrm>
                <a:off x="1847528" y="2167696"/>
                <a:ext cx="7992888" cy="4093749"/>
              </a:xfrm>
              <a:prstGeom prst="rect">
                <a:avLst/>
              </a:prstGeom>
              <a:blipFill>
                <a:blip r:embed="rId2"/>
                <a:stretch>
                  <a:fillRect l="-610" t="-1341"/>
                </a:stretch>
              </a:blipFill>
            </p:spPr>
            <p:txBody>
              <a:bodyPr/>
              <a:lstStyle/>
              <a:p>
                <a:r>
                  <a:rPr lang="zh-CN" altLang="en-US">
                    <a:noFill/>
                  </a:rPr>
                  <a:t> </a:t>
                </a:r>
              </a:p>
            </p:txBody>
          </p:sp>
        </mc:Fallback>
      </mc:AlternateContent>
      <p:sp>
        <p:nvSpPr>
          <p:cNvPr id="5" name="TextBox 9">
            <a:extLst>
              <a:ext uri="{FF2B5EF4-FFF2-40B4-BE49-F238E27FC236}">
                <a16:creationId xmlns:a16="http://schemas.microsoft.com/office/drawing/2014/main" id="{A4E9D41F-65EC-47CE-89B5-8B5805863862}"/>
              </a:ext>
            </a:extLst>
          </p:cNvPr>
          <p:cNvSpPr txBox="1"/>
          <p:nvPr/>
        </p:nvSpPr>
        <p:spPr>
          <a:xfrm>
            <a:off x="1559496" y="1509045"/>
            <a:ext cx="7769113" cy="369332"/>
          </a:xfrm>
          <a:prstGeom prst="rect">
            <a:avLst/>
          </a:prstGeom>
          <a:noFill/>
        </p:spPr>
        <p:txBody>
          <a:bodyPr wrap="square" rtlCol="0">
            <a:spAutoFit/>
          </a:bodyPr>
          <a:lstStyle/>
          <a:p>
            <a:r>
              <a:rPr lang="zh-CN" altLang="en-US" b="1" dirty="0"/>
              <a:t>研究基础：</a:t>
            </a:r>
            <a:endParaRPr lang="en-US" altLang="zh-CN" b="1" dirty="0"/>
          </a:p>
        </p:txBody>
      </p:sp>
    </p:spTree>
    <p:extLst>
      <p:ext uri="{BB962C8B-B14F-4D97-AF65-F5344CB8AC3E}">
        <p14:creationId xmlns:p14="http://schemas.microsoft.com/office/powerpoint/2010/main" val="2650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352720860"/>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5549D3B3-639F-4DB4-B296-26E571C5E8B9}"/>
                  </a:ext>
                </a:extLst>
              </p:cNvPr>
              <p:cNvSpPr/>
              <p:nvPr/>
            </p:nvSpPr>
            <p:spPr>
              <a:xfrm>
                <a:off x="1847528" y="2167696"/>
                <a:ext cx="7992888" cy="3165097"/>
              </a:xfrm>
              <a:prstGeom prst="rect">
                <a:avLst/>
              </a:prstGeom>
            </p:spPr>
            <p:txBody>
              <a:bodyPr wrap="square">
                <a:spAutoFit/>
              </a:bodyPr>
              <a:lstStyle/>
              <a:p>
                <a:r>
                  <a:rPr lang="zh-CN" altLang="en-US" sz="1600" b="1" dirty="0">
                    <a:latin typeface="微软雅黑" pitchFamily="34" charset="-122"/>
                    <a:ea typeface="微软雅黑" pitchFamily="34" charset="-122"/>
                  </a:rPr>
                  <a:t>广义标签多伯努利滤波器（</a:t>
                </a:r>
                <a:r>
                  <a:rPr lang="en-US" altLang="zh-CN" sz="1600" b="1" dirty="0">
                    <a:latin typeface="微软雅黑" pitchFamily="34" charset="-122"/>
                    <a:ea typeface="微软雅黑" pitchFamily="34" charset="-122"/>
                  </a:rPr>
                  <a:t>GLMB</a:t>
                </a:r>
                <a:r>
                  <a:rPr lang="zh-CN" altLang="en-US" sz="1600" b="1" dirty="0">
                    <a:latin typeface="微软雅黑" pitchFamily="34" charset="-122"/>
                    <a:ea typeface="微软雅黑" pitchFamily="34" charset="-122"/>
                  </a:rPr>
                  <a:t>）</a:t>
                </a:r>
                <a:r>
                  <a:rPr lang="zh-CN" altLang="en-US" sz="2000" b="1" dirty="0"/>
                  <a:t>：</a:t>
                </a:r>
                <a:r>
                  <a:rPr lang="zh-CN" altLang="zh-CN" dirty="0"/>
                  <a:t>该滤波器为每个目标都添加了用于识别身份的标签，即使用了标签</a:t>
                </a:r>
                <a:r>
                  <a:rPr lang="en-US" altLang="zh-CN" dirty="0"/>
                  <a:t> RFS </a:t>
                </a:r>
                <a:r>
                  <a:rPr lang="zh-CN" altLang="zh-CN" dirty="0"/>
                  <a:t>对多目标进行表示。因此，用</a:t>
                </a:r>
                <a:r>
                  <a:rPr lang="en-US" altLang="zh-CN" dirty="0"/>
                  <a:t> GLMB </a:t>
                </a:r>
                <a:r>
                  <a:rPr lang="zh-CN" altLang="zh-CN" dirty="0"/>
                  <a:t>滤波不仅能够得到多目标的个数和状态估计，还能够得到各目标的轨迹估计。标准</a:t>
                </a:r>
                <a:r>
                  <a:rPr lang="en-US" altLang="zh-CN" dirty="0"/>
                  <a:t> GLMB </a:t>
                </a:r>
                <a:r>
                  <a:rPr lang="zh-CN" altLang="zh-CN" dirty="0"/>
                  <a:t>滤波算法定义如下式所示：</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π</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ℂ</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𝜔</m:t>
                              </m:r>
                            </m:e>
                            <m:sup>
                              <m:d>
                                <m:dPr>
                                  <m:ctrlPr>
                                    <a:rPr lang="zh-CN" altLang="zh-CN" i="1">
                                      <a:latin typeface="Cambria Math" panose="02040503050406030204" pitchFamily="18" charset="0"/>
                                    </a:rPr>
                                  </m:ctrlPr>
                                </m:dPr>
                                <m:e>
                                  <m:r>
                                    <a:rPr lang="en-US" altLang="zh-CN" i="1">
                                      <a:latin typeface="Cambria Math" panose="02040503050406030204" pitchFamily="18" charset="0"/>
                                    </a:rPr>
                                    <m:t>𝑐</m:t>
                                  </m:r>
                                </m:e>
                              </m:d>
                            </m:sup>
                          </m:sSup>
                          <m:d>
                            <m:dPr>
                              <m:ctrlPr>
                                <a:rPr lang="zh-CN" altLang="zh-CN" i="1">
                                  <a:latin typeface="Cambria Math" panose="02040503050406030204" pitchFamily="18" charset="0"/>
                                </a:rPr>
                              </m:ctrlPr>
                            </m:dPr>
                            <m:e>
                              <m:r>
                                <a:rPr lang="en-US" altLang="zh-CN" i="1">
                                  <a:latin typeface="Cambria Math" panose="02040503050406030204" pitchFamily="18" charset="0"/>
                                </a:rPr>
                                <m:t>𝐿</m:t>
                              </m:r>
                              <m:d>
                                <m:dPr>
                                  <m:ctrlPr>
                                    <a:rPr lang="zh-CN" altLang="zh-CN" i="1">
                                      <a:latin typeface="Cambria Math" panose="02040503050406030204" pitchFamily="18" charset="0"/>
                                    </a:rPr>
                                  </m:ctrlPr>
                                </m:dPr>
                                <m:e>
                                  <m:r>
                                    <a:rPr lang="en-US" altLang="zh-CN" i="1">
                                      <a:latin typeface="Cambria Math" panose="02040503050406030204" pitchFamily="18" charset="0"/>
                                    </a:rPr>
                                    <m:t>𝑋</m:t>
                                  </m:r>
                                </m:e>
                              </m:d>
                            </m:e>
                          </m:d>
                          <m:sSup>
                            <m:sSupPr>
                              <m:ctrlPr>
                                <a:rPr lang="zh-CN" altLang="zh-CN" i="1">
                                  <a:latin typeface="Cambria Math" panose="02040503050406030204" pitchFamily="18" charset="0"/>
                                </a:rPr>
                              </m:ctrlPr>
                            </m:sSupPr>
                            <m:e>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sup>
                              </m:sSup>
                              <m:r>
                                <a:rPr lang="en-US" altLang="zh-CN" i="1">
                                  <a:latin typeface="Cambria Math" panose="02040503050406030204" pitchFamily="18" charset="0"/>
                                </a:rPr>
                                <m:t>]</m:t>
                              </m:r>
                            </m:e>
                            <m:sup>
                              <m:r>
                                <a:rPr lang="en-US" altLang="zh-CN" i="1">
                                  <a:latin typeface="Cambria Math" panose="02040503050406030204" pitchFamily="18" charset="0"/>
                                </a:rPr>
                                <m:t>𝑋</m:t>
                              </m:r>
                            </m:sup>
                          </m:sSup>
                        </m:e>
                      </m:nary>
                    </m:oMath>
                  </m:oMathPara>
                </a14:m>
                <a:endParaRPr lang="en-US" altLang="zh-CN" dirty="0"/>
              </a:p>
              <a:p>
                <a:r>
                  <a:rPr lang="zh-CN" altLang="zh-CN" dirty="0"/>
                  <a:t>由于标准</a:t>
                </a:r>
                <a:r>
                  <a:rPr lang="en-US" altLang="zh-CN" dirty="0"/>
                  <a:t>GLMB</a:t>
                </a:r>
                <a:r>
                  <a:rPr lang="zh-CN" altLang="zh-CN" dirty="0"/>
                  <a:t>滤波算法实现起来非常困难，因此</a:t>
                </a:r>
                <a:r>
                  <a:rPr lang="en-US" altLang="zh-CN" dirty="0"/>
                  <a:t> Vo </a:t>
                </a:r>
                <a:r>
                  <a:rPr lang="zh-CN" altLang="zh-CN" dirty="0"/>
                  <a:t>等人将其变形为如</a:t>
                </a:r>
                <a:r>
                  <a:rPr lang="zh-CN" altLang="en-US" dirty="0"/>
                  <a:t>下</a:t>
                </a:r>
                <a:r>
                  <a:rPr lang="zh-CN" altLang="zh-CN" dirty="0"/>
                  <a:t>式所示，称作为</a:t>
                </a:r>
                <a:r>
                  <a:rPr lang="en-US" altLang="zh-CN" dirty="0"/>
                  <a:t> δ-GLMB </a:t>
                </a:r>
                <a:r>
                  <a:rPr lang="zh-CN" altLang="zh-CN" dirty="0"/>
                  <a:t>滤波算法：</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π</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m:t>
                          </m:r>
                          <m:r>
                            <a:rPr lang="en-US" altLang="zh-CN" i="1">
                              <a:latin typeface="Cambria Math" panose="02040503050406030204" pitchFamily="18" charset="0"/>
                            </a:rPr>
                            <m:t>𝐼</m:t>
                          </m:r>
                          <m:r>
                            <a:rPr lang="en-US" altLang="zh-CN" i="1">
                              <a:latin typeface="Cambria Math" panose="02040503050406030204" pitchFamily="18" charset="0"/>
                            </a:rPr>
                            <m:t>,</m:t>
                          </m:r>
                          <m:r>
                            <a:rPr lang="en-US" altLang="zh-CN" i="1">
                              <a:latin typeface="Cambria Math" panose="02040503050406030204" pitchFamily="18" charset="0"/>
                            </a:rPr>
                            <m:t>𝜉</m:t>
                          </m:r>
                          <m:r>
                            <a:rPr lang="en-US" altLang="zh-CN" i="1">
                              <a:latin typeface="Cambria Math" panose="02040503050406030204" pitchFamily="18" charset="0"/>
                            </a:rPr>
                            <m:t>)∈</m:t>
                          </m:r>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i="1">
                              <a:latin typeface="Cambria Math" panose="02040503050406030204" pitchFamily="18" charset="0"/>
                            </a:rPr>
                            <m:t>𝐿</m:t>
                          </m:r>
                          <m:r>
                            <a:rPr lang="en-US" altLang="zh-CN" i="1">
                              <a:latin typeface="Cambria Math" panose="02040503050406030204" pitchFamily="18" charset="0"/>
                            </a:rPr>
                            <m:t>)×</m:t>
                          </m:r>
                          <m:r>
                            <m:rPr>
                              <m:sty m:val="p"/>
                            </m:rPr>
                            <a:rPr lang="en-US" altLang="zh-CN">
                              <a:latin typeface="Cambria Math" panose="02040503050406030204" pitchFamily="18" charset="0"/>
                            </a:rPr>
                            <m:t>Ξ</m:t>
                          </m:r>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𝜔</m:t>
                              </m:r>
                            </m:e>
                            <m:sup>
                              <m:d>
                                <m:dPr>
                                  <m:ctrlPr>
                                    <a:rPr lang="zh-CN" altLang="zh-CN" i="1">
                                      <a:latin typeface="Cambria Math" panose="02040503050406030204" pitchFamily="18" charset="0"/>
                                    </a:rPr>
                                  </m:ctrlPr>
                                </m:dPr>
                                <m:e>
                                  <m:r>
                                    <a:rPr lang="en-US" altLang="zh-CN" i="1">
                                      <a:latin typeface="Cambria Math" panose="02040503050406030204" pitchFamily="18" charset="0"/>
                                    </a:rPr>
                                    <m:t>𝐼</m:t>
                                  </m:r>
                                  <m:r>
                                    <a:rPr lang="en-US" altLang="zh-CN" i="1">
                                      <a:latin typeface="Cambria Math" panose="02040503050406030204" pitchFamily="18" charset="0"/>
                                    </a:rPr>
                                    <m:t>,</m:t>
                                  </m:r>
                                  <m:r>
                                    <a:rPr lang="en-US" altLang="zh-CN" i="1">
                                      <a:latin typeface="Cambria Math" panose="02040503050406030204" pitchFamily="18" charset="0"/>
                                    </a:rPr>
                                    <m:t>𝜉</m:t>
                                  </m:r>
                                </m:e>
                              </m:d>
                            </m:sup>
                          </m:sSup>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𝐼</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𝐿</m:t>
                              </m:r>
                              <m:d>
                                <m:dPr>
                                  <m:ctrlPr>
                                    <a:rPr lang="zh-CN" altLang="zh-CN" i="1">
                                      <a:latin typeface="Cambria Math" panose="02040503050406030204" pitchFamily="18" charset="0"/>
                                    </a:rPr>
                                  </m:ctrlPr>
                                </m:dPr>
                                <m:e>
                                  <m:r>
                                    <a:rPr lang="en-US" altLang="zh-CN" i="1">
                                      <a:latin typeface="Cambria Math" panose="02040503050406030204" pitchFamily="18" charset="0"/>
                                    </a:rPr>
                                    <m:t>𝑋</m:t>
                                  </m:r>
                                </m:e>
                              </m:d>
                            </m:e>
                          </m:d>
                          <m:sSup>
                            <m:sSupPr>
                              <m:ctrlPr>
                                <a:rPr lang="zh-CN" altLang="zh-CN" i="1">
                                  <a:latin typeface="Cambria Math" panose="02040503050406030204" pitchFamily="18" charset="0"/>
                                </a:rPr>
                              </m:ctrlPr>
                            </m:sSupPr>
                            <m:e>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m:t>
                                  </m:r>
                                  <m:r>
                                    <a:rPr lang="en-US" altLang="zh-CN" i="1">
                                      <a:latin typeface="Cambria Math" panose="02040503050406030204" pitchFamily="18" charset="0"/>
                                    </a:rPr>
                                    <m:t>𝜉</m:t>
                                  </m:r>
                                  <m:r>
                                    <a:rPr lang="en-US" altLang="zh-CN" i="1">
                                      <a:latin typeface="Cambria Math" panose="02040503050406030204" pitchFamily="18" charset="0"/>
                                    </a:rPr>
                                    <m:t>)</m:t>
                                  </m:r>
                                </m:sup>
                              </m:sSup>
                              <m:r>
                                <a:rPr lang="en-US" altLang="zh-CN" i="1">
                                  <a:latin typeface="Cambria Math" panose="02040503050406030204" pitchFamily="18" charset="0"/>
                                </a:rPr>
                                <m:t>]</m:t>
                              </m:r>
                            </m:e>
                            <m:sup>
                              <m:r>
                                <a:rPr lang="en-US" altLang="zh-CN" i="1">
                                  <a:latin typeface="Cambria Math" panose="02040503050406030204" pitchFamily="18" charset="0"/>
                                </a:rPr>
                                <m:t>𝑋</m:t>
                              </m:r>
                            </m:sup>
                          </m:sSup>
                        </m:e>
                      </m:nary>
                    </m:oMath>
                  </m:oMathPara>
                </a14:m>
                <a:endParaRPr lang="zh-CN" altLang="en-US" dirty="0"/>
              </a:p>
            </p:txBody>
          </p:sp>
        </mc:Choice>
        <mc:Fallback xmlns="">
          <p:sp>
            <p:nvSpPr>
              <p:cNvPr id="11" name="矩形 10">
                <a:extLst>
                  <a:ext uri="{FF2B5EF4-FFF2-40B4-BE49-F238E27FC236}">
                    <a16:creationId xmlns:a16="http://schemas.microsoft.com/office/drawing/2014/main" id="{5549D3B3-639F-4DB4-B296-26E571C5E8B9}"/>
                  </a:ext>
                </a:extLst>
              </p:cNvPr>
              <p:cNvSpPr>
                <a:spLocks noRot="1" noChangeAspect="1" noMove="1" noResize="1" noEditPoints="1" noAdjustHandles="1" noChangeArrowheads="1" noChangeShapeType="1" noTextEdit="1"/>
              </p:cNvSpPr>
              <p:nvPr/>
            </p:nvSpPr>
            <p:spPr>
              <a:xfrm>
                <a:off x="1847528" y="2167696"/>
                <a:ext cx="7992888" cy="3165097"/>
              </a:xfrm>
              <a:prstGeom prst="rect">
                <a:avLst/>
              </a:prstGeom>
              <a:blipFill>
                <a:blip r:embed="rId2"/>
                <a:stretch>
                  <a:fillRect l="-610" t="-1349" r="-381"/>
                </a:stretch>
              </a:blipFill>
            </p:spPr>
            <p:txBody>
              <a:bodyPr/>
              <a:lstStyle/>
              <a:p>
                <a:r>
                  <a:rPr lang="zh-CN" altLang="en-US">
                    <a:noFill/>
                  </a:rPr>
                  <a:t> </a:t>
                </a:r>
              </a:p>
            </p:txBody>
          </p:sp>
        </mc:Fallback>
      </mc:AlternateContent>
      <p:sp>
        <p:nvSpPr>
          <p:cNvPr id="5" name="TextBox 9">
            <a:extLst>
              <a:ext uri="{FF2B5EF4-FFF2-40B4-BE49-F238E27FC236}">
                <a16:creationId xmlns:a16="http://schemas.microsoft.com/office/drawing/2014/main" id="{A4E9D41F-65EC-47CE-89B5-8B5805863862}"/>
              </a:ext>
            </a:extLst>
          </p:cNvPr>
          <p:cNvSpPr txBox="1"/>
          <p:nvPr/>
        </p:nvSpPr>
        <p:spPr>
          <a:xfrm>
            <a:off x="1559496" y="1509045"/>
            <a:ext cx="7769113" cy="369332"/>
          </a:xfrm>
          <a:prstGeom prst="rect">
            <a:avLst/>
          </a:prstGeom>
          <a:noFill/>
        </p:spPr>
        <p:txBody>
          <a:bodyPr wrap="square" rtlCol="0">
            <a:spAutoFit/>
          </a:bodyPr>
          <a:lstStyle/>
          <a:p>
            <a:r>
              <a:rPr lang="zh-CN" altLang="en-US" b="1" dirty="0"/>
              <a:t>基础算法介绍：</a:t>
            </a:r>
            <a:endParaRPr lang="en-US" altLang="zh-CN" b="1" dirty="0"/>
          </a:p>
        </p:txBody>
      </p:sp>
    </p:spTree>
    <p:extLst>
      <p:ext uri="{BB962C8B-B14F-4D97-AF65-F5344CB8AC3E}">
        <p14:creationId xmlns:p14="http://schemas.microsoft.com/office/powerpoint/2010/main" val="411361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728349361"/>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5549D3B3-639F-4DB4-B296-26E571C5E8B9}"/>
              </a:ext>
            </a:extLst>
          </p:cNvPr>
          <p:cNvSpPr/>
          <p:nvPr/>
        </p:nvSpPr>
        <p:spPr>
          <a:xfrm>
            <a:off x="1847528" y="2167696"/>
            <a:ext cx="7992888" cy="1785104"/>
          </a:xfrm>
          <a:prstGeom prst="rect">
            <a:avLst/>
          </a:prstGeom>
        </p:spPr>
        <p:txBody>
          <a:bodyPr wrap="square">
            <a:spAutoFit/>
          </a:bodyPr>
          <a:lstStyle/>
          <a:p>
            <a:r>
              <a:rPr lang="zh-CN" altLang="en-US" sz="1600" b="1" dirty="0">
                <a:latin typeface="微软雅黑" pitchFamily="34" charset="-122"/>
                <a:ea typeface="微软雅黑" pitchFamily="34" charset="-122"/>
              </a:rPr>
              <a:t>无迹卡尔曼滤波器（</a:t>
            </a:r>
            <a:r>
              <a:rPr lang="en-US" altLang="zh-CN" sz="1600" b="1" dirty="0">
                <a:latin typeface="微软雅黑" pitchFamily="34" charset="-122"/>
                <a:ea typeface="微软雅黑" pitchFamily="34" charset="-122"/>
              </a:rPr>
              <a:t>UKF</a:t>
            </a:r>
            <a:r>
              <a:rPr lang="zh-CN" altLang="en-US" sz="1600" b="1" dirty="0">
                <a:latin typeface="微软雅黑" pitchFamily="34" charset="-122"/>
                <a:ea typeface="微软雅黑" pitchFamily="34" charset="-122"/>
              </a:rPr>
              <a:t>）</a:t>
            </a:r>
            <a:r>
              <a:rPr lang="zh-CN" altLang="en-US" sz="2000" b="1" dirty="0"/>
              <a:t>：</a:t>
            </a:r>
            <a:r>
              <a:rPr lang="zh-CN" altLang="zh-CN" dirty="0"/>
              <a:t>无迹卡尔曼滤波</a:t>
            </a:r>
            <a:r>
              <a:rPr lang="en-US" altLang="zh-CN" dirty="0"/>
              <a:t>(UKF)</a:t>
            </a:r>
            <a:r>
              <a:rPr lang="zh-CN" altLang="zh-CN" dirty="0"/>
              <a:t>是一种新兴的非线性滤波算法</a:t>
            </a:r>
            <a:r>
              <a:rPr lang="en-US" altLang="zh-CN" dirty="0"/>
              <a:t>,</a:t>
            </a:r>
            <a:r>
              <a:rPr lang="zh-CN" altLang="zh-CN" dirty="0"/>
              <a:t>其核心思想是采用</a:t>
            </a:r>
            <a:r>
              <a:rPr lang="zh-CN" altLang="zh-CN" dirty="0">
                <a:solidFill>
                  <a:srgbClr val="FF0000"/>
                </a:solidFill>
              </a:rPr>
              <a:t>无迹变换</a:t>
            </a:r>
            <a:r>
              <a:rPr lang="en-US" altLang="zh-CN" dirty="0"/>
              <a:t>(UT)</a:t>
            </a:r>
            <a:r>
              <a:rPr lang="zh-CN" altLang="zh-CN" dirty="0"/>
              <a:t>对非线性系统状态的后验概率密度函数进行近似。</a:t>
            </a:r>
            <a:r>
              <a:rPr lang="en-US" altLang="zh-CN" dirty="0"/>
              <a:t>UKF</a:t>
            </a:r>
            <a:r>
              <a:rPr lang="zh-CN" altLang="zh-CN" dirty="0"/>
              <a:t>无需计算非线性状态函数和量测函数的雅可比矩阵</a:t>
            </a:r>
            <a:r>
              <a:rPr lang="en-US" altLang="zh-CN" dirty="0"/>
              <a:t>,</a:t>
            </a:r>
            <a:r>
              <a:rPr lang="zh-CN" altLang="zh-CN" dirty="0"/>
              <a:t>且不论系统非线性程度如何</a:t>
            </a:r>
            <a:r>
              <a:rPr lang="en-US" altLang="zh-CN" dirty="0"/>
              <a:t>,</a:t>
            </a:r>
            <a:r>
              <a:rPr lang="zh-CN" altLang="zh-CN" dirty="0"/>
              <a:t>理论上无迹变换能够保证至少以</a:t>
            </a:r>
            <a:r>
              <a:rPr lang="zh-CN" altLang="zh-CN" dirty="0">
                <a:solidFill>
                  <a:srgbClr val="FF0000"/>
                </a:solidFill>
              </a:rPr>
              <a:t>三阶</a:t>
            </a:r>
            <a:r>
              <a:rPr lang="en-US" altLang="zh-CN" dirty="0">
                <a:solidFill>
                  <a:srgbClr val="FF0000"/>
                </a:solidFill>
              </a:rPr>
              <a:t>Taylor</a:t>
            </a:r>
            <a:r>
              <a:rPr lang="zh-CN" altLang="zh-CN" dirty="0">
                <a:solidFill>
                  <a:srgbClr val="FF0000"/>
                </a:solidFill>
              </a:rPr>
              <a:t>精度</a:t>
            </a:r>
            <a:r>
              <a:rPr lang="zh-CN" altLang="zh-CN" dirty="0"/>
              <a:t>逼近任何非线性高斯系统状态的后验均值和协方差</a:t>
            </a:r>
            <a:r>
              <a:rPr lang="en-US" altLang="zh-CN" dirty="0"/>
              <a:t>,</a:t>
            </a:r>
            <a:r>
              <a:rPr lang="zh-CN" altLang="zh-CN" dirty="0"/>
              <a:t>具有</a:t>
            </a:r>
            <a:r>
              <a:rPr lang="zh-CN" altLang="zh-CN" dirty="0">
                <a:solidFill>
                  <a:srgbClr val="FF0000"/>
                </a:solidFill>
              </a:rPr>
              <a:t>滤波精度高</a:t>
            </a:r>
            <a:r>
              <a:rPr lang="zh-CN" altLang="zh-CN" dirty="0"/>
              <a:t>、</a:t>
            </a:r>
            <a:r>
              <a:rPr lang="zh-CN" altLang="zh-CN" dirty="0">
                <a:solidFill>
                  <a:srgbClr val="FF0000"/>
                </a:solidFill>
              </a:rPr>
              <a:t>收敛性好</a:t>
            </a:r>
            <a:r>
              <a:rPr lang="zh-CN" altLang="zh-CN" dirty="0"/>
              <a:t>等优点，因此在处理非线性问题方面具有广泛应用。</a:t>
            </a:r>
            <a:endParaRPr lang="zh-CN" altLang="en-US" dirty="0"/>
          </a:p>
        </p:txBody>
      </p:sp>
      <p:sp>
        <p:nvSpPr>
          <p:cNvPr id="5" name="TextBox 9">
            <a:extLst>
              <a:ext uri="{FF2B5EF4-FFF2-40B4-BE49-F238E27FC236}">
                <a16:creationId xmlns:a16="http://schemas.microsoft.com/office/drawing/2014/main" id="{A4E9D41F-65EC-47CE-89B5-8B5805863862}"/>
              </a:ext>
            </a:extLst>
          </p:cNvPr>
          <p:cNvSpPr txBox="1"/>
          <p:nvPr/>
        </p:nvSpPr>
        <p:spPr>
          <a:xfrm>
            <a:off x="1559496" y="1509045"/>
            <a:ext cx="7769113" cy="369332"/>
          </a:xfrm>
          <a:prstGeom prst="rect">
            <a:avLst/>
          </a:prstGeom>
          <a:noFill/>
        </p:spPr>
        <p:txBody>
          <a:bodyPr wrap="square" rtlCol="0">
            <a:spAutoFit/>
          </a:bodyPr>
          <a:lstStyle/>
          <a:p>
            <a:r>
              <a:rPr lang="zh-CN" altLang="en-US" b="1" dirty="0"/>
              <a:t>基础算法介绍：</a:t>
            </a:r>
            <a:endParaRPr lang="en-US" altLang="zh-CN" b="1"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F2F94E6-595C-4080-B54A-08C4F0E6CC85}"/>
                  </a:ext>
                </a:extLst>
              </p:cNvPr>
              <p:cNvSpPr/>
              <p:nvPr/>
            </p:nvSpPr>
            <p:spPr>
              <a:xfrm>
                <a:off x="1847528" y="4077072"/>
                <a:ext cx="7992888" cy="1508105"/>
              </a:xfrm>
              <a:prstGeom prst="rect">
                <a:avLst/>
              </a:prstGeom>
            </p:spPr>
            <p:txBody>
              <a:bodyPr wrap="square">
                <a:spAutoFit/>
              </a:bodyPr>
              <a:lstStyle/>
              <a:p>
                <a:r>
                  <a:rPr lang="zh-CN" altLang="en-US" sz="1600" b="1" dirty="0">
                    <a:latin typeface="微软雅黑" pitchFamily="34" charset="-122"/>
                    <a:ea typeface="微软雅黑" pitchFamily="34" charset="-122"/>
                  </a:rPr>
                  <a:t>图理论</a:t>
                </a:r>
                <a:r>
                  <a:rPr lang="zh-CN" altLang="en-US" sz="2000" b="1" dirty="0"/>
                  <a:t>：</a:t>
                </a:r>
                <a:r>
                  <a:rPr lang="zh-CN" altLang="zh-CN" dirty="0"/>
                  <a:t>图包含两个集合，节点的集合</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𝑒</m:t>
                        </m:r>
                      </m:sub>
                    </m:sSub>
                  </m:oMath>
                </a14:m>
                <a:r>
                  <a:rPr lang="zh-CN" altLang="zh-CN" dirty="0"/>
                  <a:t>与边的集合</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𝑑</m:t>
                        </m:r>
                      </m:sub>
                    </m:sSub>
                  </m:oMath>
                </a14:m>
                <a:r>
                  <a:rPr lang="zh-CN" altLang="zh-CN" dirty="0"/>
                  <a:t>的组合构成了图，图可以记为</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G</m:t>
                        </m:r>
                      </m:e>
                      <m:sub>
                        <m:r>
                          <a:rPr lang="en-US" altLang="zh-CN" i="1">
                            <a:latin typeface="Cambria Math" panose="02040503050406030204" pitchFamily="18" charset="0"/>
                          </a:rPr>
                          <m:t>𝑘</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𝑘</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𝑘</m:t>
                        </m:r>
                      </m:sub>
                    </m:sSub>
                    <m:r>
                      <a:rPr lang="en-US" altLang="zh-CN">
                        <a:latin typeface="Cambria Math" panose="02040503050406030204" pitchFamily="18" charset="0"/>
                      </a:rPr>
                      <m:t>)</m:t>
                    </m:r>
                  </m:oMath>
                </a14:m>
                <a:r>
                  <a:rPr lang="en-US" altLang="zh-CN" dirty="0"/>
                  <a:t>,</a:t>
                </a:r>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𝑘</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𝑘</m:t>
                        </m:r>
                      </m:sub>
                    </m:sSub>
                  </m:oMath>
                </a14:m>
                <a:r>
                  <a:rPr lang="zh-CN" altLang="zh-CN" dirty="0"/>
                  <a:t>均为非空有限集合。当边有方向时，我们称图为有向图，反之为无向图。群结构与图结构具有很高的相似性，所以我们可以引用非对称有向</a:t>
                </a:r>
                <a:r>
                  <a:rPr lang="zh-CN" altLang="zh-CN" dirty="0">
                    <a:solidFill>
                      <a:srgbClr val="FF0000"/>
                    </a:solidFill>
                  </a:rPr>
                  <a:t>邻接矩阵</a:t>
                </a:r>
                <a:r>
                  <a:rPr lang="zh-CN" altLang="zh-CN" dirty="0"/>
                  <a:t>来描述群的可分辨群目标的结构。</a:t>
                </a:r>
                <a:r>
                  <a:rPr lang="zh-CN" altLang="zh-CN" dirty="0">
                    <a:solidFill>
                      <a:srgbClr val="FF0000"/>
                    </a:solidFill>
                  </a:rPr>
                  <a:t>非对称邻接矩阵</a:t>
                </a:r>
                <a:r>
                  <a:rPr lang="zh-CN" altLang="zh-CN" dirty="0"/>
                  <a:t>可以描述可分辨群目标之间的协作关系</a:t>
                </a:r>
                <a:endParaRPr lang="zh-CN" altLang="en-US" dirty="0"/>
              </a:p>
            </p:txBody>
          </p:sp>
        </mc:Choice>
        <mc:Fallback xmlns="">
          <p:sp>
            <p:nvSpPr>
              <p:cNvPr id="6" name="矩形 5">
                <a:extLst>
                  <a:ext uri="{FF2B5EF4-FFF2-40B4-BE49-F238E27FC236}">
                    <a16:creationId xmlns:a16="http://schemas.microsoft.com/office/drawing/2014/main" id="{7F2F94E6-595C-4080-B54A-08C4F0E6CC85}"/>
                  </a:ext>
                </a:extLst>
              </p:cNvPr>
              <p:cNvSpPr>
                <a:spLocks noRot="1" noChangeAspect="1" noMove="1" noResize="1" noEditPoints="1" noAdjustHandles="1" noChangeArrowheads="1" noChangeShapeType="1" noTextEdit="1"/>
              </p:cNvSpPr>
              <p:nvPr/>
            </p:nvSpPr>
            <p:spPr>
              <a:xfrm>
                <a:off x="1847528" y="4077072"/>
                <a:ext cx="7992888" cy="1508105"/>
              </a:xfrm>
              <a:prstGeom prst="rect">
                <a:avLst/>
              </a:prstGeom>
              <a:blipFill>
                <a:blip r:embed="rId2"/>
                <a:stretch>
                  <a:fillRect l="-610" t="-2834" r="-458" b="-44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975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399347157"/>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11" name="矩形 10">
            <a:extLst>
              <a:ext uri="{FF2B5EF4-FFF2-40B4-BE49-F238E27FC236}">
                <a16:creationId xmlns:a16="http://schemas.microsoft.com/office/drawing/2014/main" id="{5549D3B3-639F-4DB4-B296-26E571C5E8B9}"/>
              </a:ext>
            </a:extLst>
          </p:cNvPr>
          <p:cNvSpPr/>
          <p:nvPr/>
        </p:nvSpPr>
        <p:spPr>
          <a:xfrm>
            <a:off x="1847528" y="2167696"/>
            <a:ext cx="7992888" cy="400110"/>
          </a:xfrm>
          <a:prstGeom prst="rect">
            <a:avLst/>
          </a:prstGeom>
        </p:spPr>
        <p:txBody>
          <a:bodyPr wrap="square">
            <a:spAutoFit/>
          </a:bodyPr>
          <a:lstStyle/>
          <a:p>
            <a:r>
              <a:rPr lang="zh-CN" altLang="en-US" sz="1600" b="1" dirty="0">
                <a:latin typeface="微软雅黑" pitchFamily="34" charset="-122"/>
                <a:ea typeface="微软雅黑" pitchFamily="34" charset="-122"/>
              </a:rPr>
              <a:t>快速算法</a:t>
            </a:r>
            <a:r>
              <a:rPr lang="zh-CN" altLang="en-US" sz="2000" b="1" dirty="0"/>
              <a:t>：</a:t>
            </a:r>
            <a:endParaRPr lang="zh-CN" altLang="en-US" dirty="0"/>
          </a:p>
        </p:txBody>
      </p:sp>
      <p:sp>
        <p:nvSpPr>
          <p:cNvPr id="5" name="TextBox 9">
            <a:extLst>
              <a:ext uri="{FF2B5EF4-FFF2-40B4-BE49-F238E27FC236}">
                <a16:creationId xmlns:a16="http://schemas.microsoft.com/office/drawing/2014/main" id="{A4E9D41F-65EC-47CE-89B5-8B5805863862}"/>
              </a:ext>
            </a:extLst>
          </p:cNvPr>
          <p:cNvSpPr txBox="1"/>
          <p:nvPr/>
        </p:nvSpPr>
        <p:spPr>
          <a:xfrm>
            <a:off x="1559496" y="1509045"/>
            <a:ext cx="7769113" cy="369332"/>
          </a:xfrm>
          <a:prstGeom prst="rect">
            <a:avLst/>
          </a:prstGeom>
          <a:noFill/>
        </p:spPr>
        <p:txBody>
          <a:bodyPr wrap="square" rtlCol="0">
            <a:spAutoFit/>
          </a:bodyPr>
          <a:lstStyle/>
          <a:p>
            <a:r>
              <a:rPr lang="zh-CN" altLang="en-US" b="1" dirty="0"/>
              <a:t>基础算法介绍：</a:t>
            </a:r>
            <a:endParaRPr lang="en-US" altLang="zh-CN" b="1"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F65C96E6-917F-4314-8F76-DDA8FF9FD75F}"/>
                  </a:ext>
                </a:extLst>
              </p:cNvPr>
              <p:cNvSpPr/>
              <p:nvPr/>
            </p:nvSpPr>
            <p:spPr>
              <a:xfrm>
                <a:off x="3048000" y="2136339"/>
                <a:ext cx="6096000" cy="3069815"/>
              </a:xfrm>
              <a:prstGeom prst="rect">
                <a:avLst/>
              </a:prstGeom>
            </p:spPr>
            <p:txBody>
              <a:bodyPr>
                <a:spAutoFit/>
              </a:bodyPr>
              <a:lstStyle/>
              <a:p>
                <a:r>
                  <a:rPr lang="zh-CN" altLang="en-US" dirty="0"/>
                  <a:t>该算法能够在存在大量虚警的情况下，同时跟踪数量非常大、未知且时变的目标，同时还能由于距离较近的目标而造成原点不确定度的错误检测和测量。该场景中同时出现的峰值目标数量超过了</a:t>
                </a:r>
                <a:r>
                  <a:rPr lang="en-US" altLang="zh-CN" dirty="0"/>
                  <a:t>100</a:t>
                </a:r>
                <a:r>
                  <a:rPr lang="zh-CN" altLang="en-US" dirty="0"/>
                  <a:t>万个，峰值目标数为</a:t>
                </a:r>
                <a:r>
                  <a:rPr lang="en-US" altLang="zh-CN" dirty="0">
                    <a:solidFill>
                      <a:srgbClr val="FF0000"/>
                    </a:solidFill>
                  </a:rPr>
                  <a:t>1082974</a:t>
                </a:r>
                <a:r>
                  <a:rPr lang="zh-CN" altLang="en-US" dirty="0"/>
                  <a:t>个峰值密度约为</a:t>
                </a:r>
                <a:r>
                  <a:rPr lang="en-US" altLang="zh-CN" dirty="0">
                    <a:solidFill>
                      <a:srgbClr val="FF0000"/>
                    </a:solidFill>
                  </a:rPr>
                  <a:t>32700</a:t>
                </a:r>
                <a:r>
                  <a:rPr lang="zh-CN" altLang="en-US" dirty="0"/>
                  <a:t>每平方公里。快速算法的思想是将总的</a:t>
                </a:r>
                <a:r>
                  <a:rPr lang="en-US" altLang="zh-CN" dirty="0"/>
                  <a:t>GLMB</a:t>
                </a:r>
                <a:r>
                  <a:rPr lang="zh-CN" altLang="en-US" dirty="0"/>
                  <a:t>密度近似为更小的</a:t>
                </a:r>
                <a:r>
                  <a:rPr lang="en-US" altLang="zh-CN" dirty="0"/>
                  <a:t>GLMB</a:t>
                </a:r>
                <a:r>
                  <a:rPr lang="zh-CN" altLang="en-US" dirty="0"/>
                  <a:t>密度的乘积，每个</a:t>
                </a:r>
                <a:r>
                  <a:rPr lang="en-US" altLang="zh-CN" dirty="0"/>
                  <a:t>GLMB</a:t>
                </a:r>
                <a:r>
                  <a:rPr lang="zh-CN" altLang="en-US" dirty="0"/>
                  <a:t>密度仅由分区内单个组的标签组成。</a:t>
                </a:r>
                <a:endParaRPr lang="en-US" altLang="zh-CN" dirty="0"/>
              </a:p>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Pre>
                        <m:sPrePr>
                          <m:ctrlPr>
                            <a:rPr lang="en-US" altLang="zh-CN" sz="2400" b="0" i="1" smtClean="0">
                              <a:latin typeface="Cambria Math" panose="02040503050406030204" pitchFamily="18" charset="0"/>
                              <a:ea typeface="Cambria Math" panose="02040503050406030204" pitchFamily="18" charset="0"/>
                            </a:rPr>
                          </m:ctrlPr>
                        </m:sPrePr>
                        <m:sub>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rPr>
                            <m:t>𝑁</m:t>
                          </m:r>
                        </m:sup>
                        <m:e>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𝑋</m:t>
                              </m:r>
                            </m:e>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sup>
                          </m:sSup>
                        </m:e>
                      </m:sPre>
                      <m:r>
                        <a:rPr lang="en-US" altLang="zh-CN" sz="2400" b="0" i="1" smtClean="0">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nary>
                        <m:naryPr>
                          <m:chr m:val="∏"/>
                          <m:ctrlPr>
                            <a:rPr lang="en-US" altLang="zh-CN" sz="240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𝑁</m:t>
                          </m:r>
                        </m:sup>
                        <m:e>
                          <m:sSup>
                            <m:sSupPr>
                              <m:ctrlPr>
                                <a:rPr lang="en-US" altLang="zh-CN" sz="2400" i="1" smtClean="0">
                                  <a:latin typeface="Cambria Math" panose="02040503050406030204" pitchFamily="18" charset="0"/>
                                  <a:ea typeface="Cambria Math" panose="02040503050406030204" pitchFamily="18" charset="0"/>
                                </a:rPr>
                              </m:ctrlPr>
                            </m:sSupPr>
                            <m:e>
                              <m:acc>
                                <m:accPr>
                                  <m:chr m:val="̃"/>
                                  <m:ctrlPr>
                                    <a:rPr lang="en-US" altLang="zh-CN" sz="2400" i="1">
                                      <a:latin typeface="Cambria Math" panose="02040503050406030204" pitchFamily="18" charset="0"/>
                                      <a:ea typeface="Cambria Math" panose="02040503050406030204" pitchFamily="18" charset="0"/>
                                    </a:rPr>
                                  </m:ctrlPr>
                                </m:accPr>
                                <m:e>
                                  <m:r>
                                    <a:rPr lang="zh-CN" altLang="en-US" sz="2400" i="1">
                                      <a:latin typeface="Cambria Math" panose="02040503050406030204" pitchFamily="18" charset="0"/>
                                      <a:ea typeface="Cambria Math" panose="02040503050406030204" pitchFamily="18" charset="0"/>
                                    </a:rPr>
                                    <m:t>𝜋</m:t>
                                  </m:r>
                                </m:e>
                              </m:acc>
                            </m:e>
                            <m:sup>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𝑛</m:t>
                                  </m:r>
                                </m:e>
                              </m:d>
                            </m:sup>
                          </m:sSup>
                        </m:e>
                      </m:nary>
                      <m:r>
                        <a:rPr lang="en-US" altLang="zh-CN" sz="2400" b="0" i="1"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𝑋</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e>
                          </m:d>
                        </m:sup>
                      </m:sSup>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3" name="矩形 2">
                <a:extLst>
                  <a:ext uri="{FF2B5EF4-FFF2-40B4-BE49-F238E27FC236}">
                    <a16:creationId xmlns:a16="http://schemas.microsoft.com/office/drawing/2014/main" id="{F65C96E6-917F-4314-8F76-DDA8FF9FD75F}"/>
                  </a:ext>
                </a:extLst>
              </p:cNvPr>
              <p:cNvSpPr>
                <a:spLocks noRot="1" noChangeAspect="1" noMove="1" noResize="1" noEditPoints="1" noAdjustHandles="1" noChangeArrowheads="1" noChangeShapeType="1" noTextEdit="1"/>
              </p:cNvSpPr>
              <p:nvPr/>
            </p:nvSpPr>
            <p:spPr>
              <a:xfrm>
                <a:off x="3048000" y="2136339"/>
                <a:ext cx="6096000" cy="3069815"/>
              </a:xfrm>
              <a:prstGeom prst="rect">
                <a:avLst/>
              </a:prstGeom>
              <a:blipFill>
                <a:blip r:embed="rId3"/>
                <a:stretch>
                  <a:fillRect l="-800" t="-9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827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73727727"/>
              </p:ext>
            </p:extLst>
          </p:nvPr>
        </p:nvGraphicFramePr>
        <p:xfrm>
          <a:off x="1847528" y="548680"/>
          <a:ext cx="6624000" cy="804879"/>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4231623938"/>
                    </a:ext>
                  </a:extLst>
                </a:gridCol>
              </a:tblGrid>
              <a:tr h="497601">
                <a:tc>
                  <a:txBody>
                    <a:bodyPr/>
                    <a:lstStyle/>
                    <a:p>
                      <a:pPr algn="ctr"/>
                      <a:r>
                        <a:rPr lang="zh-CN" altLang="en-US" b="0" dirty="0">
                          <a:solidFill>
                            <a:schemeClr val="accent1">
                              <a:lumMod val="75000"/>
                            </a:schemeClr>
                          </a:solidFill>
                          <a:latin typeface="微软雅黑" pitchFamily="34" charset="-122"/>
                          <a:ea typeface="微软雅黑"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itchFamily="34" charset="-122"/>
                          <a:ea typeface="微软雅黑"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微软雅黑" pitchFamily="34" charset="-122"/>
                          <a:ea typeface="微软雅黑" pitchFamily="34" charset="-122"/>
                        </a:rPr>
                        <a:t>研究成果</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5" name="TextBox 9">
            <a:extLst>
              <a:ext uri="{FF2B5EF4-FFF2-40B4-BE49-F238E27FC236}">
                <a16:creationId xmlns:a16="http://schemas.microsoft.com/office/drawing/2014/main" id="{A4E9D41F-65EC-47CE-89B5-8B5805863862}"/>
              </a:ext>
            </a:extLst>
          </p:cNvPr>
          <p:cNvSpPr txBox="1"/>
          <p:nvPr/>
        </p:nvSpPr>
        <p:spPr>
          <a:xfrm>
            <a:off x="1559496" y="1385934"/>
            <a:ext cx="7769113" cy="830997"/>
          </a:xfrm>
          <a:prstGeom prst="rect">
            <a:avLst/>
          </a:prstGeom>
          <a:noFill/>
        </p:spPr>
        <p:txBody>
          <a:bodyPr wrap="square" rtlCol="0">
            <a:spAutoFit/>
          </a:bodyPr>
          <a:lstStyle/>
          <a:p>
            <a:r>
              <a:rPr lang="zh-CN" altLang="en-US" sz="2800" b="1" dirty="0"/>
              <a:t>研究内容</a:t>
            </a:r>
            <a:r>
              <a:rPr lang="en-US" altLang="zh-CN" sz="2800" b="1" dirty="0"/>
              <a:t>1</a:t>
            </a:r>
            <a:r>
              <a:rPr lang="en-US" altLang="zh-CN" sz="2800" b="1" dirty="0">
                <a:sym typeface="Wingdings" panose="05000000000000000000" pitchFamily="2" charset="2"/>
              </a:rPr>
              <a:t>:</a:t>
            </a:r>
            <a:r>
              <a:rPr lang="zh-CN" altLang="en-US" sz="2800" b="1" dirty="0">
                <a:sym typeface="Wingdings" panose="05000000000000000000" pitchFamily="2" charset="2"/>
              </a:rPr>
              <a:t> （</a:t>
            </a:r>
            <a:r>
              <a:rPr lang="zh-CN" altLang="en-US" sz="2800" b="1" dirty="0">
                <a:solidFill>
                  <a:srgbClr val="FF0000"/>
                </a:solidFill>
                <a:sym typeface="Wingdings" panose="05000000000000000000" pitchFamily="2" charset="2"/>
              </a:rPr>
              <a:t>已完成</a:t>
            </a:r>
            <a:r>
              <a:rPr lang="zh-CN" altLang="en-US" sz="2800" b="1" dirty="0">
                <a:sym typeface="Wingdings" panose="05000000000000000000" pitchFamily="2" charset="2"/>
              </a:rPr>
              <a:t>）</a:t>
            </a:r>
            <a:endParaRPr lang="en-US" altLang="zh-CN" sz="2800" dirty="0">
              <a:solidFill>
                <a:srgbClr val="FF0000"/>
              </a:solidFill>
            </a:endParaRPr>
          </a:p>
          <a:p>
            <a:r>
              <a:rPr lang="zh-CN" altLang="en-US" sz="2000" dirty="0"/>
              <a:t> </a:t>
            </a:r>
            <a:endParaRPr lang="en-US" altLang="zh-CN" sz="2000" dirty="0"/>
          </a:p>
        </p:txBody>
      </p:sp>
      <p:sp>
        <p:nvSpPr>
          <p:cNvPr id="3" name="矩形 2">
            <a:extLst>
              <a:ext uri="{FF2B5EF4-FFF2-40B4-BE49-F238E27FC236}">
                <a16:creationId xmlns:a16="http://schemas.microsoft.com/office/drawing/2014/main" id="{C7318055-86B6-4E43-B3C2-20A2B1E76418}"/>
              </a:ext>
            </a:extLst>
          </p:cNvPr>
          <p:cNvSpPr/>
          <p:nvPr/>
        </p:nvSpPr>
        <p:spPr>
          <a:xfrm>
            <a:off x="2495600" y="2408855"/>
            <a:ext cx="6648400" cy="1938992"/>
          </a:xfrm>
          <a:prstGeom prst="rect">
            <a:avLst/>
          </a:prstGeom>
        </p:spPr>
        <p:txBody>
          <a:bodyPr wrap="square">
            <a:spAutoFit/>
          </a:bodyPr>
          <a:lstStyle/>
          <a:p>
            <a:pPr marL="285750" indent="-285750">
              <a:buFont typeface="Wingdings" panose="05000000000000000000" pitchFamily="2" charset="2"/>
              <a:buChar char="p"/>
            </a:pPr>
            <a:r>
              <a:rPr lang="zh-CN" altLang="en-US" sz="2400" b="1" dirty="0"/>
              <a:t>构建可分辩群机动目标状态建模</a:t>
            </a:r>
            <a:endParaRPr lang="en-US" altLang="zh-CN" sz="2400" b="1" dirty="0"/>
          </a:p>
          <a:p>
            <a:pPr marL="285750" indent="-285750">
              <a:buFont typeface="Wingdings" panose="05000000000000000000" pitchFamily="2" charset="2"/>
              <a:buChar char="p"/>
            </a:pPr>
            <a:endParaRPr lang="en-US" altLang="zh-CN" sz="2400" b="1" dirty="0"/>
          </a:p>
          <a:p>
            <a:pPr marL="285750" indent="-285750">
              <a:buFont typeface="Wingdings" panose="05000000000000000000" pitchFamily="2" charset="2"/>
              <a:buChar char="p"/>
            </a:pPr>
            <a:r>
              <a:rPr lang="zh-CN" altLang="en-US" sz="2400" b="1" dirty="0"/>
              <a:t>对位移向量进行改进，修正协作误差</a:t>
            </a:r>
            <a:endParaRPr lang="en-US" altLang="zh-CN" sz="2400" b="1" dirty="0"/>
          </a:p>
          <a:p>
            <a:pPr marL="285750" indent="-285750">
              <a:buFont typeface="Wingdings" panose="05000000000000000000" pitchFamily="2" charset="2"/>
              <a:buChar char="p"/>
            </a:pPr>
            <a:endParaRPr lang="en-US" altLang="zh-CN" sz="2400" b="1" dirty="0"/>
          </a:p>
          <a:p>
            <a:pPr marL="285750" indent="-285750">
              <a:buFont typeface="Wingdings" panose="05000000000000000000" pitchFamily="2" charset="2"/>
              <a:buChar char="p"/>
            </a:pPr>
            <a:r>
              <a:rPr lang="zh-CN" altLang="en-US" sz="2400" b="1" dirty="0"/>
              <a:t>利用修正后的协作误差给出预测步和更新步</a:t>
            </a:r>
            <a:endParaRPr lang="en-US" altLang="zh-CN" sz="2400" b="1" dirty="0"/>
          </a:p>
        </p:txBody>
      </p:sp>
    </p:spTree>
    <p:extLst>
      <p:ext uri="{BB962C8B-B14F-4D97-AF65-F5344CB8AC3E}">
        <p14:creationId xmlns:p14="http://schemas.microsoft.com/office/powerpoint/2010/main" val="2529931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3368</TotalTime>
  <Words>2820</Words>
  <Application>Microsoft Office PowerPoint</Application>
  <PresentationFormat>宽屏</PresentationFormat>
  <Paragraphs>321</Paragraphs>
  <Slides>30</Slides>
  <Notes>14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1" baseType="lpstr">
      <vt:lpstr>华康俪金黑W8(P)</vt:lpstr>
      <vt:lpstr>华文新魏</vt:lpstr>
      <vt:lpstr>宋体</vt:lpstr>
      <vt:lpstr>微软雅黑</vt:lpstr>
      <vt:lpstr>Arial</vt:lpstr>
      <vt:lpstr>Calibri</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使用论文答辩</dc:title>
  <dc:creator>第一PPT</dc:creator>
  <cp:keywords>www.1ppt.com</cp:keywords>
  <dc:description>www.1ppt.com</dc:description>
  <cp:lastModifiedBy>YANG</cp:lastModifiedBy>
  <cp:revision>142</cp:revision>
  <dcterms:modified xsi:type="dcterms:W3CDTF">2020-11-25T15:17:20Z</dcterms:modified>
</cp:coreProperties>
</file>