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efe05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efe05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208c15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208c15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208c15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208c15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08c15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208c15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208c15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208c15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18fe1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18fe1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03d2d5c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03d2d5c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208c15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208c1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208c15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208c15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08c15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6208c15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208c15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208c15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208c15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208c15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208c15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208c15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208c15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208c15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9750" y="3061975"/>
            <a:ext cx="5224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E2434"/>
                </a:solidFill>
              </a:rPr>
              <a:t>DESIGN IMPLEMENTATION</a:t>
            </a:r>
            <a:r>
              <a:rPr b="1" lang="en" sz="2400">
                <a:solidFill>
                  <a:srgbClr val="1E2434"/>
                </a:solidFill>
              </a:rPr>
              <a:t> DAY 2 </a:t>
            </a:r>
            <a:endParaRPr b="1" sz="2400">
              <a:solidFill>
                <a:srgbClr val="1E2434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513" y="569850"/>
            <a:ext cx="1632973" cy="17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Class selector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2951250" y="3481400"/>
            <a:ext cx="3241500" cy="143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951250" y="3730550"/>
            <a:ext cx="324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F5FA7"/>
                </a:solidFill>
                <a:latin typeface="Courier New"/>
                <a:ea typeface="Courier New"/>
                <a:cs typeface="Courier New"/>
                <a:sym typeface="Courier New"/>
              </a:rPr>
              <a:t>.heading-css</a:t>
            </a: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61D836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644E"/>
                </a:solidFill>
                <a:latin typeface="Courier New"/>
                <a:ea typeface="Courier New"/>
                <a:cs typeface="Courier New"/>
                <a:sym typeface="Courier New"/>
              </a:rPr>
              <a:t>#ffffff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EF5F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240500" y="1270200"/>
            <a:ext cx="666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 HTML and CSS, you can identify a group of HTML elements with the same characteristics or styles using a class attribute. The class is an attribute of the element(s) that you’re trying to change and requires a name.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724" y="2695525"/>
            <a:ext cx="51305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6530200" y="3889550"/>
            <a:ext cx="21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add multiple class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ID selector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951250" y="3481400"/>
            <a:ext cx="3241500" cy="143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951250" y="3730550"/>
            <a:ext cx="324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EF5FA7"/>
                </a:solidFill>
                <a:latin typeface="Courier New"/>
                <a:ea typeface="Courier New"/>
                <a:cs typeface="Courier New"/>
                <a:sym typeface="Courier New"/>
              </a:rPr>
              <a:t>#heading-main</a:t>
            </a: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61D836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800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644E"/>
                </a:solidFill>
                <a:latin typeface="Courier New"/>
                <a:ea typeface="Courier New"/>
                <a:cs typeface="Courier New"/>
                <a:sym typeface="Courier New"/>
              </a:rPr>
              <a:t>1em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EF5FA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240500" y="1015500"/>
            <a:ext cx="6663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 ID Selector identifies a unique, unrepeatable element in the HTML. ID selectors match an element based on the content of that element’s ID attribute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Elements can and only have one ID.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724" y="2695525"/>
            <a:ext cx="51305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id vs class</a:t>
            </a:r>
            <a:endParaRPr sz="3000">
              <a:solidFill>
                <a:srgbClr val="FAFAFA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798200" y="1687725"/>
            <a:ext cx="19389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By Id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892350" y="1687725"/>
            <a:ext cx="19389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By Class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663350" y="2537513"/>
            <a:ext cx="22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 is a unique identifier: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757500" y="2537513"/>
            <a:ext cx="22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 is a unique identifier: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1544100" y="3255075"/>
            <a:ext cx="24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Single element =&gt; Single id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Ids should </a:t>
            </a:r>
            <a:r>
              <a:rPr b="1" lang="en">
                <a:solidFill>
                  <a:schemeClr val="lt1"/>
                </a:solidFill>
              </a:rPr>
              <a:t>not </a:t>
            </a:r>
            <a:r>
              <a:rPr lang="en">
                <a:solidFill>
                  <a:schemeClr val="lt1"/>
                </a:solidFill>
              </a:rPr>
              <a:t>be reused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283950" y="3255075"/>
            <a:ext cx="31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Single element =&gt; Multiple classes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Classes </a:t>
            </a:r>
            <a:r>
              <a:rPr b="1" lang="en">
                <a:solidFill>
                  <a:schemeClr val="lt1"/>
                </a:solidFill>
              </a:rPr>
              <a:t>can</a:t>
            </a:r>
            <a:r>
              <a:rPr lang="en">
                <a:solidFill>
                  <a:schemeClr val="lt1"/>
                </a:solidFill>
              </a:rPr>
              <a:t> be reused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03450"/>
            <a:ext cx="85206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AFAFA"/>
                </a:solidFill>
              </a:rPr>
              <a:t>CSS order of priorities</a:t>
            </a:r>
            <a:endParaRPr b="1" sz="2400">
              <a:solidFill>
                <a:srgbClr val="FAFAFA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89325" y="1256150"/>
            <a:ext cx="12723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1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530725" y="1956575"/>
            <a:ext cx="12723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2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821400" y="3605025"/>
            <a:ext cx="12723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4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572000" y="2876300"/>
            <a:ext cx="12723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3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45275" y="17829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Inline Style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586675" y="2476100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627950" y="3409975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877350" y="4117475"/>
            <a:ext cx="11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3366750" y="68925"/>
            <a:ext cx="2181300" cy="484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4032575" y="1587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html</a:t>
            </a:r>
            <a:endParaRPr sz="1000"/>
          </a:p>
        </p:txBody>
      </p:sp>
      <p:sp>
        <p:nvSpPr>
          <p:cNvPr id="193" name="Google Shape;193;p26"/>
          <p:cNvSpPr/>
          <p:nvPr/>
        </p:nvSpPr>
        <p:spPr>
          <a:xfrm>
            <a:off x="6001650" y="2214375"/>
            <a:ext cx="2181300" cy="441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078950" y="58377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body</a:t>
            </a:r>
            <a:endParaRPr sz="1000"/>
          </a:p>
        </p:txBody>
      </p:sp>
      <p:sp>
        <p:nvSpPr>
          <p:cNvPr id="195" name="Google Shape;195;p26"/>
          <p:cNvSpPr/>
          <p:nvPr/>
        </p:nvSpPr>
        <p:spPr>
          <a:xfrm>
            <a:off x="3481200" y="895725"/>
            <a:ext cx="1952400" cy="56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032575" y="8957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header</a:t>
            </a:r>
            <a:endParaRPr sz="1000"/>
          </a:p>
        </p:txBody>
      </p:sp>
      <p:sp>
        <p:nvSpPr>
          <p:cNvPr id="197" name="Google Shape;197;p26"/>
          <p:cNvSpPr/>
          <p:nvPr/>
        </p:nvSpPr>
        <p:spPr>
          <a:xfrm>
            <a:off x="3481200" y="1187350"/>
            <a:ext cx="1952400" cy="273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4032575" y="11546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nav</a:t>
            </a:r>
            <a:endParaRPr sz="1000"/>
          </a:p>
        </p:txBody>
      </p:sp>
      <p:sp>
        <p:nvSpPr>
          <p:cNvPr id="199" name="Google Shape;199;p26"/>
          <p:cNvSpPr/>
          <p:nvPr/>
        </p:nvSpPr>
        <p:spPr>
          <a:xfrm>
            <a:off x="3481200" y="1572625"/>
            <a:ext cx="1952400" cy="3338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4032575" y="14933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mian</a:t>
            </a:r>
            <a:endParaRPr sz="1000"/>
          </a:p>
        </p:txBody>
      </p:sp>
      <p:sp>
        <p:nvSpPr>
          <p:cNvPr id="201" name="Google Shape;201;p26"/>
          <p:cNvSpPr/>
          <p:nvPr/>
        </p:nvSpPr>
        <p:spPr>
          <a:xfrm>
            <a:off x="3481200" y="1864750"/>
            <a:ext cx="1952400" cy="81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032575" y="18320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img</a:t>
            </a:r>
            <a:endParaRPr sz="1000"/>
          </a:p>
        </p:txBody>
      </p:sp>
      <p:sp>
        <p:nvSpPr>
          <p:cNvPr id="203" name="Google Shape;203;p26"/>
          <p:cNvSpPr/>
          <p:nvPr/>
        </p:nvSpPr>
        <p:spPr>
          <a:xfrm>
            <a:off x="3481200" y="2709250"/>
            <a:ext cx="1952400" cy="40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4032575" y="27092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</a:t>
            </a:r>
            <a:endParaRPr sz="1000"/>
          </a:p>
        </p:txBody>
      </p:sp>
      <p:sp>
        <p:nvSpPr>
          <p:cNvPr id="205" name="Google Shape;205;p26"/>
          <p:cNvSpPr/>
          <p:nvPr/>
        </p:nvSpPr>
        <p:spPr>
          <a:xfrm>
            <a:off x="3481200" y="3142750"/>
            <a:ext cx="1952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3986200" y="31427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h1</a:t>
            </a:r>
            <a:endParaRPr sz="1000"/>
          </a:p>
        </p:txBody>
      </p:sp>
      <p:sp>
        <p:nvSpPr>
          <p:cNvPr id="207" name="Google Shape;207;p26"/>
          <p:cNvSpPr/>
          <p:nvPr/>
        </p:nvSpPr>
        <p:spPr>
          <a:xfrm>
            <a:off x="3481200" y="3656950"/>
            <a:ext cx="1952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986200" y="36569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</p:txBody>
      </p:sp>
      <p:sp>
        <p:nvSpPr>
          <p:cNvPr id="209" name="Google Shape;209;p26"/>
          <p:cNvSpPr/>
          <p:nvPr/>
        </p:nvSpPr>
        <p:spPr>
          <a:xfrm>
            <a:off x="6116100" y="2396775"/>
            <a:ext cx="1952400" cy="108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6713850" y="240240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div</a:t>
            </a:r>
            <a:endParaRPr sz="1000"/>
          </a:p>
        </p:txBody>
      </p:sp>
      <p:sp>
        <p:nvSpPr>
          <p:cNvPr id="211" name="Google Shape;211;p26"/>
          <p:cNvSpPr/>
          <p:nvPr/>
        </p:nvSpPr>
        <p:spPr>
          <a:xfrm>
            <a:off x="6116100" y="2698425"/>
            <a:ext cx="19524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6234800" y="27092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img</a:t>
            </a:r>
            <a:endParaRPr sz="1000"/>
          </a:p>
        </p:txBody>
      </p:sp>
      <p:sp>
        <p:nvSpPr>
          <p:cNvPr id="213" name="Google Shape;213;p26"/>
          <p:cNvSpPr txBox="1"/>
          <p:nvPr/>
        </p:nvSpPr>
        <p:spPr>
          <a:xfrm>
            <a:off x="7067975" y="26984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h3</a:t>
            </a:r>
            <a:endParaRPr sz="1000"/>
          </a:p>
        </p:txBody>
      </p:sp>
      <p:sp>
        <p:nvSpPr>
          <p:cNvPr id="214" name="Google Shape;214;p26"/>
          <p:cNvSpPr/>
          <p:nvPr/>
        </p:nvSpPr>
        <p:spPr>
          <a:xfrm>
            <a:off x="6116100" y="3656950"/>
            <a:ext cx="1952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6713850" y="37283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216" name="Google Shape;216;p26"/>
          <p:cNvSpPr/>
          <p:nvPr/>
        </p:nvSpPr>
        <p:spPr>
          <a:xfrm>
            <a:off x="6116100" y="4313825"/>
            <a:ext cx="1952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6161875" y="43852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img</a:t>
            </a:r>
            <a:endParaRPr sz="1000"/>
          </a:p>
        </p:txBody>
      </p:sp>
      <p:sp>
        <p:nvSpPr>
          <p:cNvPr id="218" name="Google Shape;218;p26"/>
          <p:cNvSpPr txBox="1"/>
          <p:nvPr/>
        </p:nvSpPr>
        <p:spPr>
          <a:xfrm>
            <a:off x="7140850" y="43852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</p:txBody>
      </p:sp>
      <p:sp>
        <p:nvSpPr>
          <p:cNvPr id="219" name="Google Shape;219;p26"/>
          <p:cNvSpPr/>
          <p:nvPr/>
        </p:nvSpPr>
        <p:spPr>
          <a:xfrm>
            <a:off x="6116100" y="5143500"/>
            <a:ext cx="1952400" cy="1157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6713850" y="518637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footer</a:t>
            </a:r>
            <a:endParaRPr sz="1000"/>
          </a:p>
        </p:txBody>
      </p:sp>
      <p:sp>
        <p:nvSpPr>
          <p:cNvPr id="221" name="Google Shape;221;p26"/>
          <p:cNvSpPr/>
          <p:nvPr/>
        </p:nvSpPr>
        <p:spPr>
          <a:xfrm>
            <a:off x="6116100" y="5439750"/>
            <a:ext cx="1952400" cy="56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6713850" y="5567950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solidFill>
                  <a:srgbClr val="FAFAFA"/>
                </a:solidFill>
              </a:rPr>
              <a:t>Standup</a:t>
            </a:r>
            <a:endParaRPr sz="3600">
              <a:solidFill>
                <a:srgbClr val="FAFAFA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22200" y="1001550"/>
            <a:ext cx="72996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How was yesterday?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What is your favourite hobby?</a:t>
            </a:r>
            <a:endParaRPr b="1" sz="2100">
              <a:solidFill>
                <a:srgbClr val="FFD966"/>
              </a:solidFill>
            </a:endParaRPr>
          </a:p>
        </p:txBody>
      </p:sp>
      <p:pic>
        <p:nvPicPr>
          <p:cNvPr descr="Image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44113" y="2383525"/>
            <a:ext cx="15678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Barbara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Donald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Nicole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Javier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Gloria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11913" y="2383525"/>
            <a:ext cx="15678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Juliette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Michael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Emilia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Sukran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Suran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641713" y="2383525"/>
            <a:ext cx="1567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Lenny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Hassan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Berna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Amy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Ola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184088" y="2443800"/>
            <a:ext cx="1567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Milena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Miriam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Carolina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Gizem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Dave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32088" y="2443800"/>
            <a:ext cx="15678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Patrick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Tatiana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What is </a:t>
            </a:r>
            <a:r>
              <a:rPr b="1" lang="en" sz="3600">
                <a:solidFill>
                  <a:srgbClr val="2DC5FA"/>
                </a:solidFill>
              </a:rPr>
              <a:t>CSS</a:t>
            </a:r>
            <a:endParaRPr sz="3600">
              <a:solidFill>
                <a:srgbClr val="FAFAFA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65350" y="1587125"/>
            <a:ext cx="3813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Cascading Style Sheets</a:t>
            </a:r>
            <a:endParaRPr b="1" sz="2100">
              <a:solidFill>
                <a:srgbClr val="FFD966"/>
              </a:solidFill>
            </a:endParaRPr>
          </a:p>
        </p:txBody>
      </p:sp>
      <p:pic>
        <p:nvPicPr>
          <p:cNvPr descr="Image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665350" y="2804000"/>
            <a:ext cx="38133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What does Cascading mean?</a:t>
            </a:r>
            <a:endParaRPr b="1" sz="210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How can we link css file to html?</a:t>
            </a:r>
            <a:endParaRPr b="1" sz="3000">
              <a:solidFill>
                <a:srgbClr val="FAFAFA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113" y="1979800"/>
            <a:ext cx="4939779" cy="17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CSS Elements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93200" y="1422675"/>
            <a:ext cx="35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Selector: </a:t>
            </a:r>
            <a:r>
              <a:rPr lang="en">
                <a:solidFill>
                  <a:schemeClr val="lt1"/>
                </a:solidFill>
              </a:rPr>
              <a:t>Points to the element(s) that you will apply the style rule to.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450" y="1422675"/>
            <a:ext cx="4217850" cy="21828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93200" y="2271675"/>
            <a:ext cx="35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Declaration block: </a:t>
            </a:r>
            <a:r>
              <a:rPr lang="en">
                <a:solidFill>
                  <a:schemeClr val="lt1"/>
                </a:solidFill>
              </a:rPr>
              <a:t>Contains one or more declarations separated by semicolons.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These declarations specify the elements properties and the values you want to set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CSS Elements</a:t>
            </a:r>
            <a:endParaRPr b="1" sz="3000">
              <a:solidFill>
                <a:srgbClr val="FAFAFA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1650" y="1457325"/>
            <a:ext cx="56007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Universal selector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400450" y="1855800"/>
            <a:ext cx="4343100" cy="143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470274" y="1958475"/>
            <a:ext cx="4138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F5FA7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61D836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644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61D836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800">
                <a:solidFill>
                  <a:srgbClr val="FF644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How can we target HTML elements?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990675" y="2665175"/>
            <a:ext cx="19389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By Tag	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602550" y="2665175"/>
            <a:ext cx="19389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By Id</a:t>
            </a:r>
            <a:endParaRPr b="1" sz="1800">
              <a:solidFill>
                <a:srgbClr val="FAFAFA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214425" y="2665175"/>
            <a:ext cx="1938900" cy="461700"/>
          </a:xfrm>
          <a:prstGeom prst="rect">
            <a:avLst/>
          </a:prstGeom>
          <a:noFill/>
          <a:ln cap="flat" cmpd="sng" w="2857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AFAFA"/>
                </a:solidFill>
              </a:rPr>
              <a:t>By Class</a:t>
            </a:r>
            <a:endParaRPr b="1" sz="1800">
              <a:solidFill>
                <a:srgbClr val="FAFAFA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029" y="1344225"/>
            <a:ext cx="627397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>
            <a:endCxn id="119" idx="0"/>
          </p:cNvCxnSpPr>
          <p:nvPr/>
        </p:nvCxnSpPr>
        <p:spPr>
          <a:xfrm>
            <a:off x="1832325" y="1676675"/>
            <a:ext cx="127800" cy="988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2794600" y="1648475"/>
            <a:ext cx="1132200" cy="990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4860500" y="1627250"/>
            <a:ext cx="1584900" cy="1025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43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3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AFAFA"/>
                </a:solidFill>
              </a:rPr>
              <a:t>Tag selector</a:t>
            </a:r>
            <a:endParaRPr b="1" sz="3000">
              <a:solidFill>
                <a:srgbClr val="FAFAFA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836675" y="2931850"/>
            <a:ext cx="4343100" cy="1431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836675" y="3181000"/>
            <a:ext cx="4343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EF5FA7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800" u="none" cap="none" strike="noStrike">
                <a:solidFill>
                  <a:srgbClr val="61D836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" sz="1800" u="none" cap="none" strike="noStrike">
                <a:solidFill>
                  <a:srgbClr val="7B59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FF644E"/>
                </a:solidFill>
                <a:latin typeface="Courier New"/>
                <a:ea typeface="Courier New"/>
                <a:cs typeface="Courier New"/>
                <a:sym typeface="Courier New"/>
              </a:rPr>
              <a:t>#000000</a:t>
            </a: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93200" y="1422675"/>
            <a:ext cx="666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Tag Selectors match elements by their node name. In HTML, elements are the tags we add, for example</a:t>
            </a:r>
            <a:r>
              <a:rPr b="1" lang="en" sz="1800">
                <a:solidFill>
                  <a:schemeClr val="lt1"/>
                </a:solidFill>
              </a:rPr>
              <a:t> &lt;p&gt;</a:t>
            </a:r>
            <a:r>
              <a:rPr lang="en" sz="1800">
                <a:solidFill>
                  <a:schemeClr val="lt1"/>
                </a:solidFill>
              </a:rPr>
              <a:t>, </a:t>
            </a:r>
            <a:r>
              <a:rPr b="1" lang="en" sz="1800">
                <a:solidFill>
                  <a:schemeClr val="lt1"/>
                </a:solidFill>
              </a:rPr>
              <a:t>&lt;header&gt;</a:t>
            </a:r>
            <a:r>
              <a:rPr lang="en" sz="1800">
                <a:solidFill>
                  <a:schemeClr val="lt1"/>
                </a:solidFill>
              </a:rPr>
              <a:t> or </a:t>
            </a:r>
            <a:r>
              <a:rPr b="1" lang="en" sz="1800">
                <a:solidFill>
                  <a:schemeClr val="lt1"/>
                </a:solidFill>
              </a:rPr>
              <a:t>&lt;div&gt;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