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4" r:id="rId3"/>
    <p:sldId id="263" r:id="rId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22" d="100"/>
          <a:sy n="122" d="100"/>
        </p:scale>
        <p:origin x="7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0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26" Type="http://schemas.openxmlformats.org/officeDocument/2006/relationships/image" Target="../media/image30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26" Type="http://schemas.openxmlformats.org/officeDocument/2006/relationships/image" Target="../media/image32.svg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2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9.png"/><Relationship Id="rId24" Type="http://schemas.openxmlformats.org/officeDocument/2006/relationships/image" Target="../media/image52.svg"/><Relationship Id="rId5" Type="http://schemas.openxmlformats.org/officeDocument/2006/relationships/image" Target="../media/image25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3.sv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6.sv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sv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9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62375" y="3581400"/>
            <a:ext cx="4667250" cy="20383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838700" y="4086225"/>
            <a:ext cx="2514600" cy="39052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838700" y="4724400"/>
            <a:ext cx="2514600" cy="3905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29025" y="3457575"/>
            <a:ext cx="49434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025"/>
              </a:lnSpc>
            </a:pPr>
            <a:r>
              <a:rPr lang="en-US" sz="1650" b="0" i="0" kern="0" spc="8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Selecione uma opção</a:t>
            </a:r>
            <a:endParaRPr lang="en-US" sz="1650" dirty="0"/>
          </a:p>
        </p:txBody>
      </p:sp>
      <p:sp>
        <p:nvSpPr>
          <p:cNvPr id="7" name="Object6"/>
          <p:cNvSpPr/>
          <p:nvPr/>
        </p:nvSpPr>
        <p:spPr>
          <a:xfrm>
            <a:off x="5295900" y="4171950"/>
            <a:ext cx="16097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en-US" sz="1350" b="0" i="0" kern="0" spc="-7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Metas de Vendas</a:t>
            </a:r>
            <a:endParaRPr lang="en-US" sz="1350" dirty="0"/>
          </a:p>
        </p:txBody>
      </p:sp>
      <p:sp>
        <p:nvSpPr>
          <p:cNvPr id="8" name="Object7"/>
          <p:cNvSpPr/>
          <p:nvPr/>
        </p:nvSpPr>
        <p:spPr>
          <a:xfrm>
            <a:off x="5038725" y="4819650"/>
            <a:ext cx="21240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en-US" sz="1350" b="0" i="0" kern="0" spc="-7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Visão geral das Vendas</a:t>
            </a:r>
            <a:endParaRPr lang="en-US" sz="1350" dirty="0"/>
          </a:p>
        </p:txBody>
      </p:sp>
      <p:sp>
        <p:nvSpPr>
          <p:cNvPr id="9" name="Object8"/>
          <p:cNvSpPr/>
          <p:nvPr/>
        </p:nvSpPr>
        <p:spPr>
          <a:xfrm>
            <a:off x="3629025" y="1657350"/>
            <a:ext cx="4943475" cy="3143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550"/>
              </a:lnSpc>
            </a:pPr>
            <a:r>
              <a:rPr lang="en-US" sz="2100" b="0" i="0" kern="0" spc="11" dirty="0">
                <a:solidFill>
                  <a:srgbClr val="FFFFFF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Empowerdata</a:t>
            </a:r>
            <a:endParaRPr lang="en-US" sz="2100" dirty="0"/>
          </a:p>
        </p:txBody>
      </p:sp>
      <p:sp>
        <p:nvSpPr>
          <p:cNvPr id="10" name="Object9"/>
          <p:cNvSpPr/>
          <p:nvPr/>
        </p:nvSpPr>
        <p:spPr>
          <a:xfrm>
            <a:off x="3009900" y="1228725"/>
            <a:ext cx="61817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300"/>
              </a:lnSpc>
            </a:pPr>
            <a:r>
              <a:rPr lang="en-US" sz="2700" b="0" i="0" kern="0" spc="13" dirty="0">
                <a:solidFill>
                  <a:srgbClr val="67ACE8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Acompanhamento de Vendas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187642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34050" y="2162175"/>
            <a:ext cx="6419850" cy="20574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24525" y="2162175"/>
            <a:ext cx="6267450" cy="1905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34050" y="4229100"/>
            <a:ext cx="6419850" cy="2590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734050" y="4229100"/>
            <a:ext cx="6267450" cy="19050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2400" y="4229100"/>
            <a:ext cx="5581650" cy="25908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52400" y="4229100"/>
            <a:ext cx="6267450" cy="19050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52400" y="2162175"/>
            <a:ext cx="5581650" cy="205740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772150" y="914400"/>
            <a:ext cx="2600325" cy="1085850"/>
          </a:xfrm>
          <a:prstGeom prst="roundRect">
            <a:avLst>
              <a:gd name="adj" fmla="val 10179"/>
            </a:avLst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943850" y="1314450"/>
            <a:ext cx="285750" cy="2857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81325" y="914400"/>
            <a:ext cx="2600325" cy="1085850"/>
          </a:xfrm>
          <a:prstGeom prst="roundRect">
            <a:avLst>
              <a:gd name="adj" fmla="val 10351"/>
            </a:avLst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5153025" y="1314450"/>
            <a:ext cx="285750" cy="28575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90500" y="914400"/>
            <a:ext cx="2600325" cy="1085850"/>
          </a:xfrm>
          <a:prstGeom prst="roundRect">
            <a:avLst>
              <a:gd name="adj" fmla="val 9825"/>
            </a:avLst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362200" y="1314450"/>
            <a:ext cx="285750" cy="285750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90500" y="180975"/>
            <a:ext cx="285750" cy="285750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114425" y="209550"/>
            <a:ext cx="9525" cy="228600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5095875" y="209550"/>
            <a:ext cx="9525" cy="2286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8562975" y="342900"/>
            <a:ext cx="3429000" cy="1343025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8715375" y="200025"/>
            <a:ext cx="933450" cy="228600"/>
          </a:xfrm>
          <a:prstGeom prst="rect">
            <a:avLst/>
          </a:prstGeom>
        </p:spPr>
      </p:pic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8867775" y="238125"/>
            <a:ext cx="161925" cy="161925"/>
          </a:xfrm>
          <a:prstGeom prst="rect">
            <a:avLst/>
          </a:prstGeom>
        </p:spPr>
      </p:pic>
      <p:sp>
        <p:nvSpPr>
          <p:cNvPr id="22" name="Object21"/>
          <p:cNvSpPr/>
          <p:nvPr/>
        </p:nvSpPr>
        <p:spPr>
          <a:xfrm>
            <a:off x="6038850" y="2228850"/>
            <a:ext cx="28194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25"/>
              </a:lnSpc>
            </a:pPr>
            <a:r>
              <a:rPr lang="en-US" sz="900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Faturamento e meta de faturamento por mês</a:t>
            </a:r>
            <a:endParaRPr lang="en-US" sz="900" dirty="0"/>
          </a:p>
        </p:txBody>
      </p:sp>
      <p:sp>
        <p:nvSpPr>
          <p:cNvPr id="23" name="Object22"/>
          <p:cNvSpPr/>
          <p:nvPr/>
        </p:nvSpPr>
        <p:spPr>
          <a:xfrm>
            <a:off x="6038850" y="4295775"/>
            <a:ext cx="15240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25"/>
              </a:lnSpc>
            </a:pPr>
            <a:r>
              <a:rPr lang="en-US" sz="900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Desvio da meta por mês</a:t>
            </a:r>
            <a:endParaRPr lang="en-US" sz="900" dirty="0"/>
          </a:p>
        </p:txBody>
      </p:sp>
      <p:sp>
        <p:nvSpPr>
          <p:cNvPr id="24" name="Object23"/>
          <p:cNvSpPr/>
          <p:nvPr/>
        </p:nvSpPr>
        <p:spPr>
          <a:xfrm>
            <a:off x="457200" y="4295775"/>
            <a:ext cx="25812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25"/>
              </a:lnSpc>
            </a:pPr>
            <a:r>
              <a:rPr lang="en-US" sz="900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Faturamento e meta acumulados por ano</a:t>
            </a:r>
            <a:endParaRPr lang="en-US" sz="900" dirty="0"/>
          </a:p>
        </p:txBody>
      </p:sp>
      <p:sp>
        <p:nvSpPr>
          <p:cNvPr id="25" name="Object24"/>
          <p:cNvSpPr/>
          <p:nvPr/>
        </p:nvSpPr>
        <p:spPr>
          <a:xfrm>
            <a:off x="5981700" y="1628775"/>
            <a:ext cx="143827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975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Diferença </a:t>
            </a:r>
            <a:r>
              <a:rPr lang="en-US" sz="975" b="0" i="0" kern="0" spc="-75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(real e meta)</a:t>
            </a:r>
            <a:endParaRPr lang="en-US" sz="975" dirty="0"/>
          </a:p>
        </p:txBody>
      </p:sp>
      <p:sp>
        <p:nvSpPr>
          <p:cNvPr id="26" name="Object25"/>
          <p:cNvSpPr/>
          <p:nvPr/>
        </p:nvSpPr>
        <p:spPr>
          <a:xfrm>
            <a:off x="3171825" y="1628775"/>
            <a:ext cx="144780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975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Meta de faturamento</a:t>
            </a:r>
            <a:endParaRPr lang="en-US" sz="975" dirty="0"/>
          </a:p>
        </p:txBody>
      </p:sp>
      <p:sp>
        <p:nvSpPr>
          <p:cNvPr id="27" name="Object26"/>
          <p:cNvSpPr/>
          <p:nvPr/>
        </p:nvSpPr>
        <p:spPr>
          <a:xfrm>
            <a:off x="676275" y="1628775"/>
            <a:ext cx="90487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00"/>
              </a:lnSpc>
            </a:pPr>
            <a:r>
              <a:rPr lang="en-US" sz="975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Faturamento</a:t>
            </a:r>
            <a:endParaRPr lang="en-US" sz="975" dirty="0"/>
          </a:p>
        </p:txBody>
      </p:sp>
      <p:sp>
        <p:nvSpPr>
          <p:cNvPr id="28" name="Object27"/>
          <p:cNvSpPr/>
          <p:nvPr/>
        </p:nvSpPr>
        <p:spPr>
          <a:xfrm>
            <a:off x="561975" y="247650"/>
            <a:ext cx="4000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00"/>
              </a:lnSpc>
            </a:pPr>
            <a:r>
              <a:rPr lang="en-US" sz="975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Menu</a:t>
            </a:r>
            <a:endParaRPr lang="en-US" sz="975" dirty="0"/>
          </a:p>
        </p:txBody>
      </p:sp>
      <p:sp>
        <p:nvSpPr>
          <p:cNvPr id="29" name="Object28"/>
          <p:cNvSpPr/>
          <p:nvPr/>
        </p:nvSpPr>
        <p:spPr>
          <a:xfrm>
            <a:off x="1304925" y="219075"/>
            <a:ext cx="36385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50"/>
              </a:lnSpc>
            </a:pPr>
            <a:r>
              <a:rPr lang="en-US" sz="1350" b="0" i="0" kern="0" spc="7" dirty="0">
                <a:solidFill>
                  <a:srgbClr val="67ACE8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Acompanhamento das metas de venda</a:t>
            </a:r>
            <a:endParaRPr lang="en-US" sz="1350" dirty="0"/>
          </a:p>
        </p:txBody>
      </p:sp>
      <p:sp>
        <p:nvSpPr>
          <p:cNvPr id="30" name="Object29"/>
          <p:cNvSpPr/>
          <p:nvPr/>
        </p:nvSpPr>
        <p:spPr>
          <a:xfrm>
            <a:off x="5295900" y="219075"/>
            <a:ext cx="12573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50"/>
              </a:lnSpc>
            </a:pPr>
            <a:r>
              <a:rPr lang="en-US" sz="1350" b="0" i="0" kern="0" spc="7" dirty="0">
                <a:solidFill>
                  <a:srgbClr val="FFFFFF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Empowerdata</a:t>
            </a:r>
            <a:endParaRPr lang="en-US" sz="1350" dirty="0"/>
          </a:p>
        </p:txBody>
      </p:sp>
      <p:sp>
        <p:nvSpPr>
          <p:cNvPr id="31" name="Object30"/>
          <p:cNvSpPr/>
          <p:nvPr/>
        </p:nvSpPr>
        <p:spPr>
          <a:xfrm>
            <a:off x="8801100" y="695325"/>
            <a:ext cx="285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41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Ano</a:t>
            </a:r>
            <a:endParaRPr lang="en-US" sz="900" dirty="0"/>
          </a:p>
        </p:txBody>
      </p:sp>
      <p:sp>
        <p:nvSpPr>
          <p:cNvPr id="32" name="Object31"/>
          <p:cNvSpPr/>
          <p:nvPr/>
        </p:nvSpPr>
        <p:spPr>
          <a:xfrm>
            <a:off x="8782050" y="1200150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41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Filial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9067800" y="238125"/>
            <a:ext cx="4572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41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Filtros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135255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0500" y="180975"/>
            <a:ext cx="285750" cy="2857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14425" y="209550"/>
            <a:ext cx="9525" cy="228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2400" y="819150"/>
            <a:ext cx="6000750" cy="1828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153150" y="819150"/>
            <a:ext cx="6000750" cy="3609975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152775" y="2647950"/>
            <a:ext cx="3000375" cy="178117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152775" y="2647950"/>
            <a:ext cx="2819400" cy="162877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52400" y="2647950"/>
            <a:ext cx="3000375" cy="178117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52400" y="2647950"/>
            <a:ext cx="2819400" cy="1628775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52400" y="4429125"/>
            <a:ext cx="6000750" cy="239077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52400" y="4429125"/>
            <a:ext cx="2819400" cy="1628775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153150" y="4429125"/>
            <a:ext cx="6000750" cy="2390775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153150" y="4429125"/>
            <a:ext cx="5848350" cy="2238375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391275" y="971550"/>
            <a:ext cx="1143000" cy="257175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543675" y="1038225"/>
            <a:ext cx="828675" cy="123825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7762875" y="971550"/>
            <a:ext cx="1143000" cy="257175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8096250" y="1028700"/>
            <a:ext cx="476250" cy="1524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295775" y="180975"/>
            <a:ext cx="7705725" cy="390525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4400550" y="266700"/>
            <a:ext cx="933450" cy="228600"/>
          </a:xfrm>
          <a:prstGeom prst="rect">
            <a:avLst/>
          </a:prstGeom>
        </p:spPr>
      </p:pic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4552950" y="304800"/>
            <a:ext cx="161925" cy="161925"/>
          </a:xfrm>
          <a:prstGeom prst="rect">
            <a:avLst/>
          </a:prstGeom>
        </p:spPr>
      </p:pic>
      <p:sp>
        <p:nvSpPr>
          <p:cNvPr id="22" name="Object21"/>
          <p:cNvSpPr/>
          <p:nvPr/>
        </p:nvSpPr>
        <p:spPr>
          <a:xfrm>
            <a:off x="561975" y="247650"/>
            <a:ext cx="4000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00"/>
              </a:lnSpc>
            </a:pPr>
            <a:r>
              <a:rPr lang="en-US" sz="975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Menu</a:t>
            </a:r>
            <a:endParaRPr lang="en-US" sz="975" dirty="0"/>
          </a:p>
        </p:txBody>
      </p:sp>
      <p:sp>
        <p:nvSpPr>
          <p:cNvPr id="23" name="Object22"/>
          <p:cNvSpPr/>
          <p:nvPr/>
        </p:nvSpPr>
        <p:spPr>
          <a:xfrm>
            <a:off x="1304925" y="219075"/>
            <a:ext cx="20574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50"/>
              </a:lnSpc>
            </a:pPr>
            <a:r>
              <a:rPr lang="en-US" sz="1350" b="0" i="0" kern="0" spc="7" dirty="0">
                <a:solidFill>
                  <a:srgbClr val="67ACE8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Visão geral de vendas</a:t>
            </a:r>
            <a:endParaRPr lang="en-US" sz="1350" dirty="0"/>
          </a:p>
        </p:txBody>
      </p:sp>
      <p:sp>
        <p:nvSpPr>
          <p:cNvPr id="24" name="Object23"/>
          <p:cNvSpPr/>
          <p:nvPr/>
        </p:nvSpPr>
        <p:spPr>
          <a:xfrm>
            <a:off x="3333750" y="2714625"/>
            <a:ext cx="2076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25"/>
              </a:lnSpc>
            </a:pPr>
            <a:r>
              <a:rPr lang="en-US" sz="900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Tempo médio de entrega por loja</a:t>
            </a:r>
            <a:endParaRPr lang="en-US" sz="900" dirty="0"/>
          </a:p>
        </p:txBody>
      </p:sp>
      <p:sp>
        <p:nvSpPr>
          <p:cNvPr id="25" name="Object24"/>
          <p:cNvSpPr/>
          <p:nvPr/>
        </p:nvSpPr>
        <p:spPr>
          <a:xfrm>
            <a:off x="333375" y="2714625"/>
            <a:ext cx="16097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25"/>
              </a:lnSpc>
            </a:pPr>
            <a:r>
              <a:rPr lang="en-US" sz="900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Total de pedidos por hora</a:t>
            </a:r>
            <a:endParaRPr lang="en-US" sz="900" dirty="0"/>
          </a:p>
        </p:txBody>
      </p:sp>
      <p:sp>
        <p:nvSpPr>
          <p:cNvPr id="26" name="Object25"/>
          <p:cNvSpPr/>
          <p:nvPr/>
        </p:nvSpPr>
        <p:spPr>
          <a:xfrm>
            <a:off x="333375" y="4495800"/>
            <a:ext cx="22669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25"/>
              </a:lnSpc>
            </a:pPr>
            <a:r>
              <a:rPr lang="en-US" sz="900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Total de pedidos e entregas por mês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6334125" y="4495800"/>
            <a:ext cx="2886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25"/>
              </a:lnSpc>
            </a:pPr>
            <a:r>
              <a:rPr lang="en-US" sz="900" b="0" i="0" kern="0" spc="5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Faturamento e margem de lucro por categoria</a:t>
            </a:r>
            <a:endParaRPr lang="en-US" sz="900" dirty="0"/>
          </a:p>
        </p:txBody>
      </p:sp>
      <p:sp>
        <p:nvSpPr>
          <p:cNvPr id="28" name="Object27"/>
          <p:cNvSpPr/>
          <p:nvPr/>
        </p:nvSpPr>
        <p:spPr>
          <a:xfrm>
            <a:off x="6715125" y="1038225"/>
            <a:ext cx="6762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00"/>
              </a:lnSpc>
            </a:pPr>
            <a:r>
              <a:rPr lang="en-US" sz="750" b="1" kern="0" spc="-75" dirty="0">
                <a:solidFill>
                  <a:srgbClr val="FFFFFF"/>
                </a:solidFill>
                <a:latin typeface="Montserrat SemiBold" pitchFamily="2" charset="77"/>
                <a:ea typeface="Montserrat ExtraBold" pitchFamily="34" charset="-122"/>
                <a:cs typeface="Montserrat ExtraBold" pitchFamily="34" charset="-120"/>
              </a:rPr>
              <a:t>Faturamento</a:t>
            </a:r>
            <a:endParaRPr lang="en-US" sz="750" b="1" dirty="0">
              <a:latin typeface="Montserrat SemiBold" pitchFamily="2" charset="77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8277225" y="1038225"/>
            <a:ext cx="31432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00"/>
              </a:lnSpc>
            </a:pPr>
            <a:r>
              <a:rPr lang="en-US" sz="750" b="1" kern="0" spc="-75" dirty="0">
                <a:solidFill>
                  <a:srgbClr val="FFFFFF"/>
                </a:solidFill>
                <a:latin typeface="Montserrat SemiBold" pitchFamily="2" charset="77"/>
                <a:ea typeface="Montserrat ExtraBold" pitchFamily="34" charset="-122"/>
                <a:cs typeface="Montserrat ExtraBold" pitchFamily="34" charset="-120"/>
              </a:rPr>
              <a:t>Lucro</a:t>
            </a:r>
            <a:endParaRPr lang="en-US" sz="750" b="1" dirty="0">
              <a:latin typeface="Montserrat SemiBold" pitchFamily="2" charset="77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4752975" y="304800"/>
            <a:ext cx="4572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41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Filtros</a:t>
            </a:r>
            <a:endParaRPr lang="en-US" sz="900" dirty="0"/>
          </a:p>
        </p:txBody>
      </p:sp>
      <p:sp>
        <p:nvSpPr>
          <p:cNvPr id="31" name="Object30"/>
          <p:cNvSpPr/>
          <p:nvPr/>
        </p:nvSpPr>
        <p:spPr>
          <a:xfrm>
            <a:off x="5524500" y="304800"/>
            <a:ext cx="285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41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Ano</a:t>
            </a:r>
            <a:endParaRPr lang="en-US" sz="900" dirty="0"/>
          </a:p>
        </p:txBody>
      </p:sp>
      <p:sp>
        <p:nvSpPr>
          <p:cNvPr id="32" name="Object31"/>
          <p:cNvSpPr/>
          <p:nvPr/>
        </p:nvSpPr>
        <p:spPr>
          <a:xfrm>
            <a:off x="7962900" y="304800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00" b="0" i="0" kern="0" spc="41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Filial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Macintosh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Calibri</vt:lpstr>
      <vt:lpstr>Montserrat Black</vt:lpstr>
      <vt:lpstr>Montserrat ExtraBold</vt:lpstr>
      <vt:lpstr>Montserrat Light</vt:lpstr>
      <vt:lpstr>Montserrat Medium</vt:lpstr>
      <vt:lpstr>Montserrat Regular</vt:lpstr>
      <vt:lpstr>Montserrat SemiBold</vt:lpstr>
      <vt:lpstr>Office Theme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Pietro Sales</cp:lastModifiedBy>
  <cp:revision>3</cp:revision>
  <dcterms:created xsi:type="dcterms:W3CDTF">2022-01-07T13:47:57Z</dcterms:created>
  <dcterms:modified xsi:type="dcterms:W3CDTF">2022-01-07T13:55:35Z</dcterms:modified>
</cp:coreProperties>
</file>