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diagrams/quickStyle2.xml" ContentType="application/vnd.openxmlformats-officedocument.drawingml.diagramStyl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diagrams/drawing3.xml" ContentType="application/vnd.ms-office.drawingml.diagramDrawing+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data3.xml" ContentType="application/vnd.openxmlformats-officedocument.drawingml.diagramData+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diagrams/colors1.xml" ContentType="application/vnd.openxmlformats-officedocument.drawingml.diagramColors+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diagrams/layout3.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drawing1.xml" ContentType="application/vnd.ms-office.drawingml.diagramDrawing+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diagrams/quickStyle1.xml" ContentType="application/vnd.openxmlformats-officedocument.drawingml.diagramStyl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slides/slide29.xml" ContentType="application/vnd.openxmlformats-officedocument.presentationml.slide+xml"/>
  <Override PartName="/ppt/slides/slide76.xml" ContentType="application/vnd.openxmlformats-officedocument.presentationml.slide+xml"/>
  <Override PartName="/ppt/diagrams/drawing2.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2" r:id="rId1"/>
  </p:sldMasterIdLst>
  <p:notesMasterIdLst>
    <p:notesMasterId r:id="rId78"/>
  </p:notesMasterIdLst>
  <p:handoutMasterIdLst>
    <p:handoutMasterId r:id="rId79"/>
  </p:handoutMasterIdLst>
  <p:sldIdLst>
    <p:sldId id="456" r:id="rId2"/>
    <p:sldId id="457" r:id="rId3"/>
    <p:sldId id="458" r:id="rId4"/>
    <p:sldId id="459" r:id="rId5"/>
    <p:sldId id="460" r:id="rId6"/>
    <p:sldId id="461" r:id="rId7"/>
    <p:sldId id="462" r:id="rId8"/>
    <p:sldId id="463" r:id="rId9"/>
    <p:sldId id="464" r:id="rId10"/>
    <p:sldId id="465" r:id="rId11"/>
    <p:sldId id="466" r:id="rId12"/>
    <p:sldId id="467" r:id="rId13"/>
    <p:sldId id="468" r:id="rId14"/>
    <p:sldId id="469" r:id="rId15"/>
    <p:sldId id="470" r:id="rId16"/>
    <p:sldId id="471" r:id="rId17"/>
    <p:sldId id="472" r:id="rId18"/>
    <p:sldId id="473" r:id="rId19"/>
    <p:sldId id="474" r:id="rId20"/>
    <p:sldId id="475" r:id="rId21"/>
    <p:sldId id="528" r:id="rId22"/>
    <p:sldId id="476" r:id="rId23"/>
    <p:sldId id="477" r:id="rId24"/>
    <p:sldId id="478" r:id="rId25"/>
    <p:sldId id="479" r:id="rId26"/>
    <p:sldId id="480" r:id="rId27"/>
    <p:sldId id="481" r:id="rId28"/>
    <p:sldId id="482" r:id="rId29"/>
    <p:sldId id="483" r:id="rId30"/>
    <p:sldId id="484" r:id="rId31"/>
    <p:sldId id="485" r:id="rId32"/>
    <p:sldId id="486" r:id="rId33"/>
    <p:sldId id="529" r:id="rId34"/>
    <p:sldId id="487" r:id="rId35"/>
    <p:sldId id="488" r:id="rId36"/>
    <p:sldId id="489" r:id="rId37"/>
    <p:sldId id="490" r:id="rId38"/>
    <p:sldId id="491" r:id="rId39"/>
    <p:sldId id="492" r:id="rId40"/>
    <p:sldId id="493" r:id="rId41"/>
    <p:sldId id="494" r:id="rId42"/>
    <p:sldId id="495" r:id="rId43"/>
    <p:sldId id="496" r:id="rId44"/>
    <p:sldId id="497" r:id="rId45"/>
    <p:sldId id="498" r:id="rId46"/>
    <p:sldId id="499" r:id="rId47"/>
    <p:sldId id="500" r:id="rId48"/>
    <p:sldId id="501" r:id="rId49"/>
    <p:sldId id="530" r:id="rId50"/>
    <p:sldId id="502" r:id="rId51"/>
    <p:sldId id="503" r:id="rId52"/>
    <p:sldId id="504" r:id="rId53"/>
    <p:sldId id="505" r:id="rId54"/>
    <p:sldId id="506" r:id="rId55"/>
    <p:sldId id="507" r:id="rId56"/>
    <p:sldId id="508" r:id="rId57"/>
    <p:sldId id="509" r:id="rId58"/>
    <p:sldId id="510" r:id="rId59"/>
    <p:sldId id="511" r:id="rId60"/>
    <p:sldId id="531" r:id="rId61"/>
    <p:sldId id="512" r:id="rId62"/>
    <p:sldId id="513" r:id="rId63"/>
    <p:sldId id="514" r:id="rId64"/>
    <p:sldId id="515" r:id="rId65"/>
    <p:sldId id="516" r:id="rId66"/>
    <p:sldId id="517" r:id="rId67"/>
    <p:sldId id="518" r:id="rId68"/>
    <p:sldId id="519" r:id="rId69"/>
    <p:sldId id="520" r:id="rId70"/>
    <p:sldId id="521" r:id="rId71"/>
    <p:sldId id="522" r:id="rId72"/>
    <p:sldId id="523" r:id="rId73"/>
    <p:sldId id="524" r:id="rId74"/>
    <p:sldId id="525" r:id="rId75"/>
    <p:sldId id="526" r:id="rId76"/>
    <p:sldId id="527" r:id="rId77"/>
  </p:sldIdLst>
  <p:sldSz cx="9144000" cy="6858000" type="screen4x3"/>
  <p:notesSz cx="6997700" cy="9283700"/>
  <p:defaultTextStyle>
    <a:defPPr>
      <a:defRPr lang="en-US"/>
    </a:defPPr>
    <a:lvl1pPr algn="ctr" rtl="0" eaLnBrk="0" fontAlgn="base" hangingPunct="0">
      <a:lnSpc>
        <a:spcPct val="105000"/>
      </a:lnSpc>
      <a:spcBef>
        <a:spcPct val="0"/>
      </a:spcBef>
      <a:spcAft>
        <a:spcPct val="0"/>
      </a:spcAft>
      <a:buClr>
        <a:schemeClr val="accent1"/>
      </a:buClr>
      <a:buFont typeface="Wingdings" pitchFamily="2" charset="2"/>
      <a:buChar char="§"/>
      <a:defRPr sz="1400" u="sng" kern="1200">
        <a:solidFill>
          <a:schemeClr val="tx1"/>
        </a:solidFill>
        <a:latin typeface="Arial" charset="0"/>
        <a:ea typeface="+mn-ea"/>
        <a:cs typeface="+mn-cs"/>
      </a:defRPr>
    </a:lvl1pPr>
    <a:lvl2pPr marL="457200" algn="ctr" rtl="0" eaLnBrk="0" fontAlgn="base" hangingPunct="0">
      <a:lnSpc>
        <a:spcPct val="105000"/>
      </a:lnSpc>
      <a:spcBef>
        <a:spcPct val="0"/>
      </a:spcBef>
      <a:spcAft>
        <a:spcPct val="0"/>
      </a:spcAft>
      <a:buClr>
        <a:schemeClr val="accent1"/>
      </a:buClr>
      <a:buFont typeface="Wingdings" pitchFamily="2" charset="2"/>
      <a:buChar char="§"/>
      <a:defRPr sz="1400" u="sng" kern="1200">
        <a:solidFill>
          <a:schemeClr val="tx1"/>
        </a:solidFill>
        <a:latin typeface="Arial" charset="0"/>
        <a:ea typeface="+mn-ea"/>
        <a:cs typeface="+mn-cs"/>
      </a:defRPr>
    </a:lvl2pPr>
    <a:lvl3pPr marL="914400" algn="ctr" rtl="0" eaLnBrk="0" fontAlgn="base" hangingPunct="0">
      <a:lnSpc>
        <a:spcPct val="105000"/>
      </a:lnSpc>
      <a:spcBef>
        <a:spcPct val="0"/>
      </a:spcBef>
      <a:spcAft>
        <a:spcPct val="0"/>
      </a:spcAft>
      <a:buClr>
        <a:schemeClr val="accent1"/>
      </a:buClr>
      <a:buFont typeface="Wingdings" pitchFamily="2" charset="2"/>
      <a:buChar char="§"/>
      <a:defRPr sz="1400" u="sng" kern="1200">
        <a:solidFill>
          <a:schemeClr val="tx1"/>
        </a:solidFill>
        <a:latin typeface="Arial" charset="0"/>
        <a:ea typeface="+mn-ea"/>
        <a:cs typeface="+mn-cs"/>
      </a:defRPr>
    </a:lvl3pPr>
    <a:lvl4pPr marL="1371600" algn="ctr" rtl="0" eaLnBrk="0" fontAlgn="base" hangingPunct="0">
      <a:lnSpc>
        <a:spcPct val="105000"/>
      </a:lnSpc>
      <a:spcBef>
        <a:spcPct val="0"/>
      </a:spcBef>
      <a:spcAft>
        <a:spcPct val="0"/>
      </a:spcAft>
      <a:buClr>
        <a:schemeClr val="accent1"/>
      </a:buClr>
      <a:buFont typeface="Wingdings" pitchFamily="2" charset="2"/>
      <a:buChar char="§"/>
      <a:defRPr sz="1400" u="sng" kern="1200">
        <a:solidFill>
          <a:schemeClr val="tx1"/>
        </a:solidFill>
        <a:latin typeface="Arial" charset="0"/>
        <a:ea typeface="+mn-ea"/>
        <a:cs typeface="+mn-cs"/>
      </a:defRPr>
    </a:lvl4pPr>
    <a:lvl5pPr marL="1828800" algn="ctr" rtl="0" eaLnBrk="0" fontAlgn="base" hangingPunct="0">
      <a:lnSpc>
        <a:spcPct val="105000"/>
      </a:lnSpc>
      <a:spcBef>
        <a:spcPct val="0"/>
      </a:spcBef>
      <a:spcAft>
        <a:spcPct val="0"/>
      </a:spcAft>
      <a:buClr>
        <a:schemeClr val="accent1"/>
      </a:buClr>
      <a:buFont typeface="Wingdings" pitchFamily="2" charset="2"/>
      <a:buChar char="§"/>
      <a:defRPr sz="1400" u="sng" kern="1200">
        <a:solidFill>
          <a:schemeClr val="tx1"/>
        </a:solidFill>
        <a:latin typeface="Arial" charset="0"/>
        <a:ea typeface="+mn-ea"/>
        <a:cs typeface="+mn-cs"/>
      </a:defRPr>
    </a:lvl5pPr>
    <a:lvl6pPr marL="2286000" algn="l" defTabSz="914400" rtl="0" eaLnBrk="1" latinLnBrk="0" hangingPunct="1">
      <a:defRPr sz="1400" u="sng" kern="1200">
        <a:solidFill>
          <a:schemeClr val="tx1"/>
        </a:solidFill>
        <a:latin typeface="Arial" charset="0"/>
        <a:ea typeface="+mn-ea"/>
        <a:cs typeface="+mn-cs"/>
      </a:defRPr>
    </a:lvl6pPr>
    <a:lvl7pPr marL="2743200" algn="l" defTabSz="914400" rtl="0" eaLnBrk="1" latinLnBrk="0" hangingPunct="1">
      <a:defRPr sz="1400" u="sng" kern="1200">
        <a:solidFill>
          <a:schemeClr val="tx1"/>
        </a:solidFill>
        <a:latin typeface="Arial" charset="0"/>
        <a:ea typeface="+mn-ea"/>
        <a:cs typeface="+mn-cs"/>
      </a:defRPr>
    </a:lvl7pPr>
    <a:lvl8pPr marL="3200400" algn="l" defTabSz="914400" rtl="0" eaLnBrk="1" latinLnBrk="0" hangingPunct="1">
      <a:defRPr sz="1400" u="sng" kern="1200">
        <a:solidFill>
          <a:schemeClr val="tx1"/>
        </a:solidFill>
        <a:latin typeface="Arial" charset="0"/>
        <a:ea typeface="+mn-ea"/>
        <a:cs typeface="+mn-cs"/>
      </a:defRPr>
    </a:lvl8pPr>
    <a:lvl9pPr marL="3657600" algn="l" defTabSz="914400" rtl="0" eaLnBrk="1" latinLnBrk="0" hangingPunct="1">
      <a:defRPr sz="1400" u="sng"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AE41EB"/>
    <a:srgbClr val="FFB367"/>
    <a:srgbClr val="FED2C4"/>
    <a:srgbClr val="FFDFBF"/>
    <a:srgbClr val="DDDDDD"/>
    <a:srgbClr val="FD5825"/>
    <a:srgbClr val="FFC489"/>
    <a:srgbClr val="009900"/>
    <a:srgbClr val="0066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03" autoAdjust="0"/>
    <p:restoredTop sz="76967" autoAdjust="0"/>
  </p:normalViewPr>
  <p:slideViewPr>
    <p:cSldViewPr>
      <p:cViewPr varScale="1">
        <p:scale>
          <a:sx n="55" d="100"/>
          <a:sy n="55" d="100"/>
        </p:scale>
        <p:origin x="-1584" y="-90"/>
      </p:cViewPr>
      <p:guideLst>
        <p:guide orient="horz" pos="427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090"/>
    </p:cViewPr>
  </p:sorterViewPr>
  <p:notesViewPr>
    <p:cSldViewPr>
      <p:cViewPr varScale="1">
        <p:scale>
          <a:sx n="69" d="100"/>
          <a:sy n="69" d="100"/>
        </p:scale>
        <p:origin x="-2808" y="-108"/>
      </p:cViewPr>
      <p:guideLst>
        <p:guide orient="horz" pos="2924"/>
        <p:guide pos="2204"/>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AEDF5C-0F4A-4B1F-BF10-5801C555B549}" type="doc">
      <dgm:prSet loTypeId="urn:microsoft.com/office/officeart/2005/8/layout/hierarchy3" loCatId="list" qsTypeId="urn:microsoft.com/office/officeart/2005/8/quickstyle/3d6" qsCatId="3D" csTypeId="urn:microsoft.com/office/officeart/2005/8/colors/accent0_1" csCatId="mainScheme" phldr="1"/>
      <dgm:spPr/>
      <dgm:t>
        <a:bodyPr/>
        <a:lstStyle/>
        <a:p>
          <a:endParaRPr lang="es-AR"/>
        </a:p>
      </dgm:t>
    </dgm:pt>
    <dgm:pt modelId="{CDD536E7-DEFC-468A-823B-319D38646552}">
      <dgm:prSet phldrT="[Texto]"/>
      <dgm:spPr/>
      <dgm:t>
        <a:bodyPr/>
        <a:lstStyle/>
        <a:p>
          <a:r>
            <a:rPr lang="es-AR" dirty="0" smtClean="0"/>
            <a:t>Conformar</a:t>
          </a:r>
          <a:endParaRPr lang="es-AR" dirty="0"/>
        </a:p>
      </dgm:t>
    </dgm:pt>
    <dgm:pt modelId="{E54CDA2E-37F4-47EF-B278-25C2608FD0FA}" type="parTrans" cxnId="{CCD38C73-C5FE-4A21-9287-23E8E3F6F6C0}">
      <dgm:prSet/>
      <dgm:spPr/>
      <dgm:t>
        <a:bodyPr/>
        <a:lstStyle/>
        <a:p>
          <a:endParaRPr lang="es-AR"/>
        </a:p>
      </dgm:t>
    </dgm:pt>
    <dgm:pt modelId="{67452FB8-121F-42B6-B91C-360E44A6E5D2}" type="sibTrans" cxnId="{CCD38C73-C5FE-4A21-9287-23E8E3F6F6C0}">
      <dgm:prSet/>
      <dgm:spPr/>
      <dgm:t>
        <a:bodyPr/>
        <a:lstStyle/>
        <a:p>
          <a:endParaRPr lang="es-AR"/>
        </a:p>
      </dgm:t>
    </dgm:pt>
    <dgm:pt modelId="{84621FF3-A0AE-49F4-8B96-9584C67B3809}">
      <dgm:prSet phldrT="[Texto]"/>
      <dgm:spPr/>
      <dgm:t>
        <a:bodyPr/>
        <a:lstStyle/>
        <a:p>
          <a:r>
            <a:rPr lang="es-AR" dirty="0" smtClean="0"/>
            <a:t>Prevención</a:t>
          </a:r>
          <a:endParaRPr lang="es-AR" dirty="0"/>
        </a:p>
      </dgm:t>
    </dgm:pt>
    <dgm:pt modelId="{0E0437CD-964A-4644-83E9-983A30298F2A}" type="parTrans" cxnId="{871F2C3F-9304-4032-B08C-13DABBA03F79}">
      <dgm:prSet/>
      <dgm:spPr/>
      <dgm:t>
        <a:bodyPr/>
        <a:lstStyle/>
        <a:p>
          <a:endParaRPr lang="es-AR"/>
        </a:p>
      </dgm:t>
    </dgm:pt>
    <dgm:pt modelId="{B3944F9E-B76E-4892-8411-DDC32F26D136}" type="sibTrans" cxnId="{871F2C3F-9304-4032-B08C-13DABBA03F79}">
      <dgm:prSet/>
      <dgm:spPr/>
      <dgm:t>
        <a:bodyPr/>
        <a:lstStyle/>
        <a:p>
          <a:endParaRPr lang="es-AR"/>
        </a:p>
      </dgm:t>
    </dgm:pt>
    <dgm:pt modelId="{12BCF9C5-547E-43EA-9879-5B1243C77CC5}">
      <dgm:prSet phldrT="[Texto]"/>
      <dgm:spPr/>
      <dgm:t>
        <a:bodyPr/>
        <a:lstStyle/>
        <a:p>
          <a:r>
            <a:rPr lang="es-AR" dirty="0" smtClean="0"/>
            <a:t>Evaluación</a:t>
          </a:r>
          <a:endParaRPr lang="es-AR" dirty="0"/>
        </a:p>
      </dgm:t>
    </dgm:pt>
    <dgm:pt modelId="{F7B3D9BD-1C75-49AF-9E27-EAD5261A088B}" type="parTrans" cxnId="{7DE4770A-4531-4814-8858-A19A1F42FAFF}">
      <dgm:prSet/>
      <dgm:spPr/>
      <dgm:t>
        <a:bodyPr/>
        <a:lstStyle/>
        <a:p>
          <a:endParaRPr lang="es-AR"/>
        </a:p>
      </dgm:t>
    </dgm:pt>
    <dgm:pt modelId="{32633AC6-D3F2-4902-82C4-613F65C3D221}" type="sibTrans" cxnId="{7DE4770A-4531-4814-8858-A19A1F42FAFF}">
      <dgm:prSet/>
      <dgm:spPr/>
      <dgm:t>
        <a:bodyPr/>
        <a:lstStyle/>
        <a:p>
          <a:endParaRPr lang="es-AR"/>
        </a:p>
      </dgm:t>
    </dgm:pt>
    <dgm:pt modelId="{49734245-E87C-4BBE-BD6A-B038DE8E5A2C}" type="pres">
      <dgm:prSet presAssocID="{1EAEDF5C-0F4A-4B1F-BF10-5801C555B549}" presName="diagram" presStyleCnt="0">
        <dgm:presLayoutVars>
          <dgm:chPref val="1"/>
          <dgm:dir/>
          <dgm:animOne val="branch"/>
          <dgm:animLvl val="lvl"/>
          <dgm:resizeHandles/>
        </dgm:presLayoutVars>
      </dgm:prSet>
      <dgm:spPr/>
      <dgm:t>
        <a:bodyPr/>
        <a:lstStyle/>
        <a:p>
          <a:endParaRPr lang="es-AR"/>
        </a:p>
      </dgm:t>
    </dgm:pt>
    <dgm:pt modelId="{0F810BB4-327F-4408-9CBB-99DF94283BC1}" type="pres">
      <dgm:prSet presAssocID="{CDD536E7-DEFC-468A-823B-319D38646552}" presName="root" presStyleCnt="0"/>
      <dgm:spPr/>
    </dgm:pt>
    <dgm:pt modelId="{E926D96F-1992-4928-B3DF-F329C6676D92}" type="pres">
      <dgm:prSet presAssocID="{CDD536E7-DEFC-468A-823B-319D38646552}" presName="rootComposite" presStyleCnt="0"/>
      <dgm:spPr/>
    </dgm:pt>
    <dgm:pt modelId="{51B9251D-795C-4445-951F-149EC1FA7F0E}" type="pres">
      <dgm:prSet presAssocID="{CDD536E7-DEFC-468A-823B-319D38646552}" presName="rootText" presStyleLbl="node1" presStyleIdx="0" presStyleCnt="1"/>
      <dgm:spPr/>
      <dgm:t>
        <a:bodyPr/>
        <a:lstStyle/>
        <a:p>
          <a:endParaRPr lang="es-AR"/>
        </a:p>
      </dgm:t>
    </dgm:pt>
    <dgm:pt modelId="{80A0FA57-C26E-4164-BE7D-DA45C3A24CAB}" type="pres">
      <dgm:prSet presAssocID="{CDD536E7-DEFC-468A-823B-319D38646552}" presName="rootConnector" presStyleLbl="node1" presStyleIdx="0" presStyleCnt="1"/>
      <dgm:spPr/>
      <dgm:t>
        <a:bodyPr/>
        <a:lstStyle/>
        <a:p>
          <a:endParaRPr lang="es-AR"/>
        </a:p>
      </dgm:t>
    </dgm:pt>
    <dgm:pt modelId="{599C05DF-9B49-460B-845F-552F8ED5F98C}" type="pres">
      <dgm:prSet presAssocID="{CDD536E7-DEFC-468A-823B-319D38646552}" presName="childShape" presStyleCnt="0"/>
      <dgm:spPr/>
    </dgm:pt>
    <dgm:pt modelId="{308E4482-1A49-4F7E-9D03-90E3B76D534E}" type="pres">
      <dgm:prSet presAssocID="{0E0437CD-964A-4644-83E9-983A30298F2A}" presName="Name13" presStyleLbl="parChTrans1D2" presStyleIdx="0" presStyleCnt="2"/>
      <dgm:spPr/>
      <dgm:t>
        <a:bodyPr/>
        <a:lstStyle/>
        <a:p>
          <a:endParaRPr lang="es-AR"/>
        </a:p>
      </dgm:t>
    </dgm:pt>
    <dgm:pt modelId="{8D65C313-6FA9-4B67-B196-88C9428A350A}" type="pres">
      <dgm:prSet presAssocID="{84621FF3-A0AE-49F4-8B96-9584C67B3809}" presName="childText" presStyleLbl="bgAcc1" presStyleIdx="0" presStyleCnt="2">
        <dgm:presLayoutVars>
          <dgm:bulletEnabled val="1"/>
        </dgm:presLayoutVars>
      </dgm:prSet>
      <dgm:spPr/>
      <dgm:t>
        <a:bodyPr/>
        <a:lstStyle/>
        <a:p>
          <a:endParaRPr lang="es-AR"/>
        </a:p>
      </dgm:t>
    </dgm:pt>
    <dgm:pt modelId="{CF91CEC1-AD9E-4662-AFE3-E6622BBBCAA4}" type="pres">
      <dgm:prSet presAssocID="{F7B3D9BD-1C75-49AF-9E27-EAD5261A088B}" presName="Name13" presStyleLbl="parChTrans1D2" presStyleIdx="1" presStyleCnt="2"/>
      <dgm:spPr/>
      <dgm:t>
        <a:bodyPr/>
        <a:lstStyle/>
        <a:p>
          <a:endParaRPr lang="es-AR"/>
        </a:p>
      </dgm:t>
    </dgm:pt>
    <dgm:pt modelId="{46FA9A0A-60C4-4E71-AA52-57C993FA4AA1}" type="pres">
      <dgm:prSet presAssocID="{12BCF9C5-547E-43EA-9879-5B1243C77CC5}" presName="childText" presStyleLbl="bgAcc1" presStyleIdx="1" presStyleCnt="2">
        <dgm:presLayoutVars>
          <dgm:bulletEnabled val="1"/>
        </dgm:presLayoutVars>
      </dgm:prSet>
      <dgm:spPr/>
      <dgm:t>
        <a:bodyPr/>
        <a:lstStyle/>
        <a:p>
          <a:endParaRPr lang="es-AR"/>
        </a:p>
      </dgm:t>
    </dgm:pt>
  </dgm:ptLst>
  <dgm:cxnLst>
    <dgm:cxn modelId="{871F2C3F-9304-4032-B08C-13DABBA03F79}" srcId="{CDD536E7-DEFC-468A-823B-319D38646552}" destId="{84621FF3-A0AE-49F4-8B96-9584C67B3809}" srcOrd="0" destOrd="0" parTransId="{0E0437CD-964A-4644-83E9-983A30298F2A}" sibTransId="{B3944F9E-B76E-4892-8411-DDC32F26D136}"/>
    <dgm:cxn modelId="{CCD38C73-C5FE-4A21-9287-23E8E3F6F6C0}" srcId="{1EAEDF5C-0F4A-4B1F-BF10-5801C555B549}" destId="{CDD536E7-DEFC-468A-823B-319D38646552}" srcOrd="0" destOrd="0" parTransId="{E54CDA2E-37F4-47EF-B278-25C2608FD0FA}" sibTransId="{67452FB8-121F-42B6-B91C-360E44A6E5D2}"/>
    <dgm:cxn modelId="{91F721BD-D74F-4572-910D-3BDF5158DB21}" type="presOf" srcId="{0E0437CD-964A-4644-83E9-983A30298F2A}" destId="{308E4482-1A49-4F7E-9D03-90E3B76D534E}" srcOrd="0" destOrd="0" presId="urn:microsoft.com/office/officeart/2005/8/layout/hierarchy3"/>
    <dgm:cxn modelId="{8DE0590F-394D-4279-8BEB-8439139B6BDA}" type="presOf" srcId="{12BCF9C5-547E-43EA-9879-5B1243C77CC5}" destId="{46FA9A0A-60C4-4E71-AA52-57C993FA4AA1}" srcOrd="0" destOrd="0" presId="urn:microsoft.com/office/officeart/2005/8/layout/hierarchy3"/>
    <dgm:cxn modelId="{1D12D006-BDFF-4F5D-B8E1-AFE2A981CD6C}" type="presOf" srcId="{1EAEDF5C-0F4A-4B1F-BF10-5801C555B549}" destId="{49734245-E87C-4BBE-BD6A-B038DE8E5A2C}" srcOrd="0" destOrd="0" presId="urn:microsoft.com/office/officeart/2005/8/layout/hierarchy3"/>
    <dgm:cxn modelId="{C62214BC-1C97-455D-AC1B-4E26FC2EB3B6}" type="presOf" srcId="{CDD536E7-DEFC-468A-823B-319D38646552}" destId="{80A0FA57-C26E-4164-BE7D-DA45C3A24CAB}" srcOrd="1" destOrd="0" presId="urn:microsoft.com/office/officeart/2005/8/layout/hierarchy3"/>
    <dgm:cxn modelId="{73FD899B-589C-4860-905F-D9F43A176E4F}" type="presOf" srcId="{CDD536E7-DEFC-468A-823B-319D38646552}" destId="{51B9251D-795C-4445-951F-149EC1FA7F0E}" srcOrd="0" destOrd="0" presId="urn:microsoft.com/office/officeart/2005/8/layout/hierarchy3"/>
    <dgm:cxn modelId="{05927495-B212-4B02-AD42-B5128FC43EA9}" type="presOf" srcId="{F7B3D9BD-1C75-49AF-9E27-EAD5261A088B}" destId="{CF91CEC1-AD9E-4662-AFE3-E6622BBBCAA4}" srcOrd="0" destOrd="0" presId="urn:microsoft.com/office/officeart/2005/8/layout/hierarchy3"/>
    <dgm:cxn modelId="{71A4D6B8-A38C-455A-AA2D-7D8F792A9D7A}" type="presOf" srcId="{84621FF3-A0AE-49F4-8B96-9584C67B3809}" destId="{8D65C313-6FA9-4B67-B196-88C9428A350A}" srcOrd="0" destOrd="0" presId="urn:microsoft.com/office/officeart/2005/8/layout/hierarchy3"/>
    <dgm:cxn modelId="{7DE4770A-4531-4814-8858-A19A1F42FAFF}" srcId="{CDD536E7-DEFC-468A-823B-319D38646552}" destId="{12BCF9C5-547E-43EA-9879-5B1243C77CC5}" srcOrd="1" destOrd="0" parTransId="{F7B3D9BD-1C75-49AF-9E27-EAD5261A088B}" sibTransId="{32633AC6-D3F2-4902-82C4-613F65C3D221}"/>
    <dgm:cxn modelId="{4D45E394-9225-4BF4-A24F-12BD11A5BA85}" type="presParOf" srcId="{49734245-E87C-4BBE-BD6A-B038DE8E5A2C}" destId="{0F810BB4-327F-4408-9CBB-99DF94283BC1}" srcOrd="0" destOrd="0" presId="urn:microsoft.com/office/officeart/2005/8/layout/hierarchy3"/>
    <dgm:cxn modelId="{C6978134-AB3B-4580-A211-E7116A974E10}" type="presParOf" srcId="{0F810BB4-327F-4408-9CBB-99DF94283BC1}" destId="{E926D96F-1992-4928-B3DF-F329C6676D92}" srcOrd="0" destOrd="0" presId="urn:microsoft.com/office/officeart/2005/8/layout/hierarchy3"/>
    <dgm:cxn modelId="{40C576CE-93FE-4D8B-A817-89906862E912}" type="presParOf" srcId="{E926D96F-1992-4928-B3DF-F329C6676D92}" destId="{51B9251D-795C-4445-951F-149EC1FA7F0E}" srcOrd="0" destOrd="0" presId="urn:microsoft.com/office/officeart/2005/8/layout/hierarchy3"/>
    <dgm:cxn modelId="{604D8B7D-B043-4E68-B08C-31301624CC60}" type="presParOf" srcId="{E926D96F-1992-4928-B3DF-F329C6676D92}" destId="{80A0FA57-C26E-4164-BE7D-DA45C3A24CAB}" srcOrd="1" destOrd="0" presId="urn:microsoft.com/office/officeart/2005/8/layout/hierarchy3"/>
    <dgm:cxn modelId="{3A7C2E48-3142-4DDB-8738-14C2FFEC2684}" type="presParOf" srcId="{0F810BB4-327F-4408-9CBB-99DF94283BC1}" destId="{599C05DF-9B49-460B-845F-552F8ED5F98C}" srcOrd="1" destOrd="0" presId="urn:microsoft.com/office/officeart/2005/8/layout/hierarchy3"/>
    <dgm:cxn modelId="{5189456B-9144-40CE-87BA-4E3440CE52CF}" type="presParOf" srcId="{599C05DF-9B49-460B-845F-552F8ED5F98C}" destId="{308E4482-1A49-4F7E-9D03-90E3B76D534E}" srcOrd="0" destOrd="0" presId="urn:microsoft.com/office/officeart/2005/8/layout/hierarchy3"/>
    <dgm:cxn modelId="{B4AE4B4B-20B2-4268-A357-C66A5BC3D9E2}" type="presParOf" srcId="{599C05DF-9B49-460B-845F-552F8ED5F98C}" destId="{8D65C313-6FA9-4B67-B196-88C9428A350A}" srcOrd="1" destOrd="0" presId="urn:microsoft.com/office/officeart/2005/8/layout/hierarchy3"/>
    <dgm:cxn modelId="{58D6C502-84E3-46AA-A5A3-9F1AF381A756}" type="presParOf" srcId="{599C05DF-9B49-460B-845F-552F8ED5F98C}" destId="{CF91CEC1-AD9E-4662-AFE3-E6622BBBCAA4}" srcOrd="2" destOrd="0" presId="urn:microsoft.com/office/officeart/2005/8/layout/hierarchy3"/>
    <dgm:cxn modelId="{F49652D8-C88C-4025-96A5-0C12809D5411}" type="presParOf" srcId="{599C05DF-9B49-460B-845F-552F8ED5F98C}" destId="{46FA9A0A-60C4-4E71-AA52-57C993FA4AA1}" srcOrd="3"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AEDF5C-0F4A-4B1F-BF10-5801C555B549}" type="doc">
      <dgm:prSet loTypeId="urn:microsoft.com/office/officeart/2005/8/layout/hierarchy3" loCatId="list" qsTypeId="urn:microsoft.com/office/officeart/2005/8/quickstyle/3d6" qsCatId="3D" csTypeId="urn:microsoft.com/office/officeart/2005/8/colors/accent0_1" csCatId="mainScheme" phldr="1"/>
      <dgm:spPr/>
      <dgm:t>
        <a:bodyPr/>
        <a:lstStyle/>
        <a:p>
          <a:endParaRPr lang="es-AR"/>
        </a:p>
      </dgm:t>
    </dgm:pt>
    <dgm:pt modelId="{CDD536E7-DEFC-468A-823B-319D38646552}">
      <dgm:prSet phldrT="[Texto]"/>
      <dgm:spPr/>
      <dgm:t>
        <a:bodyPr/>
        <a:lstStyle/>
        <a:p>
          <a:r>
            <a:rPr lang="es-AR" dirty="0" smtClean="0"/>
            <a:t>No Conformar</a:t>
          </a:r>
          <a:endParaRPr lang="es-AR" dirty="0"/>
        </a:p>
      </dgm:t>
    </dgm:pt>
    <dgm:pt modelId="{E54CDA2E-37F4-47EF-B278-25C2608FD0FA}" type="parTrans" cxnId="{CCD38C73-C5FE-4A21-9287-23E8E3F6F6C0}">
      <dgm:prSet/>
      <dgm:spPr/>
      <dgm:t>
        <a:bodyPr/>
        <a:lstStyle/>
        <a:p>
          <a:endParaRPr lang="es-AR"/>
        </a:p>
      </dgm:t>
    </dgm:pt>
    <dgm:pt modelId="{67452FB8-121F-42B6-B91C-360E44A6E5D2}" type="sibTrans" cxnId="{CCD38C73-C5FE-4A21-9287-23E8E3F6F6C0}">
      <dgm:prSet/>
      <dgm:spPr/>
      <dgm:t>
        <a:bodyPr/>
        <a:lstStyle/>
        <a:p>
          <a:endParaRPr lang="es-AR"/>
        </a:p>
      </dgm:t>
    </dgm:pt>
    <dgm:pt modelId="{84621FF3-A0AE-49F4-8B96-9584C67B3809}">
      <dgm:prSet phldrT="[Texto]"/>
      <dgm:spPr/>
      <dgm:t>
        <a:bodyPr/>
        <a:lstStyle/>
        <a:p>
          <a:r>
            <a:rPr lang="es-AR" dirty="0" smtClean="0"/>
            <a:t>Fallas Externas</a:t>
          </a:r>
          <a:endParaRPr lang="es-AR" dirty="0"/>
        </a:p>
      </dgm:t>
    </dgm:pt>
    <dgm:pt modelId="{0E0437CD-964A-4644-83E9-983A30298F2A}" type="parTrans" cxnId="{871F2C3F-9304-4032-B08C-13DABBA03F79}">
      <dgm:prSet/>
      <dgm:spPr/>
      <dgm:t>
        <a:bodyPr/>
        <a:lstStyle/>
        <a:p>
          <a:endParaRPr lang="es-AR"/>
        </a:p>
      </dgm:t>
    </dgm:pt>
    <dgm:pt modelId="{B3944F9E-B76E-4892-8411-DDC32F26D136}" type="sibTrans" cxnId="{871F2C3F-9304-4032-B08C-13DABBA03F79}">
      <dgm:prSet/>
      <dgm:spPr/>
      <dgm:t>
        <a:bodyPr/>
        <a:lstStyle/>
        <a:p>
          <a:endParaRPr lang="es-AR"/>
        </a:p>
      </dgm:t>
    </dgm:pt>
    <dgm:pt modelId="{12BCF9C5-547E-43EA-9879-5B1243C77CC5}">
      <dgm:prSet phldrT="[Texto]"/>
      <dgm:spPr/>
      <dgm:t>
        <a:bodyPr/>
        <a:lstStyle/>
        <a:p>
          <a:r>
            <a:rPr lang="es-AR" dirty="0" smtClean="0"/>
            <a:t>Fallas Internas</a:t>
          </a:r>
          <a:endParaRPr lang="es-AR" dirty="0"/>
        </a:p>
      </dgm:t>
    </dgm:pt>
    <dgm:pt modelId="{F7B3D9BD-1C75-49AF-9E27-EAD5261A088B}" type="parTrans" cxnId="{7DE4770A-4531-4814-8858-A19A1F42FAFF}">
      <dgm:prSet/>
      <dgm:spPr/>
      <dgm:t>
        <a:bodyPr/>
        <a:lstStyle/>
        <a:p>
          <a:endParaRPr lang="es-AR"/>
        </a:p>
      </dgm:t>
    </dgm:pt>
    <dgm:pt modelId="{32633AC6-D3F2-4902-82C4-613F65C3D221}" type="sibTrans" cxnId="{7DE4770A-4531-4814-8858-A19A1F42FAFF}">
      <dgm:prSet/>
      <dgm:spPr/>
      <dgm:t>
        <a:bodyPr/>
        <a:lstStyle/>
        <a:p>
          <a:endParaRPr lang="es-AR"/>
        </a:p>
      </dgm:t>
    </dgm:pt>
    <dgm:pt modelId="{49734245-E87C-4BBE-BD6A-B038DE8E5A2C}" type="pres">
      <dgm:prSet presAssocID="{1EAEDF5C-0F4A-4B1F-BF10-5801C555B549}" presName="diagram" presStyleCnt="0">
        <dgm:presLayoutVars>
          <dgm:chPref val="1"/>
          <dgm:dir/>
          <dgm:animOne val="branch"/>
          <dgm:animLvl val="lvl"/>
          <dgm:resizeHandles/>
        </dgm:presLayoutVars>
      </dgm:prSet>
      <dgm:spPr/>
      <dgm:t>
        <a:bodyPr/>
        <a:lstStyle/>
        <a:p>
          <a:endParaRPr lang="es-AR"/>
        </a:p>
      </dgm:t>
    </dgm:pt>
    <dgm:pt modelId="{0F810BB4-327F-4408-9CBB-99DF94283BC1}" type="pres">
      <dgm:prSet presAssocID="{CDD536E7-DEFC-468A-823B-319D38646552}" presName="root" presStyleCnt="0"/>
      <dgm:spPr/>
    </dgm:pt>
    <dgm:pt modelId="{E926D96F-1992-4928-B3DF-F329C6676D92}" type="pres">
      <dgm:prSet presAssocID="{CDD536E7-DEFC-468A-823B-319D38646552}" presName="rootComposite" presStyleCnt="0"/>
      <dgm:spPr/>
    </dgm:pt>
    <dgm:pt modelId="{51B9251D-795C-4445-951F-149EC1FA7F0E}" type="pres">
      <dgm:prSet presAssocID="{CDD536E7-DEFC-468A-823B-319D38646552}" presName="rootText" presStyleLbl="node1" presStyleIdx="0" presStyleCnt="1"/>
      <dgm:spPr/>
      <dgm:t>
        <a:bodyPr/>
        <a:lstStyle/>
        <a:p>
          <a:endParaRPr lang="es-AR"/>
        </a:p>
      </dgm:t>
    </dgm:pt>
    <dgm:pt modelId="{80A0FA57-C26E-4164-BE7D-DA45C3A24CAB}" type="pres">
      <dgm:prSet presAssocID="{CDD536E7-DEFC-468A-823B-319D38646552}" presName="rootConnector" presStyleLbl="node1" presStyleIdx="0" presStyleCnt="1"/>
      <dgm:spPr/>
      <dgm:t>
        <a:bodyPr/>
        <a:lstStyle/>
        <a:p>
          <a:endParaRPr lang="es-AR"/>
        </a:p>
      </dgm:t>
    </dgm:pt>
    <dgm:pt modelId="{599C05DF-9B49-460B-845F-552F8ED5F98C}" type="pres">
      <dgm:prSet presAssocID="{CDD536E7-DEFC-468A-823B-319D38646552}" presName="childShape" presStyleCnt="0"/>
      <dgm:spPr/>
    </dgm:pt>
    <dgm:pt modelId="{308E4482-1A49-4F7E-9D03-90E3B76D534E}" type="pres">
      <dgm:prSet presAssocID="{0E0437CD-964A-4644-83E9-983A30298F2A}" presName="Name13" presStyleLbl="parChTrans1D2" presStyleIdx="0" presStyleCnt="2"/>
      <dgm:spPr/>
      <dgm:t>
        <a:bodyPr/>
        <a:lstStyle/>
        <a:p>
          <a:endParaRPr lang="es-AR"/>
        </a:p>
      </dgm:t>
    </dgm:pt>
    <dgm:pt modelId="{8D65C313-6FA9-4B67-B196-88C9428A350A}" type="pres">
      <dgm:prSet presAssocID="{84621FF3-A0AE-49F4-8B96-9584C67B3809}" presName="childText" presStyleLbl="bgAcc1" presStyleIdx="0" presStyleCnt="2">
        <dgm:presLayoutVars>
          <dgm:bulletEnabled val="1"/>
        </dgm:presLayoutVars>
      </dgm:prSet>
      <dgm:spPr/>
      <dgm:t>
        <a:bodyPr/>
        <a:lstStyle/>
        <a:p>
          <a:endParaRPr lang="es-AR"/>
        </a:p>
      </dgm:t>
    </dgm:pt>
    <dgm:pt modelId="{CF91CEC1-AD9E-4662-AFE3-E6622BBBCAA4}" type="pres">
      <dgm:prSet presAssocID="{F7B3D9BD-1C75-49AF-9E27-EAD5261A088B}" presName="Name13" presStyleLbl="parChTrans1D2" presStyleIdx="1" presStyleCnt="2"/>
      <dgm:spPr/>
      <dgm:t>
        <a:bodyPr/>
        <a:lstStyle/>
        <a:p>
          <a:endParaRPr lang="es-AR"/>
        </a:p>
      </dgm:t>
    </dgm:pt>
    <dgm:pt modelId="{46FA9A0A-60C4-4E71-AA52-57C993FA4AA1}" type="pres">
      <dgm:prSet presAssocID="{12BCF9C5-547E-43EA-9879-5B1243C77CC5}" presName="childText" presStyleLbl="bgAcc1" presStyleIdx="1" presStyleCnt="2">
        <dgm:presLayoutVars>
          <dgm:bulletEnabled val="1"/>
        </dgm:presLayoutVars>
      </dgm:prSet>
      <dgm:spPr/>
      <dgm:t>
        <a:bodyPr/>
        <a:lstStyle/>
        <a:p>
          <a:endParaRPr lang="es-AR"/>
        </a:p>
      </dgm:t>
    </dgm:pt>
  </dgm:ptLst>
  <dgm:cxnLst>
    <dgm:cxn modelId="{D099856B-F613-4AF2-AD57-1C45D1F3E10F}" type="presOf" srcId="{CDD536E7-DEFC-468A-823B-319D38646552}" destId="{80A0FA57-C26E-4164-BE7D-DA45C3A24CAB}" srcOrd="1" destOrd="0" presId="urn:microsoft.com/office/officeart/2005/8/layout/hierarchy3"/>
    <dgm:cxn modelId="{871F2C3F-9304-4032-B08C-13DABBA03F79}" srcId="{CDD536E7-DEFC-468A-823B-319D38646552}" destId="{84621FF3-A0AE-49F4-8B96-9584C67B3809}" srcOrd="0" destOrd="0" parTransId="{0E0437CD-964A-4644-83E9-983A30298F2A}" sibTransId="{B3944F9E-B76E-4892-8411-DDC32F26D136}"/>
    <dgm:cxn modelId="{D5B0A3FD-7B75-4186-90D0-67594BE3B8C5}" type="presOf" srcId="{1EAEDF5C-0F4A-4B1F-BF10-5801C555B549}" destId="{49734245-E87C-4BBE-BD6A-B038DE8E5A2C}" srcOrd="0" destOrd="0" presId="urn:microsoft.com/office/officeart/2005/8/layout/hierarchy3"/>
    <dgm:cxn modelId="{CCD38C73-C5FE-4A21-9287-23E8E3F6F6C0}" srcId="{1EAEDF5C-0F4A-4B1F-BF10-5801C555B549}" destId="{CDD536E7-DEFC-468A-823B-319D38646552}" srcOrd="0" destOrd="0" parTransId="{E54CDA2E-37F4-47EF-B278-25C2608FD0FA}" sibTransId="{67452FB8-121F-42B6-B91C-360E44A6E5D2}"/>
    <dgm:cxn modelId="{CB588D22-1D70-45DD-9B6A-E6E1DDC3D920}" type="presOf" srcId="{F7B3D9BD-1C75-49AF-9E27-EAD5261A088B}" destId="{CF91CEC1-AD9E-4662-AFE3-E6622BBBCAA4}" srcOrd="0" destOrd="0" presId="urn:microsoft.com/office/officeart/2005/8/layout/hierarchy3"/>
    <dgm:cxn modelId="{6DE839C4-F6CE-4519-A147-661435019EB2}" type="presOf" srcId="{0E0437CD-964A-4644-83E9-983A30298F2A}" destId="{308E4482-1A49-4F7E-9D03-90E3B76D534E}" srcOrd="0" destOrd="0" presId="urn:microsoft.com/office/officeart/2005/8/layout/hierarchy3"/>
    <dgm:cxn modelId="{2CF378EE-9686-4016-8EE3-EF111C1D8AB6}" type="presOf" srcId="{12BCF9C5-547E-43EA-9879-5B1243C77CC5}" destId="{46FA9A0A-60C4-4E71-AA52-57C993FA4AA1}" srcOrd="0" destOrd="0" presId="urn:microsoft.com/office/officeart/2005/8/layout/hierarchy3"/>
    <dgm:cxn modelId="{6F04566E-B3EF-48E7-B147-8AB53210978B}" type="presOf" srcId="{84621FF3-A0AE-49F4-8B96-9584C67B3809}" destId="{8D65C313-6FA9-4B67-B196-88C9428A350A}" srcOrd="0" destOrd="0" presId="urn:microsoft.com/office/officeart/2005/8/layout/hierarchy3"/>
    <dgm:cxn modelId="{7DE4770A-4531-4814-8858-A19A1F42FAFF}" srcId="{CDD536E7-DEFC-468A-823B-319D38646552}" destId="{12BCF9C5-547E-43EA-9879-5B1243C77CC5}" srcOrd="1" destOrd="0" parTransId="{F7B3D9BD-1C75-49AF-9E27-EAD5261A088B}" sibTransId="{32633AC6-D3F2-4902-82C4-613F65C3D221}"/>
    <dgm:cxn modelId="{FBC3B92B-0B89-4019-85C8-42DB421C1A4B}" type="presOf" srcId="{CDD536E7-DEFC-468A-823B-319D38646552}" destId="{51B9251D-795C-4445-951F-149EC1FA7F0E}" srcOrd="0" destOrd="0" presId="urn:microsoft.com/office/officeart/2005/8/layout/hierarchy3"/>
    <dgm:cxn modelId="{13D4E425-2635-429C-A17A-8FFAB120B018}" type="presParOf" srcId="{49734245-E87C-4BBE-BD6A-B038DE8E5A2C}" destId="{0F810BB4-327F-4408-9CBB-99DF94283BC1}" srcOrd="0" destOrd="0" presId="urn:microsoft.com/office/officeart/2005/8/layout/hierarchy3"/>
    <dgm:cxn modelId="{BCF73166-CCB6-4FE6-9B4D-E87B365419D9}" type="presParOf" srcId="{0F810BB4-327F-4408-9CBB-99DF94283BC1}" destId="{E926D96F-1992-4928-B3DF-F329C6676D92}" srcOrd="0" destOrd="0" presId="urn:microsoft.com/office/officeart/2005/8/layout/hierarchy3"/>
    <dgm:cxn modelId="{7FFACA9F-93F5-459F-A8E4-7D52761A187F}" type="presParOf" srcId="{E926D96F-1992-4928-B3DF-F329C6676D92}" destId="{51B9251D-795C-4445-951F-149EC1FA7F0E}" srcOrd="0" destOrd="0" presId="urn:microsoft.com/office/officeart/2005/8/layout/hierarchy3"/>
    <dgm:cxn modelId="{EB2D48CD-C996-4536-89D1-466F8D55C9D8}" type="presParOf" srcId="{E926D96F-1992-4928-B3DF-F329C6676D92}" destId="{80A0FA57-C26E-4164-BE7D-DA45C3A24CAB}" srcOrd="1" destOrd="0" presId="urn:microsoft.com/office/officeart/2005/8/layout/hierarchy3"/>
    <dgm:cxn modelId="{572D9C8D-6A60-4607-93CD-FDCAC1B73102}" type="presParOf" srcId="{0F810BB4-327F-4408-9CBB-99DF94283BC1}" destId="{599C05DF-9B49-460B-845F-552F8ED5F98C}" srcOrd="1" destOrd="0" presId="urn:microsoft.com/office/officeart/2005/8/layout/hierarchy3"/>
    <dgm:cxn modelId="{3875DDAE-A7A8-473F-893C-3946BDEEE977}" type="presParOf" srcId="{599C05DF-9B49-460B-845F-552F8ED5F98C}" destId="{308E4482-1A49-4F7E-9D03-90E3B76D534E}" srcOrd="0" destOrd="0" presId="urn:microsoft.com/office/officeart/2005/8/layout/hierarchy3"/>
    <dgm:cxn modelId="{1AB70A5A-2771-4BB6-ADD5-1B16B5BF2D8F}" type="presParOf" srcId="{599C05DF-9B49-460B-845F-552F8ED5F98C}" destId="{8D65C313-6FA9-4B67-B196-88C9428A350A}" srcOrd="1" destOrd="0" presId="urn:microsoft.com/office/officeart/2005/8/layout/hierarchy3"/>
    <dgm:cxn modelId="{6445C9A6-A350-42E4-B18B-C7F9CC187BC9}" type="presParOf" srcId="{599C05DF-9B49-460B-845F-552F8ED5F98C}" destId="{CF91CEC1-AD9E-4662-AFE3-E6622BBBCAA4}" srcOrd="2" destOrd="0" presId="urn:microsoft.com/office/officeart/2005/8/layout/hierarchy3"/>
    <dgm:cxn modelId="{21F9CA6B-73D5-4624-A7B5-01A27F93F7D0}" type="presParOf" srcId="{599C05DF-9B49-460B-845F-552F8ED5F98C}" destId="{46FA9A0A-60C4-4E71-AA52-57C993FA4AA1}" srcOrd="3"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47D6F4-38C7-4AD0-AA63-7E207C9F96FE}" type="doc">
      <dgm:prSet loTypeId="urn:microsoft.com/office/officeart/2005/8/layout/gear1" loCatId="process" qsTypeId="urn:microsoft.com/office/officeart/2005/8/quickstyle/simple4" qsCatId="simple" csTypeId="urn:microsoft.com/office/officeart/2005/8/colors/accent1_2" csCatId="accent1" phldr="0"/>
      <dgm:spPr/>
    </dgm:pt>
    <dgm:pt modelId="{A810C0EE-36C8-4A35-9223-56C3F8A1BEA3}">
      <dgm:prSet phldrT="[Texto]" phldr="1"/>
      <dgm:spPr/>
      <dgm:t>
        <a:bodyPr/>
        <a:lstStyle/>
        <a:p>
          <a:endParaRPr lang="es-AR" dirty="0"/>
        </a:p>
      </dgm:t>
    </dgm:pt>
    <dgm:pt modelId="{6D2E2FFD-076E-4F6F-A64E-E6CB238531A5}" type="parTrans" cxnId="{CA106E1B-2A87-4842-9FCA-5CD65ED8671F}">
      <dgm:prSet/>
      <dgm:spPr/>
      <dgm:t>
        <a:bodyPr/>
        <a:lstStyle/>
        <a:p>
          <a:endParaRPr lang="es-AR"/>
        </a:p>
      </dgm:t>
    </dgm:pt>
    <dgm:pt modelId="{6CFCE7B0-5B7C-453A-9232-C168388FF7AE}" type="sibTrans" cxnId="{CA106E1B-2A87-4842-9FCA-5CD65ED8671F}">
      <dgm:prSet/>
      <dgm:spPr/>
      <dgm:t>
        <a:bodyPr/>
        <a:lstStyle/>
        <a:p>
          <a:endParaRPr lang="es-AR"/>
        </a:p>
      </dgm:t>
    </dgm:pt>
    <dgm:pt modelId="{ECF5B875-078E-4068-A7DD-99032FD7C47F}">
      <dgm:prSet phldrT="[Texto]" phldr="1"/>
      <dgm:spPr/>
      <dgm:t>
        <a:bodyPr/>
        <a:lstStyle/>
        <a:p>
          <a:endParaRPr lang="es-AR" dirty="0"/>
        </a:p>
      </dgm:t>
    </dgm:pt>
    <dgm:pt modelId="{BF2DB01D-4CC3-480B-93DB-54DB0F286D0A}" type="parTrans" cxnId="{1A79415B-A156-49C1-AD61-5232F670606C}">
      <dgm:prSet/>
      <dgm:spPr/>
      <dgm:t>
        <a:bodyPr/>
        <a:lstStyle/>
        <a:p>
          <a:endParaRPr lang="es-AR"/>
        </a:p>
      </dgm:t>
    </dgm:pt>
    <dgm:pt modelId="{F569D732-893B-46B6-B533-388705CBF912}" type="sibTrans" cxnId="{1A79415B-A156-49C1-AD61-5232F670606C}">
      <dgm:prSet/>
      <dgm:spPr/>
      <dgm:t>
        <a:bodyPr/>
        <a:lstStyle/>
        <a:p>
          <a:endParaRPr lang="es-AR"/>
        </a:p>
      </dgm:t>
    </dgm:pt>
    <dgm:pt modelId="{AB780BB9-8742-48A0-8C71-8F88C51D4E20}">
      <dgm:prSet phldrT="[Texto]" phldr="1"/>
      <dgm:spPr/>
      <dgm:t>
        <a:bodyPr/>
        <a:lstStyle/>
        <a:p>
          <a:endParaRPr lang="es-AR" dirty="0"/>
        </a:p>
      </dgm:t>
    </dgm:pt>
    <dgm:pt modelId="{E33E91F9-0982-43E3-AC6B-1B1AB5911603}" type="parTrans" cxnId="{F5D57D53-68E6-4669-9C0B-3F599CF5CDB1}">
      <dgm:prSet/>
      <dgm:spPr/>
      <dgm:t>
        <a:bodyPr/>
        <a:lstStyle/>
        <a:p>
          <a:endParaRPr lang="es-AR"/>
        </a:p>
      </dgm:t>
    </dgm:pt>
    <dgm:pt modelId="{821910B7-4531-4557-8677-8C70C54DBBF7}" type="sibTrans" cxnId="{F5D57D53-68E6-4669-9C0B-3F599CF5CDB1}">
      <dgm:prSet/>
      <dgm:spPr/>
      <dgm:t>
        <a:bodyPr/>
        <a:lstStyle/>
        <a:p>
          <a:endParaRPr lang="es-AR"/>
        </a:p>
      </dgm:t>
    </dgm:pt>
    <dgm:pt modelId="{E3AE7590-E82C-4B6A-9DB3-515CC0534939}" type="pres">
      <dgm:prSet presAssocID="{8147D6F4-38C7-4AD0-AA63-7E207C9F96FE}" presName="composite" presStyleCnt="0">
        <dgm:presLayoutVars>
          <dgm:chMax val="3"/>
          <dgm:animLvl val="lvl"/>
          <dgm:resizeHandles val="exact"/>
        </dgm:presLayoutVars>
      </dgm:prSet>
      <dgm:spPr/>
    </dgm:pt>
    <dgm:pt modelId="{24AC11EF-4A79-48FE-873C-43C6D61831B9}" type="pres">
      <dgm:prSet presAssocID="{A810C0EE-36C8-4A35-9223-56C3F8A1BEA3}" presName="gear1" presStyleLbl="node1" presStyleIdx="0" presStyleCnt="3" custLinFactNeighborX="-2767" custLinFactNeighborY="1187">
        <dgm:presLayoutVars>
          <dgm:chMax val="1"/>
          <dgm:bulletEnabled val="1"/>
        </dgm:presLayoutVars>
      </dgm:prSet>
      <dgm:spPr/>
      <dgm:t>
        <a:bodyPr/>
        <a:lstStyle/>
        <a:p>
          <a:endParaRPr lang="es-AR"/>
        </a:p>
      </dgm:t>
    </dgm:pt>
    <dgm:pt modelId="{41D12D12-2C84-4074-994D-2BC42372E968}" type="pres">
      <dgm:prSet presAssocID="{A810C0EE-36C8-4A35-9223-56C3F8A1BEA3}" presName="gear1srcNode" presStyleLbl="node1" presStyleIdx="0" presStyleCnt="3"/>
      <dgm:spPr/>
      <dgm:t>
        <a:bodyPr/>
        <a:lstStyle/>
        <a:p>
          <a:endParaRPr lang="es-AR"/>
        </a:p>
      </dgm:t>
    </dgm:pt>
    <dgm:pt modelId="{EC572436-8324-46D9-A3B8-581690B4051A}" type="pres">
      <dgm:prSet presAssocID="{A810C0EE-36C8-4A35-9223-56C3F8A1BEA3}" presName="gear1dstNode" presStyleLbl="node1" presStyleIdx="0" presStyleCnt="3"/>
      <dgm:spPr/>
      <dgm:t>
        <a:bodyPr/>
        <a:lstStyle/>
        <a:p>
          <a:endParaRPr lang="es-AR"/>
        </a:p>
      </dgm:t>
    </dgm:pt>
    <dgm:pt modelId="{6A76B537-5986-43BB-9C63-836BA0C5CA44}" type="pres">
      <dgm:prSet presAssocID="{ECF5B875-078E-4068-A7DD-99032FD7C47F}" presName="gear2" presStyleLbl="node1" presStyleIdx="1" presStyleCnt="3">
        <dgm:presLayoutVars>
          <dgm:chMax val="1"/>
          <dgm:bulletEnabled val="1"/>
        </dgm:presLayoutVars>
      </dgm:prSet>
      <dgm:spPr/>
      <dgm:t>
        <a:bodyPr/>
        <a:lstStyle/>
        <a:p>
          <a:endParaRPr lang="es-AR"/>
        </a:p>
      </dgm:t>
    </dgm:pt>
    <dgm:pt modelId="{1867A431-B20D-4B76-91BC-932FB610CF67}" type="pres">
      <dgm:prSet presAssocID="{ECF5B875-078E-4068-A7DD-99032FD7C47F}" presName="gear2srcNode" presStyleLbl="node1" presStyleIdx="1" presStyleCnt="3"/>
      <dgm:spPr/>
      <dgm:t>
        <a:bodyPr/>
        <a:lstStyle/>
        <a:p>
          <a:endParaRPr lang="es-AR"/>
        </a:p>
      </dgm:t>
    </dgm:pt>
    <dgm:pt modelId="{4EFDB0D7-5AB4-46CA-A4FF-7E406BDEE7D0}" type="pres">
      <dgm:prSet presAssocID="{ECF5B875-078E-4068-A7DD-99032FD7C47F}" presName="gear2dstNode" presStyleLbl="node1" presStyleIdx="1" presStyleCnt="3"/>
      <dgm:spPr/>
      <dgm:t>
        <a:bodyPr/>
        <a:lstStyle/>
        <a:p>
          <a:endParaRPr lang="es-AR"/>
        </a:p>
      </dgm:t>
    </dgm:pt>
    <dgm:pt modelId="{E5CC4947-2EAB-48ED-B7EC-737DA63CC4BE}" type="pres">
      <dgm:prSet presAssocID="{AB780BB9-8742-48A0-8C71-8F88C51D4E20}" presName="gear3" presStyleLbl="node1" presStyleIdx="2" presStyleCnt="3"/>
      <dgm:spPr/>
      <dgm:t>
        <a:bodyPr/>
        <a:lstStyle/>
        <a:p>
          <a:endParaRPr lang="es-AR"/>
        </a:p>
      </dgm:t>
    </dgm:pt>
    <dgm:pt modelId="{51D9219D-0BD9-4D31-B10F-095CB1E9D540}" type="pres">
      <dgm:prSet presAssocID="{AB780BB9-8742-48A0-8C71-8F88C51D4E20}" presName="gear3tx" presStyleLbl="node1" presStyleIdx="2" presStyleCnt="3">
        <dgm:presLayoutVars>
          <dgm:chMax val="1"/>
          <dgm:bulletEnabled val="1"/>
        </dgm:presLayoutVars>
      </dgm:prSet>
      <dgm:spPr/>
      <dgm:t>
        <a:bodyPr/>
        <a:lstStyle/>
        <a:p>
          <a:endParaRPr lang="es-AR"/>
        </a:p>
      </dgm:t>
    </dgm:pt>
    <dgm:pt modelId="{0260B38C-7CF7-4674-97A9-50F221086FB5}" type="pres">
      <dgm:prSet presAssocID="{AB780BB9-8742-48A0-8C71-8F88C51D4E20}" presName="gear3srcNode" presStyleLbl="node1" presStyleIdx="2" presStyleCnt="3"/>
      <dgm:spPr/>
      <dgm:t>
        <a:bodyPr/>
        <a:lstStyle/>
        <a:p>
          <a:endParaRPr lang="es-AR"/>
        </a:p>
      </dgm:t>
    </dgm:pt>
    <dgm:pt modelId="{95419592-7608-44B1-A536-7AD14E505B9A}" type="pres">
      <dgm:prSet presAssocID="{AB780BB9-8742-48A0-8C71-8F88C51D4E20}" presName="gear3dstNode" presStyleLbl="node1" presStyleIdx="2" presStyleCnt="3"/>
      <dgm:spPr/>
      <dgm:t>
        <a:bodyPr/>
        <a:lstStyle/>
        <a:p>
          <a:endParaRPr lang="es-AR"/>
        </a:p>
      </dgm:t>
    </dgm:pt>
    <dgm:pt modelId="{826D06A9-F029-419B-8B87-3C95343624BC}" type="pres">
      <dgm:prSet presAssocID="{6CFCE7B0-5B7C-453A-9232-C168388FF7AE}" presName="connector1" presStyleLbl="sibTrans2D1" presStyleIdx="0" presStyleCnt="3"/>
      <dgm:spPr/>
      <dgm:t>
        <a:bodyPr/>
        <a:lstStyle/>
        <a:p>
          <a:endParaRPr lang="es-AR"/>
        </a:p>
      </dgm:t>
    </dgm:pt>
    <dgm:pt modelId="{BF124F44-B90E-429D-9D26-5B37AC7A1D1D}" type="pres">
      <dgm:prSet presAssocID="{F569D732-893B-46B6-B533-388705CBF912}" presName="connector2" presStyleLbl="sibTrans2D1" presStyleIdx="1" presStyleCnt="3"/>
      <dgm:spPr/>
      <dgm:t>
        <a:bodyPr/>
        <a:lstStyle/>
        <a:p>
          <a:endParaRPr lang="es-AR"/>
        </a:p>
      </dgm:t>
    </dgm:pt>
    <dgm:pt modelId="{FB8E5BC5-9417-471C-96C6-258E748EB9B0}" type="pres">
      <dgm:prSet presAssocID="{821910B7-4531-4557-8677-8C70C54DBBF7}" presName="connector3" presStyleLbl="sibTrans2D1" presStyleIdx="2" presStyleCnt="3"/>
      <dgm:spPr/>
      <dgm:t>
        <a:bodyPr/>
        <a:lstStyle/>
        <a:p>
          <a:endParaRPr lang="es-AR"/>
        </a:p>
      </dgm:t>
    </dgm:pt>
  </dgm:ptLst>
  <dgm:cxnLst>
    <dgm:cxn modelId="{E0601D0F-B65B-4F90-A79D-36CE8554DDD4}" type="presOf" srcId="{8147D6F4-38C7-4AD0-AA63-7E207C9F96FE}" destId="{E3AE7590-E82C-4B6A-9DB3-515CC0534939}" srcOrd="0" destOrd="0" presId="urn:microsoft.com/office/officeart/2005/8/layout/gear1"/>
    <dgm:cxn modelId="{A0E5D31E-7918-4E51-A714-A6E9B70EED05}" type="presOf" srcId="{AB780BB9-8742-48A0-8C71-8F88C51D4E20}" destId="{0260B38C-7CF7-4674-97A9-50F221086FB5}" srcOrd="2" destOrd="0" presId="urn:microsoft.com/office/officeart/2005/8/layout/gear1"/>
    <dgm:cxn modelId="{4B848356-5C61-400D-A30A-05819FBAB913}" type="presOf" srcId="{ECF5B875-078E-4068-A7DD-99032FD7C47F}" destId="{1867A431-B20D-4B76-91BC-932FB610CF67}" srcOrd="1" destOrd="0" presId="urn:microsoft.com/office/officeart/2005/8/layout/gear1"/>
    <dgm:cxn modelId="{9875EB5E-489A-472D-B898-2A0EF8917055}" type="presOf" srcId="{ECF5B875-078E-4068-A7DD-99032FD7C47F}" destId="{4EFDB0D7-5AB4-46CA-A4FF-7E406BDEE7D0}" srcOrd="2" destOrd="0" presId="urn:microsoft.com/office/officeart/2005/8/layout/gear1"/>
    <dgm:cxn modelId="{1A79415B-A156-49C1-AD61-5232F670606C}" srcId="{8147D6F4-38C7-4AD0-AA63-7E207C9F96FE}" destId="{ECF5B875-078E-4068-A7DD-99032FD7C47F}" srcOrd="1" destOrd="0" parTransId="{BF2DB01D-4CC3-480B-93DB-54DB0F286D0A}" sibTransId="{F569D732-893B-46B6-B533-388705CBF912}"/>
    <dgm:cxn modelId="{CA106E1B-2A87-4842-9FCA-5CD65ED8671F}" srcId="{8147D6F4-38C7-4AD0-AA63-7E207C9F96FE}" destId="{A810C0EE-36C8-4A35-9223-56C3F8A1BEA3}" srcOrd="0" destOrd="0" parTransId="{6D2E2FFD-076E-4F6F-A64E-E6CB238531A5}" sibTransId="{6CFCE7B0-5B7C-453A-9232-C168388FF7AE}"/>
    <dgm:cxn modelId="{A4CD98D9-2558-494A-A909-F6A5A283D19F}" type="presOf" srcId="{6CFCE7B0-5B7C-453A-9232-C168388FF7AE}" destId="{826D06A9-F029-419B-8B87-3C95343624BC}" srcOrd="0" destOrd="0" presId="urn:microsoft.com/office/officeart/2005/8/layout/gear1"/>
    <dgm:cxn modelId="{EC28BA8D-99EF-4E71-A80D-39D6A027A0BF}" type="presOf" srcId="{ECF5B875-078E-4068-A7DD-99032FD7C47F}" destId="{6A76B537-5986-43BB-9C63-836BA0C5CA44}" srcOrd="0" destOrd="0" presId="urn:microsoft.com/office/officeart/2005/8/layout/gear1"/>
    <dgm:cxn modelId="{11C5591A-DD5C-4FE8-94E4-919512C20173}" type="presOf" srcId="{AB780BB9-8742-48A0-8C71-8F88C51D4E20}" destId="{95419592-7608-44B1-A536-7AD14E505B9A}" srcOrd="3" destOrd="0" presId="urn:microsoft.com/office/officeart/2005/8/layout/gear1"/>
    <dgm:cxn modelId="{5219B4EC-48EB-4A3B-A495-74F62FCDCAF7}" type="presOf" srcId="{A810C0EE-36C8-4A35-9223-56C3F8A1BEA3}" destId="{EC572436-8324-46D9-A3B8-581690B4051A}" srcOrd="2" destOrd="0" presId="urn:microsoft.com/office/officeart/2005/8/layout/gear1"/>
    <dgm:cxn modelId="{F5D57D53-68E6-4669-9C0B-3F599CF5CDB1}" srcId="{8147D6F4-38C7-4AD0-AA63-7E207C9F96FE}" destId="{AB780BB9-8742-48A0-8C71-8F88C51D4E20}" srcOrd="2" destOrd="0" parTransId="{E33E91F9-0982-43E3-AC6B-1B1AB5911603}" sibTransId="{821910B7-4531-4557-8677-8C70C54DBBF7}"/>
    <dgm:cxn modelId="{EB14970F-527D-478D-BA64-FDB113E7AE73}" type="presOf" srcId="{821910B7-4531-4557-8677-8C70C54DBBF7}" destId="{FB8E5BC5-9417-471C-96C6-258E748EB9B0}" srcOrd="0" destOrd="0" presId="urn:microsoft.com/office/officeart/2005/8/layout/gear1"/>
    <dgm:cxn modelId="{68FAEC9F-7C63-491B-B219-113B9EA3488A}" type="presOf" srcId="{A810C0EE-36C8-4A35-9223-56C3F8A1BEA3}" destId="{41D12D12-2C84-4074-994D-2BC42372E968}" srcOrd="1" destOrd="0" presId="urn:microsoft.com/office/officeart/2005/8/layout/gear1"/>
    <dgm:cxn modelId="{73B08817-15D5-455A-AA29-06B64E85B80C}" type="presOf" srcId="{A810C0EE-36C8-4A35-9223-56C3F8A1BEA3}" destId="{24AC11EF-4A79-48FE-873C-43C6D61831B9}" srcOrd="0" destOrd="0" presId="urn:microsoft.com/office/officeart/2005/8/layout/gear1"/>
    <dgm:cxn modelId="{C14456C5-8F8D-4D90-95C9-252F7F9EC7B1}" type="presOf" srcId="{AB780BB9-8742-48A0-8C71-8F88C51D4E20}" destId="{E5CC4947-2EAB-48ED-B7EC-737DA63CC4BE}" srcOrd="0" destOrd="0" presId="urn:microsoft.com/office/officeart/2005/8/layout/gear1"/>
    <dgm:cxn modelId="{BAE33735-B590-43D9-81AC-2210FFE6C683}" type="presOf" srcId="{F569D732-893B-46B6-B533-388705CBF912}" destId="{BF124F44-B90E-429D-9D26-5B37AC7A1D1D}" srcOrd="0" destOrd="0" presId="urn:microsoft.com/office/officeart/2005/8/layout/gear1"/>
    <dgm:cxn modelId="{75112A41-D34B-4AFB-9931-117E79580A26}" type="presOf" srcId="{AB780BB9-8742-48A0-8C71-8F88C51D4E20}" destId="{51D9219D-0BD9-4D31-B10F-095CB1E9D540}" srcOrd="1" destOrd="0" presId="urn:microsoft.com/office/officeart/2005/8/layout/gear1"/>
    <dgm:cxn modelId="{4859422E-CF29-4103-9669-BCA8D93F9FA0}" type="presParOf" srcId="{E3AE7590-E82C-4B6A-9DB3-515CC0534939}" destId="{24AC11EF-4A79-48FE-873C-43C6D61831B9}" srcOrd="0" destOrd="0" presId="urn:microsoft.com/office/officeart/2005/8/layout/gear1"/>
    <dgm:cxn modelId="{CDC950F6-C834-4941-A8E9-E5E46A304B08}" type="presParOf" srcId="{E3AE7590-E82C-4B6A-9DB3-515CC0534939}" destId="{41D12D12-2C84-4074-994D-2BC42372E968}" srcOrd="1" destOrd="0" presId="urn:microsoft.com/office/officeart/2005/8/layout/gear1"/>
    <dgm:cxn modelId="{83B66DC1-45F4-447A-B955-F21DE8A38426}" type="presParOf" srcId="{E3AE7590-E82C-4B6A-9DB3-515CC0534939}" destId="{EC572436-8324-46D9-A3B8-581690B4051A}" srcOrd="2" destOrd="0" presId="urn:microsoft.com/office/officeart/2005/8/layout/gear1"/>
    <dgm:cxn modelId="{1658D237-FE7F-4CD4-9B64-BA93BD5BD4CC}" type="presParOf" srcId="{E3AE7590-E82C-4B6A-9DB3-515CC0534939}" destId="{6A76B537-5986-43BB-9C63-836BA0C5CA44}" srcOrd="3" destOrd="0" presId="urn:microsoft.com/office/officeart/2005/8/layout/gear1"/>
    <dgm:cxn modelId="{7EC7D3C9-9CDE-4AB8-8AE6-8907C72210F9}" type="presParOf" srcId="{E3AE7590-E82C-4B6A-9DB3-515CC0534939}" destId="{1867A431-B20D-4B76-91BC-932FB610CF67}" srcOrd="4" destOrd="0" presId="urn:microsoft.com/office/officeart/2005/8/layout/gear1"/>
    <dgm:cxn modelId="{4B18C247-8FFF-4193-B237-FE2C6D9BBC2E}" type="presParOf" srcId="{E3AE7590-E82C-4B6A-9DB3-515CC0534939}" destId="{4EFDB0D7-5AB4-46CA-A4FF-7E406BDEE7D0}" srcOrd="5" destOrd="0" presId="urn:microsoft.com/office/officeart/2005/8/layout/gear1"/>
    <dgm:cxn modelId="{A9C63395-1827-403D-8F38-399FD1B5BA4A}" type="presParOf" srcId="{E3AE7590-E82C-4B6A-9DB3-515CC0534939}" destId="{E5CC4947-2EAB-48ED-B7EC-737DA63CC4BE}" srcOrd="6" destOrd="0" presId="urn:microsoft.com/office/officeart/2005/8/layout/gear1"/>
    <dgm:cxn modelId="{67D1CC5E-7A13-4C39-8AE5-5525BF7B255A}" type="presParOf" srcId="{E3AE7590-E82C-4B6A-9DB3-515CC0534939}" destId="{51D9219D-0BD9-4D31-B10F-095CB1E9D540}" srcOrd="7" destOrd="0" presId="urn:microsoft.com/office/officeart/2005/8/layout/gear1"/>
    <dgm:cxn modelId="{9782F5A3-AE7F-4057-AC3F-2B3C51A36605}" type="presParOf" srcId="{E3AE7590-E82C-4B6A-9DB3-515CC0534939}" destId="{0260B38C-7CF7-4674-97A9-50F221086FB5}" srcOrd="8" destOrd="0" presId="urn:microsoft.com/office/officeart/2005/8/layout/gear1"/>
    <dgm:cxn modelId="{65DE9B5A-DF03-4E3F-BA36-C27C1E4884A7}" type="presParOf" srcId="{E3AE7590-E82C-4B6A-9DB3-515CC0534939}" destId="{95419592-7608-44B1-A536-7AD14E505B9A}" srcOrd="9" destOrd="0" presId="urn:microsoft.com/office/officeart/2005/8/layout/gear1"/>
    <dgm:cxn modelId="{C9A44CBC-DAAC-4848-91E6-18283611453A}" type="presParOf" srcId="{E3AE7590-E82C-4B6A-9DB3-515CC0534939}" destId="{826D06A9-F029-419B-8B87-3C95343624BC}" srcOrd="10" destOrd="0" presId="urn:microsoft.com/office/officeart/2005/8/layout/gear1"/>
    <dgm:cxn modelId="{986277D0-A665-4F71-AB1E-5BC5AAFF9423}" type="presParOf" srcId="{E3AE7590-E82C-4B6A-9DB3-515CC0534939}" destId="{BF124F44-B90E-429D-9D26-5B37AC7A1D1D}" srcOrd="11" destOrd="0" presId="urn:microsoft.com/office/officeart/2005/8/layout/gear1"/>
    <dgm:cxn modelId="{CAE14E66-583D-4B63-BE55-5AF33B10F69D}" type="presParOf" srcId="{E3AE7590-E82C-4B6A-9DB3-515CC0534939}" destId="{FB8E5BC5-9417-471C-96C6-258E748EB9B0}" srcOrd="12" destOrd="0" presId="urn:microsoft.com/office/officeart/2005/8/layout/gear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3713"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buFontTx/>
              <a:buNone/>
              <a:defRPr sz="1200" u="none">
                <a:latin typeface="Times New Roman" pitchFamily="18" charset="0"/>
              </a:defRPr>
            </a:lvl1pPr>
          </a:lstStyle>
          <a:p>
            <a:pPr>
              <a:defRPr/>
            </a:pPr>
            <a:endParaRPr lang="es-ES_tradnl"/>
          </a:p>
        </p:txBody>
      </p:sp>
      <p:sp>
        <p:nvSpPr>
          <p:cNvPr id="6147" name="Rectangle 3"/>
          <p:cNvSpPr>
            <a:spLocks noGrp="1" noChangeArrowheads="1"/>
          </p:cNvSpPr>
          <p:nvPr>
            <p:ph type="dt" sz="quarter" idx="1"/>
          </p:nvPr>
        </p:nvSpPr>
        <p:spPr bwMode="auto">
          <a:xfrm>
            <a:off x="3963988" y="0"/>
            <a:ext cx="3033712"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ClrTx/>
              <a:buFontTx/>
              <a:buNone/>
              <a:defRPr sz="1200" u="none">
                <a:latin typeface="Times New Roman" pitchFamily="18" charset="0"/>
              </a:defRPr>
            </a:lvl1pPr>
          </a:lstStyle>
          <a:p>
            <a:pPr>
              <a:defRPr/>
            </a:pPr>
            <a:endParaRPr lang="es-ES_tradnl"/>
          </a:p>
        </p:txBody>
      </p:sp>
      <p:sp>
        <p:nvSpPr>
          <p:cNvPr id="6148" name="Rectangle 4"/>
          <p:cNvSpPr>
            <a:spLocks noGrp="1" noChangeArrowheads="1"/>
          </p:cNvSpPr>
          <p:nvPr>
            <p:ph type="ftr" sz="quarter" idx="2"/>
          </p:nvPr>
        </p:nvSpPr>
        <p:spPr bwMode="auto">
          <a:xfrm>
            <a:off x="0" y="8818563"/>
            <a:ext cx="3033713"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buClrTx/>
              <a:buFontTx/>
              <a:buNone/>
              <a:defRPr sz="1200" u="none">
                <a:latin typeface="Times New Roman" pitchFamily="18" charset="0"/>
              </a:defRPr>
            </a:lvl1pPr>
          </a:lstStyle>
          <a:p>
            <a:pPr>
              <a:defRPr/>
            </a:pPr>
            <a:endParaRPr lang="es-ES_tradnl"/>
          </a:p>
        </p:txBody>
      </p:sp>
      <p:sp>
        <p:nvSpPr>
          <p:cNvPr id="6149" name="Rectangle 5"/>
          <p:cNvSpPr>
            <a:spLocks noGrp="1" noChangeArrowheads="1"/>
          </p:cNvSpPr>
          <p:nvPr>
            <p:ph type="sldNum" sz="quarter" idx="3"/>
          </p:nvPr>
        </p:nvSpPr>
        <p:spPr bwMode="auto">
          <a:xfrm>
            <a:off x="3963988" y="8818563"/>
            <a:ext cx="3033712"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ClrTx/>
              <a:buFontTx/>
              <a:buNone/>
              <a:defRPr sz="1200" u="none">
                <a:latin typeface="Times New Roman" pitchFamily="18" charset="0"/>
              </a:defRPr>
            </a:lvl1pPr>
          </a:lstStyle>
          <a:p>
            <a:pPr>
              <a:defRPr/>
            </a:pPr>
            <a:fld id="{78682788-D668-4A7E-8581-689557702932}" type="slidenum">
              <a:rPr lang="es-ES_tradnl"/>
              <a:pPr>
                <a:defRPr/>
              </a:pPr>
              <a:t>‹Nº›</a:t>
            </a:fld>
            <a:endParaRPr lang="es-ES_tradnl"/>
          </a:p>
        </p:txBody>
      </p:sp>
    </p:spTree>
    <p:extLst>
      <p:ext uri="{BB962C8B-B14F-4D97-AF65-F5344CB8AC3E}">
        <p14:creationId xmlns="" xmlns:p14="http://schemas.microsoft.com/office/powerpoint/2010/main" val="340492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33713"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buFontTx/>
              <a:buNone/>
              <a:defRPr sz="1200" u="none">
                <a:latin typeface="Times New Roman" pitchFamily="18" charset="0"/>
              </a:defRPr>
            </a:lvl1pPr>
          </a:lstStyle>
          <a:p>
            <a:pPr>
              <a:defRPr/>
            </a:pPr>
            <a:endParaRPr lang="es-ES_tradnl"/>
          </a:p>
        </p:txBody>
      </p:sp>
      <p:sp>
        <p:nvSpPr>
          <p:cNvPr id="8195" name="Rectangle 3"/>
          <p:cNvSpPr>
            <a:spLocks noGrp="1" noChangeArrowheads="1"/>
          </p:cNvSpPr>
          <p:nvPr>
            <p:ph type="dt" idx="1"/>
          </p:nvPr>
        </p:nvSpPr>
        <p:spPr bwMode="auto">
          <a:xfrm>
            <a:off x="3963988" y="0"/>
            <a:ext cx="3033712"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ClrTx/>
              <a:buFontTx/>
              <a:buNone/>
              <a:defRPr sz="1200" u="none">
                <a:latin typeface="Times New Roman" pitchFamily="18" charset="0"/>
              </a:defRPr>
            </a:lvl1pPr>
          </a:lstStyle>
          <a:p>
            <a:pPr>
              <a:defRPr/>
            </a:pPr>
            <a:endParaRPr lang="es-ES_tradnl"/>
          </a:p>
        </p:txBody>
      </p:sp>
      <p:sp>
        <p:nvSpPr>
          <p:cNvPr id="56324" name="Rectangle 4"/>
          <p:cNvSpPr>
            <a:spLocks noGrp="1" noRot="1" noChangeAspect="1" noChangeArrowheads="1" noTextEdit="1"/>
          </p:cNvSpPr>
          <p:nvPr>
            <p:ph type="sldImg" idx="2"/>
          </p:nvPr>
        </p:nvSpPr>
        <p:spPr bwMode="auto">
          <a:xfrm>
            <a:off x="1179513" y="696913"/>
            <a:ext cx="4640262" cy="34798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33450" y="4410075"/>
            <a:ext cx="5130800" cy="4176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smtClean="0"/>
              <a:t>Haga clic para modificar el estilo de texto del patrón</a:t>
            </a:r>
          </a:p>
          <a:p>
            <a:pPr lvl="1"/>
            <a:r>
              <a:rPr lang="es-ES_tradnl" noProof="0" smtClean="0"/>
              <a:t>Segundo nivel</a:t>
            </a:r>
          </a:p>
          <a:p>
            <a:pPr lvl="2"/>
            <a:r>
              <a:rPr lang="es-ES_tradnl" noProof="0" smtClean="0"/>
              <a:t>Tercer nivel</a:t>
            </a:r>
          </a:p>
          <a:p>
            <a:pPr lvl="3"/>
            <a:r>
              <a:rPr lang="es-ES_tradnl" noProof="0" smtClean="0"/>
              <a:t>Cuarto nivel</a:t>
            </a:r>
          </a:p>
          <a:p>
            <a:pPr lvl="4"/>
            <a:r>
              <a:rPr lang="es-ES_tradnl" noProof="0" smtClean="0"/>
              <a:t>Quinto nivel</a:t>
            </a:r>
          </a:p>
        </p:txBody>
      </p:sp>
      <p:sp>
        <p:nvSpPr>
          <p:cNvPr id="8198" name="Rectangle 6"/>
          <p:cNvSpPr>
            <a:spLocks noGrp="1" noChangeArrowheads="1"/>
          </p:cNvSpPr>
          <p:nvPr>
            <p:ph type="ftr" sz="quarter" idx="4"/>
          </p:nvPr>
        </p:nvSpPr>
        <p:spPr bwMode="auto">
          <a:xfrm>
            <a:off x="0" y="8818563"/>
            <a:ext cx="3033713"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buClrTx/>
              <a:buFontTx/>
              <a:buNone/>
              <a:defRPr sz="1200" u="none">
                <a:latin typeface="Times New Roman" pitchFamily="18" charset="0"/>
              </a:defRPr>
            </a:lvl1pPr>
          </a:lstStyle>
          <a:p>
            <a:pPr>
              <a:defRPr/>
            </a:pPr>
            <a:endParaRPr lang="es-ES_tradnl"/>
          </a:p>
        </p:txBody>
      </p:sp>
      <p:sp>
        <p:nvSpPr>
          <p:cNvPr id="8199" name="Rectangle 7"/>
          <p:cNvSpPr>
            <a:spLocks noGrp="1" noChangeArrowheads="1"/>
          </p:cNvSpPr>
          <p:nvPr>
            <p:ph type="sldNum" sz="quarter" idx="5"/>
          </p:nvPr>
        </p:nvSpPr>
        <p:spPr bwMode="auto">
          <a:xfrm>
            <a:off x="3963988" y="8818563"/>
            <a:ext cx="3033712"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ClrTx/>
              <a:buFontTx/>
              <a:buNone/>
              <a:defRPr sz="1200" u="none">
                <a:latin typeface="Times New Roman" pitchFamily="18" charset="0"/>
              </a:defRPr>
            </a:lvl1pPr>
          </a:lstStyle>
          <a:p>
            <a:pPr>
              <a:defRPr/>
            </a:pPr>
            <a:fld id="{5CE55F67-4C3A-490A-A4DA-A6B0183D474D}" type="slidenum">
              <a:rPr lang="es-ES_tradnl"/>
              <a:pPr>
                <a:defRPr/>
              </a:pPr>
              <a:t>‹Nº›</a:t>
            </a:fld>
            <a:endParaRPr lang="es-ES_tradnl"/>
          </a:p>
        </p:txBody>
      </p:sp>
    </p:spTree>
    <p:extLst>
      <p:ext uri="{BB962C8B-B14F-4D97-AF65-F5344CB8AC3E}">
        <p14:creationId xmlns="" xmlns:p14="http://schemas.microsoft.com/office/powerpoint/2010/main" val="4283277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6214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AR" smtClean="0"/>
          </a:p>
        </p:txBody>
      </p:sp>
      <p:sp>
        <p:nvSpPr>
          <p:cNvPr id="3789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B2A281-69F0-4A1B-B1AB-AB3924F75727}" type="slidenum">
              <a:rPr lang="es-AR" smtClean="0"/>
              <a:pPr fontAlgn="base">
                <a:spcBef>
                  <a:spcPct val="0"/>
                </a:spcBef>
                <a:spcAft>
                  <a:spcPct val="0"/>
                </a:spcAft>
                <a:defRPr/>
              </a:pPr>
              <a:t>1</a:t>
            </a:fld>
            <a:endParaRPr lang="es-A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10</a:t>
            </a:fld>
            <a:endParaRPr lang="es-ES_tradnl"/>
          </a:p>
        </p:txBody>
      </p:sp>
    </p:spTree>
    <p:extLst>
      <p:ext uri="{BB962C8B-B14F-4D97-AF65-F5344CB8AC3E}">
        <p14:creationId xmlns="" xmlns:p14="http://schemas.microsoft.com/office/powerpoint/2010/main" val="3044536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11</a:t>
            </a:fld>
            <a:endParaRPr lang="es-ES_tradnl"/>
          </a:p>
        </p:txBody>
      </p:sp>
    </p:spTree>
    <p:extLst>
      <p:ext uri="{BB962C8B-B14F-4D97-AF65-F5344CB8AC3E}">
        <p14:creationId xmlns="" xmlns:p14="http://schemas.microsoft.com/office/powerpoint/2010/main" val="2343119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12</a:t>
            </a:fld>
            <a:endParaRPr lang="es-ES_tradnl"/>
          </a:p>
        </p:txBody>
      </p:sp>
    </p:spTree>
    <p:extLst>
      <p:ext uri="{BB962C8B-B14F-4D97-AF65-F5344CB8AC3E}">
        <p14:creationId xmlns="" xmlns:p14="http://schemas.microsoft.com/office/powerpoint/2010/main" val="1547379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13</a:t>
            </a:fld>
            <a:endParaRPr lang="es-ES_tradnl"/>
          </a:p>
        </p:txBody>
      </p:sp>
    </p:spTree>
    <p:extLst>
      <p:ext uri="{BB962C8B-B14F-4D97-AF65-F5344CB8AC3E}">
        <p14:creationId xmlns="" xmlns:p14="http://schemas.microsoft.com/office/powerpoint/2010/main" val="2651656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14</a:t>
            </a:fld>
            <a:endParaRPr lang="es-ES_tradnl"/>
          </a:p>
        </p:txBody>
      </p:sp>
    </p:spTree>
    <p:extLst>
      <p:ext uri="{BB962C8B-B14F-4D97-AF65-F5344CB8AC3E}">
        <p14:creationId xmlns="" xmlns:p14="http://schemas.microsoft.com/office/powerpoint/2010/main" val="1982444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15</a:t>
            </a:fld>
            <a:endParaRPr lang="es-ES_tradnl"/>
          </a:p>
        </p:txBody>
      </p:sp>
    </p:spTree>
    <p:extLst>
      <p:ext uri="{BB962C8B-B14F-4D97-AF65-F5344CB8AC3E}">
        <p14:creationId xmlns="" xmlns:p14="http://schemas.microsoft.com/office/powerpoint/2010/main" val="116771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16</a:t>
            </a:fld>
            <a:endParaRPr lang="es-ES_tradnl"/>
          </a:p>
        </p:txBody>
      </p:sp>
    </p:spTree>
    <p:extLst>
      <p:ext uri="{BB962C8B-B14F-4D97-AF65-F5344CB8AC3E}">
        <p14:creationId xmlns="" xmlns:p14="http://schemas.microsoft.com/office/powerpoint/2010/main" val="2215590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17</a:t>
            </a:fld>
            <a:endParaRPr lang="es-ES_tradnl"/>
          </a:p>
        </p:txBody>
      </p:sp>
    </p:spTree>
    <p:extLst>
      <p:ext uri="{BB962C8B-B14F-4D97-AF65-F5344CB8AC3E}">
        <p14:creationId xmlns="" xmlns:p14="http://schemas.microsoft.com/office/powerpoint/2010/main" val="3120448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18</a:t>
            </a:fld>
            <a:endParaRPr lang="es-ES_tradnl"/>
          </a:p>
        </p:txBody>
      </p:sp>
    </p:spTree>
    <p:extLst>
      <p:ext uri="{BB962C8B-B14F-4D97-AF65-F5344CB8AC3E}">
        <p14:creationId xmlns="" xmlns:p14="http://schemas.microsoft.com/office/powerpoint/2010/main" val="875904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19</a:t>
            </a:fld>
            <a:endParaRPr lang="es-ES_tradnl"/>
          </a:p>
        </p:txBody>
      </p:sp>
    </p:spTree>
    <p:extLst>
      <p:ext uri="{BB962C8B-B14F-4D97-AF65-F5344CB8AC3E}">
        <p14:creationId xmlns="" xmlns:p14="http://schemas.microsoft.com/office/powerpoint/2010/main" val="4182914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2</a:t>
            </a:fld>
            <a:endParaRPr lang="es-ES_tradnl"/>
          </a:p>
        </p:txBody>
      </p:sp>
    </p:spTree>
    <p:extLst>
      <p:ext uri="{BB962C8B-B14F-4D97-AF65-F5344CB8AC3E}">
        <p14:creationId xmlns="" xmlns:p14="http://schemas.microsoft.com/office/powerpoint/2010/main" val="14911273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20</a:t>
            </a:fld>
            <a:endParaRPr lang="es-ES_tradnl"/>
          </a:p>
        </p:txBody>
      </p:sp>
    </p:spTree>
    <p:extLst>
      <p:ext uri="{BB962C8B-B14F-4D97-AF65-F5344CB8AC3E}">
        <p14:creationId xmlns="" xmlns:p14="http://schemas.microsoft.com/office/powerpoint/2010/main" val="2108487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21</a:t>
            </a:fld>
            <a:endParaRPr lang="es-ES_tradnl"/>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22</a:t>
            </a:fld>
            <a:endParaRPr lang="es-ES_tradnl"/>
          </a:p>
        </p:txBody>
      </p:sp>
    </p:spTree>
    <p:extLst>
      <p:ext uri="{BB962C8B-B14F-4D97-AF65-F5344CB8AC3E}">
        <p14:creationId xmlns="" xmlns:p14="http://schemas.microsoft.com/office/powerpoint/2010/main" val="2058239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23</a:t>
            </a:fld>
            <a:endParaRPr lang="es-ES_tradnl"/>
          </a:p>
        </p:txBody>
      </p:sp>
    </p:spTree>
    <p:extLst>
      <p:ext uri="{BB962C8B-B14F-4D97-AF65-F5344CB8AC3E}">
        <p14:creationId xmlns="" xmlns:p14="http://schemas.microsoft.com/office/powerpoint/2010/main" val="1540462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24</a:t>
            </a:fld>
            <a:endParaRPr lang="es-ES_tradnl"/>
          </a:p>
        </p:txBody>
      </p:sp>
    </p:spTree>
    <p:extLst>
      <p:ext uri="{BB962C8B-B14F-4D97-AF65-F5344CB8AC3E}">
        <p14:creationId xmlns="" xmlns:p14="http://schemas.microsoft.com/office/powerpoint/2010/main" val="42649941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25</a:t>
            </a:fld>
            <a:endParaRPr lang="es-ES_tradnl"/>
          </a:p>
        </p:txBody>
      </p:sp>
    </p:spTree>
    <p:extLst>
      <p:ext uri="{BB962C8B-B14F-4D97-AF65-F5344CB8AC3E}">
        <p14:creationId xmlns="" xmlns:p14="http://schemas.microsoft.com/office/powerpoint/2010/main" val="768677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26</a:t>
            </a:fld>
            <a:endParaRPr lang="es-ES_tradnl"/>
          </a:p>
        </p:txBody>
      </p:sp>
    </p:spTree>
    <p:extLst>
      <p:ext uri="{BB962C8B-B14F-4D97-AF65-F5344CB8AC3E}">
        <p14:creationId xmlns="" xmlns:p14="http://schemas.microsoft.com/office/powerpoint/2010/main" val="481217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27</a:t>
            </a:fld>
            <a:endParaRPr lang="es-ES_tradnl"/>
          </a:p>
        </p:txBody>
      </p:sp>
    </p:spTree>
    <p:extLst>
      <p:ext uri="{BB962C8B-B14F-4D97-AF65-F5344CB8AC3E}">
        <p14:creationId xmlns="" xmlns:p14="http://schemas.microsoft.com/office/powerpoint/2010/main" val="39653263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28</a:t>
            </a:fld>
            <a:endParaRPr lang="es-ES_tradnl"/>
          </a:p>
        </p:txBody>
      </p:sp>
    </p:spTree>
    <p:extLst>
      <p:ext uri="{BB962C8B-B14F-4D97-AF65-F5344CB8AC3E}">
        <p14:creationId xmlns="" xmlns:p14="http://schemas.microsoft.com/office/powerpoint/2010/main" val="24694994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29</a:t>
            </a:fld>
            <a:endParaRPr lang="es-ES_tradnl"/>
          </a:p>
        </p:txBody>
      </p:sp>
    </p:spTree>
    <p:extLst>
      <p:ext uri="{BB962C8B-B14F-4D97-AF65-F5344CB8AC3E}">
        <p14:creationId xmlns="" xmlns:p14="http://schemas.microsoft.com/office/powerpoint/2010/main" val="1918872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3</a:t>
            </a:fld>
            <a:endParaRPr lang="es-ES_tradnl"/>
          </a:p>
        </p:txBody>
      </p:sp>
    </p:spTree>
    <p:extLst>
      <p:ext uri="{BB962C8B-B14F-4D97-AF65-F5344CB8AC3E}">
        <p14:creationId xmlns="" xmlns:p14="http://schemas.microsoft.com/office/powerpoint/2010/main" val="29859749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30</a:t>
            </a:fld>
            <a:endParaRPr lang="es-ES_tradnl"/>
          </a:p>
        </p:txBody>
      </p:sp>
    </p:spTree>
    <p:extLst>
      <p:ext uri="{BB962C8B-B14F-4D97-AF65-F5344CB8AC3E}">
        <p14:creationId xmlns="" xmlns:p14="http://schemas.microsoft.com/office/powerpoint/2010/main" val="42864843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31</a:t>
            </a:fld>
            <a:endParaRPr lang="es-ES_tradnl"/>
          </a:p>
        </p:txBody>
      </p:sp>
    </p:spTree>
    <p:extLst>
      <p:ext uri="{BB962C8B-B14F-4D97-AF65-F5344CB8AC3E}">
        <p14:creationId xmlns="" xmlns:p14="http://schemas.microsoft.com/office/powerpoint/2010/main" val="27686430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32</a:t>
            </a:fld>
            <a:endParaRPr lang="es-ES_tradnl"/>
          </a:p>
        </p:txBody>
      </p:sp>
    </p:spTree>
    <p:extLst>
      <p:ext uri="{BB962C8B-B14F-4D97-AF65-F5344CB8AC3E}">
        <p14:creationId xmlns="" xmlns:p14="http://schemas.microsoft.com/office/powerpoint/2010/main" val="33701313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33</a:t>
            </a:fld>
            <a:endParaRPr lang="es-ES_tradnl"/>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34</a:t>
            </a:fld>
            <a:endParaRPr lang="es-ES_tradnl"/>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35</a:t>
            </a:fld>
            <a:endParaRPr lang="es-ES_tradnl"/>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36</a:t>
            </a:fld>
            <a:endParaRPr lang="es-ES_tradnl"/>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37</a:t>
            </a:fld>
            <a:endParaRPr lang="es-ES_tradnl"/>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38</a:t>
            </a:fld>
            <a:endParaRPr lang="es-ES_tradnl"/>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39</a:t>
            </a:fld>
            <a:endParaRPr lang="es-ES_tradn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4</a:t>
            </a:fld>
            <a:endParaRPr lang="es-ES_tradnl"/>
          </a:p>
        </p:txBody>
      </p:sp>
    </p:spTree>
    <p:extLst>
      <p:ext uri="{BB962C8B-B14F-4D97-AF65-F5344CB8AC3E}">
        <p14:creationId xmlns="" xmlns:p14="http://schemas.microsoft.com/office/powerpoint/2010/main" val="26051355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40</a:t>
            </a:fld>
            <a:endParaRPr lang="es-ES_tradnl"/>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41</a:t>
            </a:fld>
            <a:endParaRPr lang="es-ES_tradnl"/>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42</a:t>
            </a:fld>
            <a:endParaRPr lang="es-ES_tradnl"/>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43</a:t>
            </a:fld>
            <a:endParaRPr lang="es-ES_tradnl"/>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44</a:t>
            </a:fld>
            <a:endParaRPr lang="es-ES_tradnl"/>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45</a:t>
            </a:fld>
            <a:endParaRPr lang="es-ES_tradnl"/>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46</a:t>
            </a:fld>
            <a:endParaRPr lang="es-ES_tradnl"/>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47</a:t>
            </a:fld>
            <a:endParaRPr lang="es-ES_tradnl"/>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48</a:t>
            </a:fld>
            <a:endParaRPr lang="es-ES_tradnl"/>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49</a:t>
            </a:fld>
            <a:endParaRPr lang="es-ES_tradn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5</a:t>
            </a:fld>
            <a:endParaRPr lang="es-ES_tradnl"/>
          </a:p>
        </p:txBody>
      </p:sp>
    </p:spTree>
    <p:extLst>
      <p:ext uri="{BB962C8B-B14F-4D97-AF65-F5344CB8AC3E}">
        <p14:creationId xmlns="" xmlns:p14="http://schemas.microsoft.com/office/powerpoint/2010/main" val="5093833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50</a:t>
            </a:fld>
            <a:endParaRPr lang="es-ES_tradnl"/>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51</a:t>
            </a:fld>
            <a:endParaRPr lang="es-ES_tradnl"/>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52</a:t>
            </a:fld>
            <a:endParaRPr lang="es-ES_tradnl"/>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53</a:t>
            </a:fld>
            <a:endParaRPr lang="es-ES_tradnl"/>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54</a:t>
            </a:fld>
            <a:endParaRPr lang="es-ES_tradnl"/>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55</a:t>
            </a:fld>
            <a:endParaRPr lang="es-ES_tradnl"/>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56</a:t>
            </a:fld>
            <a:endParaRPr lang="es-ES_tradnl"/>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57</a:t>
            </a:fld>
            <a:endParaRPr lang="es-ES_tradnl"/>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58</a:t>
            </a:fld>
            <a:endParaRPr lang="es-ES_tradnl"/>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59</a:t>
            </a:fld>
            <a:endParaRPr lang="es-ES_tradn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6</a:t>
            </a:fld>
            <a:endParaRPr lang="es-ES_tradnl"/>
          </a:p>
        </p:txBody>
      </p:sp>
    </p:spTree>
    <p:extLst>
      <p:ext uri="{BB962C8B-B14F-4D97-AF65-F5344CB8AC3E}">
        <p14:creationId xmlns="" xmlns:p14="http://schemas.microsoft.com/office/powerpoint/2010/main" val="8100123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60</a:t>
            </a:fld>
            <a:endParaRPr lang="es-ES_tradnl"/>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61</a:t>
            </a:fld>
            <a:endParaRPr lang="es-ES_tradnl"/>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62</a:t>
            </a:fld>
            <a:endParaRPr lang="es-ES_tradnl"/>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63</a:t>
            </a:fld>
            <a:endParaRPr lang="es-ES_tradnl"/>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64</a:t>
            </a:fld>
            <a:endParaRPr lang="es-ES_tradnl"/>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65</a:t>
            </a:fld>
            <a:endParaRPr lang="es-ES_tradnl"/>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66</a:t>
            </a:fld>
            <a:endParaRPr lang="es-ES_tradnl"/>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67</a:t>
            </a:fld>
            <a:endParaRPr lang="es-ES_tradnl"/>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68</a:t>
            </a:fld>
            <a:endParaRPr lang="es-ES_tradnl"/>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69</a:t>
            </a:fld>
            <a:endParaRPr lang="es-ES_tradn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7</a:t>
            </a:fld>
            <a:endParaRPr lang="es-ES_tradnl"/>
          </a:p>
        </p:txBody>
      </p:sp>
    </p:spTree>
    <p:extLst>
      <p:ext uri="{BB962C8B-B14F-4D97-AF65-F5344CB8AC3E}">
        <p14:creationId xmlns="" xmlns:p14="http://schemas.microsoft.com/office/powerpoint/2010/main" val="9800303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70</a:t>
            </a:fld>
            <a:endParaRPr lang="es-ES_tradnl"/>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71</a:t>
            </a:fld>
            <a:endParaRPr lang="es-ES_tradnl"/>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72</a:t>
            </a:fld>
            <a:endParaRPr lang="es-ES_tradnl"/>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73</a:t>
            </a:fld>
            <a:endParaRPr lang="es-ES_tradnl"/>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74</a:t>
            </a:fld>
            <a:endParaRPr lang="es-ES_tradnl"/>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75</a:t>
            </a:fld>
            <a:endParaRPr lang="es-ES_tradnl"/>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76</a:t>
            </a:fld>
            <a:endParaRPr lang="es-ES_tradn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8</a:t>
            </a:fld>
            <a:endParaRPr lang="es-ES_tradnl"/>
          </a:p>
        </p:txBody>
      </p:sp>
    </p:spTree>
    <p:extLst>
      <p:ext uri="{BB962C8B-B14F-4D97-AF65-F5344CB8AC3E}">
        <p14:creationId xmlns="" xmlns:p14="http://schemas.microsoft.com/office/powerpoint/2010/main" val="455146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pPr>
              <a:defRPr/>
            </a:pPr>
            <a:fld id="{5CE55F67-4C3A-490A-A4DA-A6B0183D474D}" type="slidenum">
              <a:rPr lang="es-ES_tradnl" smtClean="0"/>
              <a:pPr>
                <a:defRPr/>
              </a:pPr>
              <a:t>9</a:t>
            </a:fld>
            <a:endParaRPr lang="es-ES_tradnl"/>
          </a:p>
        </p:txBody>
      </p:sp>
    </p:spTree>
    <p:extLst>
      <p:ext uri="{BB962C8B-B14F-4D97-AF65-F5344CB8AC3E}">
        <p14:creationId xmlns="" xmlns:p14="http://schemas.microsoft.com/office/powerpoint/2010/main" val="102834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buNone/>
              <a:defRPr sz="1400" u="none"/>
            </a:lvl1pPr>
          </a:lstStyle>
          <a:p>
            <a:pPr>
              <a:defRPr/>
            </a:pPr>
            <a:fld id="{0F8E79D7-6818-4755-A740-A19159520300}" type="datetime1">
              <a:rPr lang="es-AR" smtClean="0"/>
              <a:pPr>
                <a:defRPr/>
              </a:pPr>
              <a:t>01/11/2010</a:t>
            </a:fld>
            <a:endParaRPr lang="es-AR"/>
          </a:p>
        </p:txBody>
      </p:sp>
      <p:sp>
        <p:nvSpPr>
          <p:cNvPr id="17" name="16 Marcador de pie de página"/>
          <p:cNvSpPr>
            <a:spLocks noGrp="1"/>
          </p:cNvSpPr>
          <p:nvPr>
            <p:ph type="ftr" sz="quarter" idx="11"/>
          </p:nvPr>
        </p:nvSpPr>
        <p:spPr>
          <a:xfrm>
            <a:off x="2898648" y="6355080"/>
            <a:ext cx="3474720" cy="365760"/>
          </a:xfrm>
        </p:spPr>
        <p:txBody>
          <a:bodyPr/>
          <a:lstStyle>
            <a:lvl1pPr>
              <a:buNone/>
              <a:defRPr u="none"/>
            </a:lvl1pPr>
          </a:lstStyle>
          <a:p>
            <a:pPr>
              <a:defRPr/>
            </a:pPr>
            <a:r>
              <a:rPr lang="es-AR" smtClean="0"/>
              <a:t>Ingeniería de Software - 2010</a:t>
            </a:r>
            <a:endParaRPr lang="es-AR"/>
          </a:p>
        </p:txBody>
      </p:sp>
      <p:sp>
        <p:nvSpPr>
          <p:cNvPr id="29" name="28 Marcador de número de diapositiva"/>
          <p:cNvSpPr>
            <a:spLocks noGrp="1"/>
          </p:cNvSpPr>
          <p:nvPr>
            <p:ph type="sldNum" sz="quarter" idx="12"/>
          </p:nvPr>
        </p:nvSpPr>
        <p:spPr>
          <a:xfrm>
            <a:off x="1216152" y="6355080"/>
            <a:ext cx="1219200" cy="365760"/>
          </a:xfrm>
        </p:spPr>
        <p:txBody>
          <a:bodyPr/>
          <a:lstStyle>
            <a:lvl1pPr>
              <a:buNone/>
              <a:defRPr u="none"/>
            </a:lvl1pPr>
          </a:lstStyle>
          <a:p>
            <a:pPr>
              <a:defRPr/>
            </a:pPr>
            <a:fld id="{9D3EB300-E63D-4455-BEA6-6460E22129A6}" type="slidenum">
              <a:rPr lang="es-AR" smtClean="0"/>
              <a:pPr>
                <a:defRPr/>
              </a:pPr>
              <a:t>‹Nº›</a:t>
            </a:fld>
            <a:endParaRPr lang="es-AR"/>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 xmlns:p14="http://schemas.microsoft.com/office/powerpoint/2010/main" val="2599561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lvl1pPr>
              <a:buNone/>
              <a:defRPr u="none"/>
            </a:lvl1pPr>
          </a:lstStyle>
          <a:p>
            <a:pPr>
              <a:defRPr/>
            </a:pPr>
            <a:fld id="{0A1EC7D4-3112-49C4-8D65-34B4999FC8B3}" type="datetime1">
              <a:rPr lang="es-AR" smtClean="0"/>
              <a:pPr>
                <a:defRPr/>
              </a:pPr>
              <a:t>01/11/2010</a:t>
            </a:fld>
            <a:endParaRPr lang="es-AR"/>
          </a:p>
        </p:txBody>
      </p:sp>
      <p:sp>
        <p:nvSpPr>
          <p:cNvPr id="5" name="4 Marcador de pie de página"/>
          <p:cNvSpPr>
            <a:spLocks noGrp="1"/>
          </p:cNvSpPr>
          <p:nvPr>
            <p:ph type="ftr" sz="quarter" idx="11"/>
          </p:nvPr>
        </p:nvSpPr>
        <p:spPr/>
        <p:txBody>
          <a:bodyPr/>
          <a:lstStyle>
            <a:lvl1pPr>
              <a:buNone/>
              <a:defRPr u="none"/>
            </a:lvl1pPr>
          </a:lstStyle>
          <a:p>
            <a:pPr>
              <a:defRPr/>
            </a:pPr>
            <a:r>
              <a:rPr lang="es-AR" smtClean="0"/>
              <a:t>Ingeniería de Software - 2010</a:t>
            </a:r>
            <a:endParaRPr lang="es-AR"/>
          </a:p>
        </p:txBody>
      </p:sp>
      <p:sp>
        <p:nvSpPr>
          <p:cNvPr id="6" name="5 Marcador de número de diapositiva"/>
          <p:cNvSpPr>
            <a:spLocks noGrp="1"/>
          </p:cNvSpPr>
          <p:nvPr>
            <p:ph type="sldNum" sz="quarter" idx="12"/>
          </p:nvPr>
        </p:nvSpPr>
        <p:spPr/>
        <p:txBody>
          <a:bodyPr/>
          <a:lstStyle>
            <a:lvl1pPr>
              <a:buNone/>
              <a:defRPr u="none"/>
            </a:lvl1pPr>
          </a:lstStyle>
          <a:p>
            <a:pPr>
              <a:defRPr/>
            </a:pPr>
            <a:fld id="{E3A210E6-57E8-4C7E-B7EC-0A1E26DAB89F}" type="slidenum">
              <a:rPr lang="es-AR" smtClean="0"/>
              <a:pPr>
                <a:defRPr/>
              </a:pPr>
              <a:t>‹Nº›</a:t>
            </a:fld>
            <a:endParaRPr lang="es-AR"/>
          </a:p>
        </p:txBody>
      </p:sp>
      <p:sp>
        <p:nvSpPr>
          <p:cNvPr id="8" name="7 Marcador de contenido"/>
          <p:cNvSpPr>
            <a:spLocks noGrp="1"/>
          </p:cNvSpPr>
          <p:nvPr>
            <p:ph sz="quarter" idx="1"/>
          </p:nvPr>
        </p:nvSpPr>
        <p:spPr>
          <a:xfrm>
            <a:off x="457200" y="1219200"/>
            <a:ext cx="8229600"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extLst>
      <p:ext uri="{BB962C8B-B14F-4D97-AF65-F5344CB8AC3E}">
        <p14:creationId xmlns="" xmlns:p14="http://schemas.microsoft.com/office/powerpoint/2010/main" val="1951008001"/>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pPr>
              <a:defRPr/>
            </a:pPr>
            <a:fld id="{6EACA650-FA1B-498A-A93E-C4D9EE6D52C7}" type="datetime1">
              <a:rPr lang="es-AR" smtClean="0"/>
              <a:pPr>
                <a:defRPr/>
              </a:pPr>
              <a:t>01/11/2010</a:t>
            </a:fld>
            <a:endParaRPr lang="es-AR"/>
          </a:p>
        </p:txBody>
      </p:sp>
      <p:sp>
        <p:nvSpPr>
          <p:cNvPr id="6" name="5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7" name="6 Marcador de número de diapositiva"/>
          <p:cNvSpPr>
            <a:spLocks noGrp="1"/>
          </p:cNvSpPr>
          <p:nvPr>
            <p:ph type="sldNum" sz="quarter" idx="12"/>
          </p:nvPr>
        </p:nvSpPr>
        <p:spPr/>
        <p:txBody>
          <a:bodyPr/>
          <a:lstStyle/>
          <a:p>
            <a:pPr>
              <a:defRPr/>
            </a:pPr>
            <a:fld id="{AF96E54E-5D24-4864-9B94-40FD15A509C7}" type="slidenum">
              <a:rPr lang="es-AR" smtClean="0"/>
              <a:pPr>
                <a:defRPr/>
              </a:pPr>
              <a:t>‹Nº›</a:t>
            </a:fld>
            <a:endParaRPr lang="es-AR"/>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extLst>
      <p:ext uri="{BB962C8B-B14F-4D97-AF65-F5344CB8AC3E}">
        <p14:creationId xmlns="" xmlns:p14="http://schemas.microsoft.com/office/powerpoint/2010/main" val="376718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pPr>
              <a:defRPr/>
            </a:pPr>
            <a:fld id="{A20D3623-35DD-466A-8A21-DEFECFD4F95A}" type="datetime1">
              <a:rPr lang="es-AR" smtClean="0"/>
              <a:pPr>
                <a:defRPr/>
              </a:pPr>
              <a:t>01/11/2010</a:t>
            </a:fld>
            <a:endParaRPr lang="es-AR"/>
          </a:p>
        </p:txBody>
      </p:sp>
      <p:sp>
        <p:nvSpPr>
          <p:cNvPr id="8" name="7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9" name="8 Marcador de número de diapositiva"/>
          <p:cNvSpPr>
            <a:spLocks noGrp="1"/>
          </p:cNvSpPr>
          <p:nvPr>
            <p:ph type="sldNum" sz="quarter" idx="12"/>
          </p:nvPr>
        </p:nvSpPr>
        <p:spPr/>
        <p:txBody>
          <a:bodyPr/>
          <a:lstStyle/>
          <a:p>
            <a:pPr>
              <a:defRPr/>
            </a:pPr>
            <a:fld id="{47BA942F-3DE1-42C9-A304-7C5C9AB80307}" type="slidenum">
              <a:rPr lang="es-AR" smtClean="0"/>
              <a:pPr>
                <a:defRPr/>
              </a:pPr>
              <a:t>‹Nº›</a:t>
            </a:fld>
            <a:endParaRPr lang="es-AR"/>
          </a:p>
        </p:txBody>
      </p:sp>
      <p:sp>
        <p:nvSpPr>
          <p:cNvPr id="11" name="10 Marcador de contenido"/>
          <p:cNvSpPr>
            <a:spLocks noGrp="1"/>
          </p:cNvSpPr>
          <p:nvPr>
            <p:ph sz="quarter" idx="2"/>
          </p:nvPr>
        </p:nvSpPr>
        <p:spPr>
          <a:xfrm>
            <a:off x="457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648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extLst>
      <p:ext uri="{BB962C8B-B14F-4D97-AF65-F5344CB8AC3E}">
        <p14:creationId xmlns="" xmlns:p14="http://schemas.microsoft.com/office/powerpoint/2010/main" val="1245641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pPr>
              <a:defRPr/>
            </a:pPr>
            <a:fld id="{172F46C8-40DA-4E3E-9765-07AA11DF1814}"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CCCA5E6D-6066-4569-979F-7A9BC7B2365A}" type="slidenum">
              <a:rPr lang="es-AR" smtClean="0"/>
              <a:pPr>
                <a:defRPr/>
              </a:pPr>
              <a:t>‹Nº›</a:t>
            </a:fld>
            <a:endParaRPr lang="es-AR"/>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 xmlns:p14="http://schemas.microsoft.com/office/powerpoint/2010/main" val="298064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295400" y="381000"/>
            <a:ext cx="7086600" cy="685800"/>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609600" y="1524000"/>
            <a:ext cx="3813175"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575175" y="1524000"/>
            <a:ext cx="3813175"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 xmlns:p14="http://schemas.microsoft.com/office/powerpoint/2010/main" val="3817389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1295400" y="381000"/>
            <a:ext cx="7086600" cy="685800"/>
          </a:xfrm>
        </p:spPr>
        <p:txBody>
          <a:bodyPr/>
          <a:lstStyle/>
          <a:p>
            <a:r>
              <a:rPr lang="es-ES" dirty="0" smtClean="0"/>
              <a:t>Haga clic para modificar el estilo de título del patrón</a:t>
            </a:r>
            <a:endParaRPr lang="es-AR" dirty="0"/>
          </a:p>
        </p:txBody>
      </p:sp>
      <p:sp>
        <p:nvSpPr>
          <p:cNvPr id="3" name="2 Marcador de tabla"/>
          <p:cNvSpPr>
            <a:spLocks noGrp="1"/>
          </p:cNvSpPr>
          <p:nvPr>
            <p:ph type="tbl" idx="1"/>
          </p:nvPr>
        </p:nvSpPr>
        <p:spPr>
          <a:xfrm>
            <a:off x="609600" y="1524000"/>
            <a:ext cx="7778750" cy="4572000"/>
          </a:xfrm>
        </p:spPr>
        <p:txBody>
          <a:bodyPr/>
          <a:lstStyle/>
          <a:p>
            <a:pPr lvl="0"/>
            <a:endParaRPr lang="es-AR" noProof="0" smtClean="0"/>
          </a:p>
        </p:txBody>
      </p:sp>
      <p:sp>
        <p:nvSpPr>
          <p:cNvPr id="4" name="Rectangle 6"/>
          <p:cNvSpPr>
            <a:spLocks noGrp="1" noChangeArrowheads="1"/>
          </p:cNvSpPr>
          <p:nvPr>
            <p:ph type="sldNum" sz="quarter" idx="10"/>
          </p:nvPr>
        </p:nvSpPr>
        <p:spPr/>
        <p:txBody>
          <a:bodyPr/>
          <a:lstStyle>
            <a:lvl1pPr>
              <a:defRPr/>
            </a:lvl1pPr>
          </a:lstStyle>
          <a:p>
            <a:pPr>
              <a:defRPr/>
            </a:pPr>
            <a:fld id="{4C34C14C-0FAF-491B-8A19-D5C345F30738}" type="slidenum">
              <a:rPr lang="en-US"/>
              <a:pPr>
                <a:defRPr/>
              </a:pPr>
              <a:t>‹Nº›</a:t>
            </a:fld>
            <a:endParaRPr lang="en-US"/>
          </a:p>
        </p:txBody>
      </p:sp>
      <p:sp>
        <p:nvSpPr>
          <p:cNvPr id="5" name="Rectangle 40"/>
          <p:cNvSpPr>
            <a:spLocks noGrp="1" noChangeArrowheads="1"/>
          </p:cNvSpPr>
          <p:nvPr>
            <p:ph type="ftr" sz="quarter" idx="11"/>
          </p:nvPr>
        </p:nvSpPr>
        <p:spPr/>
        <p:txBody>
          <a:bodyPr/>
          <a:lstStyle>
            <a:lvl1pPr>
              <a:defRPr/>
            </a:lvl1pPr>
          </a:lstStyle>
          <a:p>
            <a:pPr>
              <a:defRPr/>
            </a:pPr>
            <a:r>
              <a:rPr lang="en-US" smtClean="0"/>
              <a:t>Ingeniería de Software - 2010</a:t>
            </a:r>
            <a:endParaRPr lang="en-US"/>
          </a:p>
        </p:txBody>
      </p:sp>
    </p:spTree>
    <p:extLst>
      <p:ext uri="{BB962C8B-B14F-4D97-AF65-F5344CB8AC3E}">
        <p14:creationId xmlns="" xmlns:p14="http://schemas.microsoft.com/office/powerpoint/2010/main" val="56840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152400"/>
            <a:ext cx="8229600" cy="990600"/>
          </a:xfrm>
          <a:prstGeom prst="rect">
            <a:avLst/>
          </a:prstGeom>
        </p:spPr>
        <p:txBody>
          <a:bodyPr vert="horz"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400800" y="6356350"/>
            <a:ext cx="2289048" cy="365760"/>
          </a:xfrm>
          <a:prstGeom prst="rect">
            <a:avLst/>
          </a:prstGeom>
        </p:spPr>
        <p:txBody>
          <a:bodyPr vert="horz"/>
          <a:lstStyle>
            <a:lvl1pPr algn="l" eaLnBrk="1" latinLnBrk="0" hangingPunct="1">
              <a:buNone/>
              <a:defRPr kumimoji="0" sz="1400" u="none">
                <a:solidFill>
                  <a:schemeClr val="tx2"/>
                </a:solidFill>
              </a:defRPr>
            </a:lvl1pPr>
          </a:lstStyle>
          <a:p>
            <a:pPr>
              <a:defRPr/>
            </a:pPr>
            <a:fld id="{70000BC4-C7A0-4F88-8F20-8C0F4D132EE4}" type="datetime1">
              <a:rPr lang="es-AR" smtClean="0"/>
              <a:pPr>
                <a:defRPr/>
              </a:pPr>
              <a:t>01/11/2010</a:t>
            </a:fld>
            <a:endParaRPr lang="es-AR" dirty="0"/>
          </a:p>
        </p:txBody>
      </p:sp>
      <p:sp>
        <p:nvSpPr>
          <p:cNvPr id="3" name="2 Marcador de pie de página"/>
          <p:cNvSpPr>
            <a:spLocks noGrp="1"/>
          </p:cNvSpPr>
          <p:nvPr>
            <p:ph type="ftr" sz="quarter" idx="3"/>
          </p:nvPr>
        </p:nvSpPr>
        <p:spPr>
          <a:xfrm>
            <a:off x="2898648" y="6356350"/>
            <a:ext cx="3505200" cy="365760"/>
          </a:xfrm>
          <a:prstGeom prst="rect">
            <a:avLst/>
          </a:prstGeom>
        </p:spPr>
        <p:txBody>
          <a:bodyPr vert="horz"/>
          <a:lstStyle>
            <a:lvl1pPr algn="r" eaLnBrk="1" latinLnBrk="0" hangingPunct="1">
              <a:buNone/>
              <a:defRPr kumimoji="0" sz="1400" u="none">
                <a:solidFill>
                  <a:schemeClr val="tx2"/>
                </a:solidFill>
              </a:defRPr>
            </a:lvl1pPr>
          </a:lstStyle>
          <a:p>
            <a:pPr>
              <a:defRPr/>
            </a:pPr>
            <a:r>
              <a:rPr lang="es-AR" smtClean="0"/>
              <a:t>Ingeniería de Software - 2010</a:t>
            </a:r>
            <a:endParaRPr lang="es-AR" dirty="0"/>
          </a:p>
        </p:txBody>
      </p:sp>
      <p:sp>
        <p:nvSpPr>
          <p:cNvPr id="23" name="22 Marcador de número de diapositiva"/>
          <p:cNvSpPr>
            <a:spLocks noGrp="1"/>
          </p:cNvSpPr>
          <p:nvPr>
            <p:ph type="sldNum" sz="quarter" idx="4"/>
          </p:nvPr>
        </p:nvSpPr>
        <p:spPr>
          <a:xfrm>
            <a:off x="612648" y="6356350"/>
            <a:ext cx="1981200" cy="365760"/>
          </a:xfrm>
          <a:prstGeom prst="rect">
            <a:avLst/>
          </a:prstGeom>
        </p:spPr>
        <p:txBody>
          <a:bodyPr vert="horz"/>
          <a:lstStyle>
            <a:lvl1pPr algn="l" eaLnBrk="1" latinLnBrk="0" hangingPunct="1">
              <a:buNone/>
              <a:defRPr kumimoji="0" sz="1400" u="none">
                <a:solidFill>
                  <a:schemeClr val="tx2"/>
                </a:solidFill>
              </a:defRPr>
            </a:lvl1pPr>
          </a:lstStyle>
          <a:p>
            <a:pPr>
              <a:defRPr/>
            </a:pPr>
            <a:fld id="{558599FC-AA28-4BD3-B83D-ECE1A7D7EB02}" type="slidenum">
              <a:rPr lang="es-AR" smtClean="0"/>
              <a:pPr>
                <a:defRPr/>
              </a:pPr>
              <a:t>‹Nº›</a:t>
            </a:fld>
            <a:endParaRPr lang="es-AR"/>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buNone/>
            </a:pPr>
            <a:endParaRPr kumimoji="0" lang="en-US" u="none"/>
          </a:p>
        </p:txBody>
      </p:sp>
    </p:spTree>
    <p:extLst>
      <p:ext uri="{BB962C8B-B14F-4D97-AF65-F5344CB8AC3E}">
        <p14:creationId xmlns="" xmlns:p14="http://schemas.microsoft.com/office/powerpoint/2010/main" val="269811392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6" r:id="rId3"/>
    <p:sldLayoutId id="2147483737" r:id="rId4"/>
    <p:sldLayoutId id="2147483738" r:id="rId5"/>
    <p:sldLayoutId id="2147483739" r:id="rId6"/>
    <p:sldLayoutId id="2147483740" r:id="rId7"/>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6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69.xml"/><Relationship Id="rId1" Type="http://schemas.openxmlformats.org/officeDocument/2006/relationships/slideLayout" Target="../slideLayouts/slideLayout2.xml"/><Relationship Id="rId5" Type="http://schemas.openxmlformats.org/officeDocument/2006/relationships/image" Target="../media/image42.jpeg"/><Relationship Id="rId4" Type="http://schemas.openxmlformats.org/officeDocument/2006/relationships/image" Target="../media/image41.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70.xml"/><Relationship Id="rId1" Type="http://schemas.openxmlformats.org/officeDocument/2006/relationships/slideLayout" Target="../slideLayouts/slideLayout2.xml"/><Relationship Id="rId5" Type="http://schemas.openxmlformats.org/officeDocument/2006/relationships/image" Target="../media/image45.jpeg"/><Relationship Id="rId4" Type="http://schemas.openxmlformats.org/officeDocument/2006/relationships/image" Target="../media/image44.jpeg"/></Relationships>
</file>

<file path=ppt/slides/_rels/slide71.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pPr eaLnBrk="1" fontAlgn="auto" hangingPunct="1">
              <a:spcAft>
                <a:spcPts val="0"/>
              </a:spcAft>
              <a:defRPr/>
            </a:pPr>
            <a:r>
              <a:rPr lang="es-AR" dirty="0" smtClean="0"/>
              <a:t>Ingeniería de software</a:t>
            </a:r>
            <a:endParaRPr lang="es-AR" dirty="0"/>
          </a:p>
        </p:txBody>
      </p:sp>
      <p:sp>
        <p:nvSpPr>
          <p:cNvPr id="44035" name="2 Subtítulo"/>
          <p:cNvSpPr>
            <a:spLocks noGrp="1"/>
          </p:cNvSpPr>
          <p:nvPr>
            <p:ph type="subTitle" idx="1"/>
          </p:nvPr>
        </p:nvSpPr>
        <p:spPr/>
        <p:txBody>
          <a:bodyPr>
            <a:normAutofit/>
          </a:bodyPr>
          <a:lstStyle/>
          <a:p>
            <a:pPr eaLnBrk="1" hangingPunct="1"/>
            <a:r>
              <a:rPr lang="es-AR" smtClean="0"/>
              <a:t>Parte 11 – </a:t>
            </a:r>
            <a:r>
              <a:rPr lang="es-AR" dirty="0" smtClean="0"/>
              <a:t>Aseguramiento de la Calidad de Software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10</a:t>
            </a:fld>
            <a:endParaRPr lang="es-AR"/>
          </a:p>
        </p:txBody>
      </p:sp>
      <p:sp>
        <p:nvSpPr>
          <p:cNvPr id="7" name="1 Título"/>
          <p:cNvSpPr>
            <a:spLocks noGrp="1"/>
          </p:cNvSpPr>
          <p:nvPr>
            <p:ph type="title"/>
          </p:nvPr>
        </p:nvSpPr>
        <p:spPr>
          <a:xfrm>
            <a:off x="238630" y="476672"/>
            <a:ext cx="8929687" cy="500062"/>
          </a:xfrm>
        </p:spPr>
        <p:txBody>
          <a:bodyPr>
            <a:normAutofit fontScale="90000"/>
          </a:bodyPr>
          <a:lstStyle/>
          <a:p>
            <a:r>
              <a:rPr lang="en-US" dirty="0" smtClean="0"/>
              <a:t>Total Quality Management (TQM) </a:t>
            </a:r>
            <a:endParaRPr lang="es-AR" dirty="0" smtClean="0"/>
          </a:p>
        </p:txBody>
      </p:sp>
      <p:sp>
        <p:nvSpPr>
          <p:cNvPr id="8" name="2 Marcador de contenido"/>
          <p:cNvSpPr>
            <a:spLocks noGrp="1"/>
          </p:cNvSpPr>
          <p:nvPr>
            <p:ph idx="1"/>
          </p:nvPr>
        </p:nvSpPr>
        <p:spPr>
          <a:xfrm>
            <a:off x="214313" y="1643063"/>
            <a:ext cx="6000750" cy="4500562"/>
          </a:xfrm>
        </p:spPr>
        <p:txBody>
          <a:bodyPr/>
          <a:lstStyle/>
          <a:p>
            <a:r>
              <a:rPr lang="es-AR" sz="2000" smtClean="0">
                <a:solidFill>
                  <a:srgbClr val="0070C0"/>
                </a:solidFill>
              </a:rPr>
              <a:t>Total = </a:t>
            </a:r>
            <a:r>
              <a:rPr lang="es-AR" sz="2000" smtClean="0"/>
              <a:t>La calidad involucra a todos y a todas las actividades de la organización. </a:t>
            </a:r>
          </a:p>
          <a:p>
            <a:endParaRPr lang="es-AR" sz="2000" smtClean="0"/>
          </a:p>
          <a:p>
            <a:r>
              <a:rPr lang="es-AR" sz="2000" smtClean="0">
                <a:solidFill>
                  <a:srgbClr val="0070C0"/>
                </a:solidFill>
              </a:rPr>
              <a:t>Quality = </a:t>
            </a:r>
            <a:r>
              <a:rPr lang="es-AR" sz="2000" smtClean="0"/>
              <a:t>Conforme a los requerimientos.</a:t>
            </a:r>
          </a:p>
          <a:p>
            <a:endParaRPr lang="es-AR" sz="2000" smtClean="0"/>
          </a:p>
          <a:p>
            <a:r>
              <a:rPr lang="es-AR" sz="2000" smtClean="0">
                <a:solidFill>
                  <a:srgbClr val="0070C0"/>
                </a:solidFill>
              </a:rPr>
              <a:t>Management = </a:t>
            </a:r>
            <a:r>
              <a:rPr lang="es-AR" sz="2000" smtClean="0"/>
              <a:t>La calidad es gestionada.</a:t>
            </a:r>
          </a:p>
          <a:p>
            <a:endParaRPr lang="es-AR" sz="2000" smtClean="0"/>
          </a:p>
          <a:p>
            <a:r>
              <a:rPr lang="es-AR" sz="2000" smtClean="0">
                <a:solidFill>
                  <a:srgbClr val="0070C0"/>
                </a:solidFill>
              </a:rPr>
              <a:t>TQM = </a:t>
            </a:r>
            <a:r>
              <a:rPr lang="es-AR" sz="2000" smtClean="0"/>
              <a:t>Es un proceso para gestionar la calidad ; debe ser un modo continuo de hacer las cosas; una filosofía de mejora perpetua en todo lo que hacemos.</a:t>
            </a:r>
          </a:p>
        </p:txBody>
      </p:sp>
      <p:pic>
        <p:nvPicPr>
          <p:cNvPr id="9" name="Picture 2" descr="http://i.ehow.com/images/GlobalPhoto/Articles/4740144/102204-main_Full.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86500" y="2000250"/>
            <a:ext cx="2665413" cy="3929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7904945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11</a:t>
            </a:fld>
            <a:endParaRPr lang="es-AR"/>
          </a:p>
        </p:txBody>
      </p:sp>
      <p:sp>
        <p:nvSpPr>
          <p:cNvPr id="7" name="1 Título"/>
          <p:cNvSpPr>
            <a:spLocks noGrp="1"/>
          </p:cNvSpPr>
          <p:nvPr>
            <p:ph type="title"/>
          </p:nvPr>
        </p:nvSpPr>
        <p:spPr>
          <a:xfrm>
            <a:off x="214313" y="476672"/>
            <a:ext cx="8929687" cy="500062"/>
          </a:xfrm>
        </p:spPr>
        <p:txBody>
          <a:bodyPr>
            <a:normAutofit fontScale="90000"/>
          </a:bodyPr>
          <a:lstStyle/>
          <a:p>
            <a:r>
              <a:rPr lang="es-AR" dirty="0" smtClean="0"/>
              <a:t>Principios TQM</a:t>
            </a:r>
          </a:p>
        </p:txBody>
      </p:sp>
      <p:sp>
        <p:nvSpPr>
          <p:cNvPr id="8" name="2 Marcador de contenido"/>
          <p:cNvSpPr>
            <a:spLocks noGrp="1"/>
          </p:cNvSpPr>
          <p:nvPr>
            <p:ph idx="1"/>
          </p:nvPr>
        </p:nvSpPr>
        <p:spPr>
          <a:xfrm>
            <a:off x="214313" y="1643063"/>
            <a:ext cx="6000750" cy="4500562"/>
          </a:xfrm>
        </p:spPr>
        <p:txBody>
          <a:bodyPr/>
          <a:lstStyle/>
          <a:p>
            <a:pPr>
              <a:buClr>
                <a:schemeClr val="accent1">
                  <a:lumMod val="50000"/>
                </a:schemeClr>
              </a:buClr>
              <a:buFont typeface="Wingdings" pitchFamily="2" charset="2"/>
              <a:buChar char="@"/>
              <a:defRPr/>
            </a:pPr>
            <a:r>
              <a:rPr lang="es-AR" sz="2000" dirty="0" smtClean="0"/>
              <a:t>La calidad puede y debe ser administrada. </a:t>
            </a:r>
          </a:p>
          <a:p>
            <a:pPr>
              <a:buClr>
                <a:schemeClr val="accent1">
                  <a:lumMod val="50000"/>
                </a:schemeClr>
              </a:buClr>
              <a:buFont typeface="Wingdings" pitchFamily="2" charset="2"/>
              <a:buChar char="@"/>
              <a:defRPr/>
            </a:pPr>
            <a:r>
              <a:rPr lang="es-AR" sz="2000" dirty="0" smtClean="0"/>
              <a:t>Todo el mundo tiene un cliente y un proveedor. </a:t>
            </a:r>
          </a:p>
          <a:p>
            <a:pPr>
              <a:buClr>
                <a:schemeClr val="accent1">
                  <a:lumMod val="50000"/>
                </a:schemeClr>
              </a:buClr>
              <a:buFont typeface="Wingdings" pitchFamily="2" charset="2"/>
              <a:buChar char="@"/>
              <a:defRPr/>
            </a:pPr>
            <a:r>
              <a:rPr lang="es-AR" sz="2000" dirty="0" smtClean="0"/>
              <a:t>Los procesos son el problema, las personas no. </a:t>
            </a:r>
          </a:p>
          <a:p>
            <a:pPr>
              <a:buClr>
                <a:schemeClr val="accent1">
                  <a:lumMod val="50000"/>
                </a:schemeClr>
              </a:buClr>
              <a:buFont typeface="Wingdings" pitchFamily="2" charset="2"/>
              <a:buChar char="@"/>
              <a:defRPr/>
            </a:pPr>
            <a:r>
              <a:rPr lang="es-AR" sz="2000" dirty="0" smtClean="0"/>
              <a:t>Cada empleado es responsable de la calidad. </a:t>
            </a:r>
          </a:p>
          <a:p>
            <a:pPr>
              <a:buClr>
                <a:schemeClr val="accent1">
                  <a:lumMod val="50000"/>
                </a:schemeClr>
              </a:buClr>
              <a:buFont typeface="Wingdings" pitchFamily="2" charset="2"/>
              <a:buChar char="@"/>
              <a:defRPr/>
            </a:pPr>
            <a:r>
              <a:rPr lang="es-AR" sz="2000" dirty="0" smtClean="0"/>
              <a:t>Hay que evitar problemas, no solo arreglarlos.</a:t>
            </a:r>
          </a:p>
          <a:p>
            <a:pPr>
              <a:buClr>
                <a:schemeClr val="accent1">
                  <a:lumMod val="50000"/>
                </a:schemeClr>
              </a:buClr>
              <a:buFont typeface="Wingdings" pitchFamily="2" charset="2"/>
              <a:buChar char="@"/>
              <a:defRPr/>
            </a:pPr>
            <a:r>
              <a:rPr lang="es-AR" sz="2000" dirty="0" smtClean="0"/>
              <a:t>La calidad debe medirse. </a:t>
            </a:r>
          </a:p>
          <a:p>
            <a:pPr>
              <a:buClr>
                <a:schemeClr val="accent1">
                  <a:lumMod val="50000"/>
                </a:schemeClr>
              </a:buClr>
              <a:buFont typeface="Wingdings" pitchFamily="2" charset="2"/>
              <a:buChar char="@"/>
              <a:defRPr/>
            </a:pPr>
            <a:r>
              <a:rPr lang="es-AR" sz="2000" dirty="0" smtClean="0"/>
              <a:t>La mejora de la calidad debe ser continua. </a:t>
            </a:r>
          </a:p>
          <a:p>
            <a:pPr>
              <a:buClr>
                <a:schemeClr val="accent1">
                  <a:lumMod val="50000"/>
                </a:schemeClr>
              </a:buClr>
              <a:buFont typeface="Wingdings" pitchFamily="2" charset="2"/>
              <a:buChar char="@"/>
              <a:defRPr/>
            </a:pPr>
            <a:r>
              <a:rPr lang="es-AR" sz="2000" dirty="0" smtClean="0"/>
              <a:t>La calidad normal es con cero defectos. </a:t>
            </a:r>
          </a:p>
          <a:p>
            <a:pPr>
              <a:buClr>
                <a:schemeClr val="accent1">
                  <a:lumMod val="50000"/>
                </a:schemeClr>
              </a:buClr>
              <a:buFont typeface="Wingdings" pitchFamily="2" charset="2"/>
              <a:buChar char="@"/>
              <a:defRPr/>
            </a:pPr>
            <a:r>
              <a:rPr lang="es-AR" sz="2000" dirty="0" smtClean="0"/>
              <a:t>Los objetivos se basan en los requerimientos.</a:t>
            </a:r>
          </a:p>
          <a:p>
            <a:pPr>
              <a:buClr>
                <a:schemeClr val="accent1">
                  <a:lumMod val="50000"/>
                </a:schemeClr>
              </a:buClr>
              <a:buFont typeface="Wingdings" pitchFamily="2" charset="2"/>
              <a:buChar char="@"/>
              <a:defRPr/>
            </a:pPr>
            <a:r>
              <a:rPr lang="es-AR" sz="2000" dirty="0" smtClean="0"/>
              <a:t>La gerencia debe estar involucrada y liderar. </a:t>
            </a:r>
          </a:p>
          <a:p>
            <a:pPr>
              <a:buClr>
                <a:schemeClr val="accent1">
                  <a:lumMod val="50000"/>
                </a:schemeClr>
              </a:buClr>
              <a:buFont typeface="Wingdings" pitchFamily="2" charset="2"/>
              <a:buChar char="@"/>
              <a:defRPr/>
            </a:pPr>
            <a:r>
              <a:rPr lang="es-AR" sz="2000" dirty="0" smtClean="0"/>
              <a:t>Organizar y planear la mejora de la calidad.</a:t>
            </a:r>
            <a:endParaRPr lang="es-AR" sz="2000" dirty="0"/>
          </a:p>
        </p:txBody>
      </p:sp>
      <p:pic>
        <p:nvPicPr>
          <p:cNvPr id="9" name="Picture 2" descr="http://tbn0.google.com/images?q=tbn:mXakp5vVZuTB4M:http://www.toddmacy.com/wp-content/uploads/2009/06/work-smart-279x300.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00813" y="2786063"/>
            <a:ext cx="2128837"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8355321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12</a:t>
            </a:fld>
            <a:endParaRPr lang="es-AR"/>
          </a:p>
        </p:txBody>
      </p:sp>
      <p:sp>
        <p:nvSpPr>
          <p:cNvPr id="7" name="1 Título"/>
          <p:cNvSpPr txBox="1">
            <a:spLocks/>
          </p:cNvSpPr>
          <p:nvPr/>
        </p:nvSpPr>
        <p:spPr>
          <a:xfrm>
            <a:off x="214313" y="678657"/>
            <a:ext cx="8929687" cy="500062"/>
          </a:xfrm>
          <a:prstGeom prst="rect">
            <a:avLst/>
          </a:prstGeom>
        </p:spPr>
        <p:txBody>
          <a:bodyPr vert="horz" anchor="b" anchorCtr="0">
            <a:normAutofit fontScale="92500" lnSpcReduction="20000"/>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s-MX" u="none" dirty="0" smtClean="0"/>
              <a:t>El Problema de la Calidad</a:t>
            </a:r>
            <a:endParaRPr lang="es-AR" u="none" dirty="0" smtClean="0"/>
          </a:p>
        </p:txBody>
      </p:sp>
      <p:sp>
        <p:nvSpPr>
          <p:cNvPr id="8" name="2 Marcador de contenido"/>
          <p:cNvSpPr txBox="1">
            <a:spLocks/>
          </p:cNvSpPr>
          <p:nvPr/>
        </p:nvSpPr>
        <p:spPr>
          <a:xfrm>
            <a:off x="214313" y="1393032"/>
            <a:ext cx="6000750" cy="4500562"/>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gn="ctr">
              <a:lnSpc>
                <a:spcPct val="90000"/>
              </a:lnSpc>
              <a:buFont typeface="Wingdings" pitchFamily="2" charset="2"/>
              <a:buNone/>
              <a:defRPr/>
            </a:pPr>
            <a:r>
              <a:rPr lang="es-AR" sz="2400" u="none" smtClean="0"/>
              <a:t>¿Por qué es complejo implantarla ?</a:t>
            </a:r>
          </a:p>
          <a:p>
            <a:pPr>
              <a:lnSpc>
                <a:spcPct val="90000"/>
              </a:lnSpc>
              <a:buFont typeface="Wingdings" pitchFamily="2" charset="2"/>
              <a:buNone/>
              <a:defRPr/>
            </a:pPr>
            <a:endParaRPr lang="es-AR" sz="1800" u="none" smtClean="0"/>
          </a:p>
          <a:p>
            <a:pPr>
              <a:lnSpc>
                <a:spcPct val="90000"/>
              </a:lnSpc>
              <a:buClr>
                <a:schemeClr val="accent1">
                  <a:lumMod val="25000"/>
                </a:schemeClr>
              </a:buClr>
              <a:buFont typeface="Wingdings 2" pitchFamily="18" charset="2"/>
              <a:buChar char="/"/>
              <a:defRPr/>
            </a:pPr>
            <a:r>
              <a:rPr lang="es-AR" sz="1800" u="none" smtClean="0"/>
              <a:t>La calidad no es sólo un método, herramienta o técnica.</a:t>
            </a:r>
          </a:p>
          <a:p>
            <a:pPr>
              <a:lnSpc>
                <a:spcPct val="90000"/>
              </a:lnSpc>
              <a:buClr>
                <a:schemeClr val="accent1">
                  <a:lumMod val="25000"/>
                </a:schemeClr>
              </a:buClr>
              <a:buFont typeface="Wingdings 2" pitchFamily="18" charset="2"/>
              <a:buChar char="/"/>
              <a:defRPr/>
            </a:pPr>
            <a:endParaRPr lang="es-AR" sz="1800" u="none" smtClean="0"/>
          </a:p>
          <a:p>
            <a:pPr>
              <a:lnSpc>
                <a:spcPct val="90000"/>
              </a:lnSpc>
              <a:buClr>
                <a:schemeClr val="accent1">
                  <a:lumMod val="25000"/>
                </a:schemeClr>
              </a:buClr>
              <a:buFont typeface="Wingdings 2" pitchFamily="18" charset="2"/>
              <a:buChar char="/"/>
              <a:defRPr/>
            </a:pPr>
            <a:r>
              <a:rPr lang="es-AR" sz="1800" u="none" smtClean="0"/>
              <a:t>Es un conjunto de recursos cuyas relaciones son complejas y que conforman un paradigma concreto.</a:t>
            </a:r>
          </a:p>
          <a:p>
            <a:pPr>
              <a:lnSpc>
                <a:spcPct val="90000"/>
              </a:lnSpc>
              <a:buClr>
                <a:schemeClr val="accent1">
                  <a:lumMod val="25000"/>
                </a:schemeClr>
              </a:buClr>
              <a:buFont typeface="Wingdings 2" pitchFamily="18" charset="2"/>
              <a:buChar char="/"/>
              <a:defRPr/>
            </a:pPr>
            <a:endParaRPr lang="es-AR" sz="1800" u="none" smtClean="0"/>
          </a:p>
          <a:p>
            <a:pPr>
              <a:lnSpc>
                <a:spcPct val="90000"/>
              </a:lnSpc>
              <a:buClr>
                <a:schemeClr val="accent1">
                  <a:lumMod val="25000"/>
                </a:schemeClr>
              </a:buClr>
              <a:buFont typeface="Wingdings 2" pitchFamily="18" charset="2"/>
              <a:buChar char="/"/>
              <a:defRPr/>
            </a:pPr>
            <a:r>
              <a:rPr lang="es-AR" sz="1800" u="none" smtClean="0"/>
              <a:t>El paradigma fue creado para manufactura y otras industrias pero no para el software.</a:t>
            </a:r>
          </a:p>
          <a:p>
            <a:pPr>
              <a:lnSpc>
                <a:spcPct val="90000"/>
              </a:lnSpc>
              <a:buClr>
                <a:schemeClr val="accent1">
                  <a:lumMod val="25000"/>
                </a:schemeClr>
              </a:buClr>
              <a:buFont typeface="Wingdings 2" pitchFamily="18" charset="2"/>
              <a:buChar char="/"/>
              <a:defRPr/>
            </a:pPr>
            <a:endParaRPr lang="es-AR" sz="1800" u="none" smtClean="0"/>
          </a:p>
          <a:p>
            <a:pPr>
              <a:lnSpc>
                <a:spcPct val="90000"/>
              </a:lnSpc>
              <a:buClr>
                <a:schemeClr val="accent1">
                  <a:lumMod val="25000"/>
                </a:schemeClr>
              </a:buClr>
              <a:buFont typeface="Wingdings 2" pitchFamily="18" charset="2"/>
              <a:buChar char="/"/>
              <a:defRPr/>
            </a:pPr>
            <a:r>
              <a:rPr lang="es-AR" sz="1800" u="none" smtClean="0"/>
              <a:t>Su implantación en software requiere ajustes y experiencias que se adapten al desarrollo de este tipo de productos.</a:t>
            </a:r>
          </a:p>
          <a:p>
            <a:pPr>
              <a:lnSpc>
                <a:spcPct val="90000"/>
              </a:lnSpc>
              <a:buClr>
                <a:schemeClr val="accent1">
                  <a:lumMod val="25000"/>
                </a:schemeClr>
              </a:buClr>
              <a:buFont typeface="Wingdings 2" pitchFamily="18" charset="2"/>
              <a:buChar char="/"/>
              <a:defRPr/>
            </a:pPr>
            <a:endParaRPr lang="es-AR" sz="1800" u="none" smtClean="0"/>
          </a:p>
          <a:p>
            <a:pPr>
              <a:lnSpc>
                <a:spcPct val="90000"/>
              </a:lnSpc>
              <a:buClr>
                <a:schemeClr val="accent1">
                  <a:lumMod val="25000"/>
                </a:schemeClr>
              </a:buClr>
              <a:buFont typeface="Wingdings 2" pitchFamily="18" charset="2"/>
              <a:buChar char="/"/>
              <a:defRPr/>
            </a:pPr>
            <a:r>
              <a:rPr lang="es-AR" sz="2000" b="1" u="none" smtClean="0">
                <a:solidFill>
                  <a:srgbClr val="0070C0"/>
                </a:solidFill>
              </a:rPr>
              <a:t>Se requiere madurez.</a:t>
            </a:r>
            <a:endParaRPr lang="es-AR" sz="2000" b="1" u="none" dirty="0"/>
          </a:p>
        </p:txBody>
      </p:sp>
      <p:pic>
        <p:nvPicPr>
          <p:cNvPr id="9" name="Picture 2" descr="http://www.fotosearch.com/bthumb/CSP/CSP117/k1171177.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86500" y="3036094"/>
            <a:ext cx="2673350" cy="1714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30444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13</a:t>
            </a:fld>
            <a:endParaRPr lang="es-AR"/>
          </a:p>
        </p:txBody>
      </p:sp>
      <p:sp>
        <p:nvSpPr>
          <p:cNvPr id="7" name="1 Título"/>
          <p:cNvSpPr>
            <a:spLocks noGrp="1"/>
          </p:cNvSpPr>
          <p:nvPr>
            <p:ph type="title"/>
          </p:nvPr>
        </p:nvSpPr>
        <p:spPr>
          <a:xfrm>
            <a:off x="214313" y="548680"/>
            <a:ext cx="8929687" cy="500062"/>
          </a:xfrm>
        </p:spPr>
        <p:txBody>
          <a:bodyPr>
            <a:normAutofit fontScale="90000"/>
          </a:bodyPr>
          <a:lstStyle/>
          <a:p>
            <a:r>
              <a:rPr lang="es-MX" dirty="0" smtClean="0"/>
              <a:t>Problemas asociados a la Calidad</a:t>
            </a:r>
            <a:endParaRPr lang="es-AR" dirty="0" smtClean="0"/>
          </a:p>
        </p:txBody>
      </p:sp>
      <p:sp>
        <p:nvSpPr>
          <p:cNvPr id="8" name="2 Marcador de contenido"/>
          <p:cNvSpPr>
            <a:spLocks noGrp="1"/>
          </p:cNvSpPr>
          <p:nvPr>
            <p:ph idx="1"/>
          </p:nvPr>
        </p:nvSpPr>
        <p:spPr>
          <a:xfrm>
            <a:off x="214313" y="1643063"/>
            <a:ext cx="6000750" cy="4500562"/>
          </a:xfrm>
        </p:spPr>
        <p:txBody>
          <a:bodyPr/>
          <a:lstStyle/>
          <a:p>
            <a:pPr algn="ctr" defTabSz="762000">
              <a:buFontTx/>
              <a:buNone/>
              <a:defRPr/>
            </a:pPr>
            <a:r>
              <a:rPr lang="es-AR" sz="2000" b="1" dirty="0" smtClean="0">
                <a:latin typeface="+mn-lt"/>
                <a:cs typeface="Times New Roman" pitchFamily="18" charset="0"/>
              </a:rPr>
              <a:t>Consecuencias</a:t>
            </a:r>
          </a:p>
          <a:p>
            <a:pPr algn="ctr" defTabSz="762000">
              <a:buFontTx/>
              <a:buNone/>
              <a:defRPr/>
            </a:pPr>
            <a:endParaRPr lang="es-AR" sz="2000" b="1" dirty="0" smtClean="0">
              <a:solidFill>
                <a:srgbClr val="FF0000"/>
              </a:solidFill>
              <a:latin typeface="+mn-lt"/>
              <a:cs typeface="Times New Roman" pitchFamily="18" charset="0"/>
            </a:endParaRPr>
          </a:p>
          <a:p>
            <a:pPr algn="ctr" defTabSz="762000">
              <a:buFontTx/>
              <a:buNone/>
              <a:defRPr/>
            </a:pPr>
            <a:r>
              <a:rPr lang="es-AR" sz="1800" b="1" dirty="0" smtClean="0">
                <a:solidFill>
                  <a:srgbClr val="FF0000"/>
                </a:solidFill>
                <a:latin typeface="+mn-lt"/>
                <a:cs typeface="Times New Roman" pitchFamily="18" charset="0"/>
              </a:rPr>
              <a:t>Imposibilidad de predecir la calidad de un producto.</a:t>
            </a:r>
          </a:p>
          <a:p>
            <a:pPr algn="ctr" defTabSz="762000">
              <a:buFontTx/>
              <a:buNone/>
              <a:defRPr/>
            </a:pPr>
            <a:endParaRPr lang="es-AR" sz="1800" b="1" dirty="0" smtClean="0">
              <a:solidFill>
                <a:srgbClr val="FF0000"/>
              </a:solidFill>
              <a:latin typeface="+mn-lt"/>
              <a:cs typeface="Times New Roman" pitchFamily="18" charset="0"/>
            </a:endParaRPr>
          </a:p>
          <a:p>
            <a:pPr algn="ctr" defTabSz="762000">
              <a:buFontTx/>
              <a:buNone/>
              <a:defRPr/>
            </a:pPr>
            <a:r>
              <a:rPr lang="es-AR" sz="1800" b="1" dirty="0" smtClean="0">
                <a:solidFill>
                  <a:srgbClr val="FF0000"/>
                </a:solidFill>
                <a:latin typeface="+mn-lt"/>
                <a:cs typeface="Times New Roman" pitchFamily="18" charset="0"/>
              </a:rPr>
              <a:t>Imposibilidad de determinar los costos de producción.</a:t>
            </a:r>
          </a:p>
          <a:p>
            <a:pPr algn="ctr" defTabSz="762000">
              <a:buFontTx/>
              <a:buNone/>
              <a:defRPr/>
            </a:pPr>
            <a:endParaRPr lang="es-AR" sz="1800" b="1" dirty="0" smtClean="0">
              <a:solidFill>
                <a:srgbClr val="FF0000"/>
              </a:solidFill>
              <a:latin typeface="+mn-lt"/>
              <a:cs typeface="Times New Roman" pitchFamily="18" charset="0"/>
            </a:endParaRPr>
          </a:p>
          <a:p>
            <a:pPr algn="ctr" defTabSz="762000">
              <a:buFontTx/>
              <a:buNone/>
              <a:defRPr/>
            </a:pPr>
            <a:r>
              <a:rPr lang="es-AR" sz="1800" b="1" dirty="0" smtClean="0">
                <a:solidFill>
                  <a:srgbClr val="FF0000"/>
                </a:solidFill>
                <a:latin typeface="+mn-lt"/>
                <a:cs typeface="Times New Roman" pitchFamily="18" charset="0"/>
              </a:rPr>
              <a:t>Organización reactiva.</a:t>
            </a:r>
          </a:p>
          <a:p>
            <a:pPr algn="ctr" defTabSz="762000">
              <a:buFontTx/>
              <a:buNone/>
              <a:defRPr/>
            </a:pPr>
            <a:endParaRPr lang="es-AR" sz="1800" b="1" dirty="0" smtClean="0">
              <a:solidFill>
                <a:srgbClr val="FF0000"/>
              </a:solidFill>
              <a:latin typeface="+mn-lt"/>
              <a:cs typeface="Times New Roman" pitchFamily="18" charset="0"/>
            </a:endParaRPr>
          </a:p>
          <a:p>
            <a:pPr algn="ctr" defTabSz="762000">
              <a:buFontTx/>
              <a:buNone/>
              <a:defRPr/>
            </a:pPr>
            <a:r>
              <a:rPr lang="es-AR" sz="1800" b="1" dirty="0" smtClean="0">
                <a:solidFill>
                  <a:srgbClr val="FF0000"/>
                </a:solidFill>
                <a:latin typeface="+mn-lt"/>
                <a:cs typeface="Times New Roman" pitchFamily="18" charset="0"/>
              </a:rPr>
              <a:t>No entender ni éxitos ni fracasos.</a:t>
            </a:r>
          </a:p>
          <a:p>
            <a:pPr algn="ctr" defTabSz="762000">
              <a:buFontTx/>
              <a:buNone/>
              <a:defRPr/>
            </a:pPr>
            <a:endParaRPr lang="es-AR" sz="1800" b="1" dirty="0" smtClean="0">
              <a:solidFill>
                <a:srgbClr val="FF0000"/>
              </a:solidFill>
              <a:latin typeface="+mn-lt"/>
              <a:cs typeface="Times New Roman" pitchFamily="18" charset="0"/>
            </a:endParaRPr>
          </a:p>
          <a:p>
            <a:pPr algn="ctr" defTabSz="762000">
              <a:buFontTx/>
              <a:buNone/>
              <a:defRPr/>
            </a:pPr>
            <a:r>
              <a:rPr lang="es-AR" sz="1800" b="1" dirty="0" smtClean="0">
                <a:solidFill>
                  <a:srgbClr val="FF0000"/>
                </a:solidFill>
                <a:latin typeface="+mn-lt"/>
                <a:cs typeface="Times New Roman" pitchFamily="18" charset="0"/>
              </a:rPr>
              <a:t>Imposibilidad de coordinar actividades técnicas con el gerenciamiento de proyectos.</a:t>
            </a:r>
          </a:p>
          <a:p>
            <a:pPr algn="ctr">
              <a:buFontTx/>
              <a:buNone/>
              <a:defRPr/>
            </a:pPr>
            <a:endParaRPr lang="es-AR" sz="2000" dirty="0">
              <a:latin typeface="+mn-lt"/>
            </a:endParaRPr>
          </a:p>
        </p:txBody>
      </p:sp>
      <p:graphicFrame>
        <p:nvGraphicFramePr>
          <p:cNvPr id="9" name="Object 2"/>
          <p:cNvGraphicFramePr>
            <a:graphicFrameLocks/>
          </p:cNvGraphicFramePr>
          <p:nvPr>
            <p:extLst>
              <p:ext uri="{D42A27DB-BD31-4B8C-83A1-F6EECF244321}">
                <p14:modId xmlns="" xmlns:p14="http://schemas.microsoft.com/office/powerpoint/2010/main" val="833899616"/>
              </p:ext>
            </p:extLst>
          </p:nvPr>
        </p:nvGraphicFramePr>
        <p:xfrm>
          <a:off x="6286500" y="2011363"/>
          <a:ext cx="2643188" cy="3763962"/>
        </p:xfrm>
        <a:graphic>
          <a:graphicData uri="http://schemas.openxmlformats.org/presentationml/2006/ole">
            <p:oleObj spid="_x0000_s128004" name="Microsoft ClipArt Gallery" r:id="rId4" imgW="3848100" imgH="5478463" progId="">
              <p:embed/>
            </p:oleObj>
          </a:graphicData>
        </a:graphic>
      </p:graphicFrame>
    </p:spTree>
    <p:extLst>
      <p:ext uri="{BB962C8B-B14F-4D97-AF65-F5344CB8AC3E}">
        <p14:creationId xmlns="" xmlns:p14="http://schemas.microsoft.com/office/powerpoint/2010/main" val="16540935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14</a:t>
            </a:fld>
            <a:endParaRPr lang="es-AR"/>
          </a:p>
        </p:txBody>
      </p:sp>
      <p:sp>
        <p:nvSpPr>
          <p:cNvPr id="7" name="1 Título"/>
          <p:cNvSpPr>
            <a:spLocks noGrp="1"/>
          </p:cNvSpPr>
          <p:nvPr>
            <p:ph type="title"/>
          </p:nvPr>
        </p:nvSpPr>
        <p:spPr>
          <a:xfrm>
            <a:off x="214313" y="476672"/>
            <a:ext cx="8929687" cy="500062"/>
          </a:xfrm>
        </p:spPr>
        <p:txBody>
          <a:bodyPr>
            <a:normAutofit fontScale="90000"/>
          </a:bodyPr>
          <a:lstStyle/>
          <a:p>
            <a:r>
              <a:rPr lang="es-MX" dirty="0" smtClean="0"/>
              <a:t>Problemas asociados a la Calidad</a:t>
            </a:r>
            <a:endParaRPr lang="es-AR" dirty="0" smtClean="0"/>
          </a:p>
        </p:txBody>
      </p:sp>
      <p:sp>
        <p:nvSpPr>
          <p:cNvPr id="8" name="2 Marcador de contenido"/>
          <p:cNvSpPr>
            <a:spLocks noGrp="1"/>
          </p:cNvSpPr>
          <p:nvPr>
            <p:ph idx="1"/>
          </p:nvPr>
        </p:nvSpPr>
        <p:spPr>
          <a:xfrm>
            <a:off x="214313" y="1571625"/>
            <a:ext cx="6000750" cy="4500563"/>
          </a:xfrm>
        </p:spPr>
        <p:txBody>
          <a:bodyPr/>
          <a:lstStyle/>
          <a:p>
            <a:pPr algn="ctr">
              <a:buClr>
                <a:schemeClr val="accent1">
                  <a:lumMod val="25000"/>
                </a:schemeClr>
              </a:buClr>
              <a:buFontTx/>
              <a:buNone/>
              <a:defRPr/>
            </a:pPr>
            <a:r>
              <a:rPr lang="es-ES_tradnl" b="1" dirty="0" smtClean="0">
                <a:solidFill>
                  <a:srgbClr val="FF0000"/>
                </a:solidFill>
                <a:latin typeface="+mn-lt"/>
                <a:cs typeface="Times New Roman" pitchFamily="18" charset="0"/>
              </a:rPr>
              <a:t>Cuanto antes Mejor!</a:t>
            </a:r>
            <a:endParaRPr lang="es-ES" b="1" dirty="0" smtClean="0">
              <a:solidFill>
                <a:srgbClr val="FF0000"/>
              </a:solidFill>
              <a:latin typeface="+mn-lt"/>
              <a:cs typeface="Times New Roman" pitchFamily="18" charset="0"/>
            </a:endParaRPr>
          </a:p>
          <a:p>
            <a:pPr>
              <a:lnSpc>
                <a:spcPct val="105000"/>
              </a:lnSpc>
              <a:buClr>
                <a:schemeClr val="accent1">
                  <a:lumMod val="50000"/>
                </a:schemeClr>
              </a:buClr>
              <a:buFont typeface="Wingdings" pitchFamily="2" charset="2"/>
              <a:buChar char="Ø"/>
              <a:defRPr/>
            </a:pPr>
            <a:r>
              <a:rPr lang="es-ES_tradnl" sz="2000" dirty="0" smtClean="0">
                <a:latin typeface="+mn-lt"/>
                <a:cs typeface="Times New Roman" pitchFamily="18" charset="0"/>
              </a:rPr>
              <a:t>Esta es una de las principales causas de baja calidad.</a:t>
            </a:r>
          </a:p>
          <a:p>
            <a:pPr>
              <a:lnSpc>
                <a:spcPct val="105000"/>
              </a:lnSpc>
              <a:buClr>
                <a:schemeClr val="accent1">
                  <a:lumMod val="50000"/>
                </a:schemeClr>
              </a:buClr>
              <a:buFont typeface="Wingdings" pitchFamily="2" charset="2"/>
              <a:buChar char="Ø"/>
              <a:defRPr/>
            </a:pPr>
            <a:endParaRPr lang="es-ES_tradnl" sz="2000" dirty="0" smtClean="0">
              <a:latin typeface="+mn-lt"/>
              <a:cs typeface="Times New Roman" pitchFamily="18" charset="0"/>
            </a:endParaRPr>
          </a:p>
          <a:p>
            <a:pPr>
              <a:lnSpc>
                <a:spcPct val="105000"/>
              </a:lnSpc>
              <a:buClr>
                <a:schemeClr val="accent1">
                  <a:lumMod val="50000"/>
                </a:schemeClr>
              </a:buClr>
              <a:buFont typeface="Wingdings" pitchFamily="2" charset="2"/>
              <a:buChar char="Ø"/>
              <a:defRPr/>
            </a:pPr>
            <a:r>
              <a:rPr lang="es-ES_tradnl" sz="2000" dirty="0" smtClean="0">
                <a:latin typeface="+mn-lt"/>
                <a:cs typeface="Times New Roman" pitchFamily="18" charset="0"/>
              </a:rPr>
              <a:t>Existe presión en los plazos cuando hay demandas coercitivas de parte de los clientes para entregar la aplicación en plazos más cortos que los técnicamente aconsejables. Reducciones mayores al 20% son peligrosas.</a:t>
            </a:r>
          </a:p>
          <a:p>
            <a:pPr>
              <a:lnSpc>
                <a:spcPct val="105000"/>
              </a:lnSpc>
              <a:buClr>
                <a:schemeClr val="accent1">
                  <a:lumMod val="50000"/>
                </a:schemeClr>
              </a:buClr>
              <a:buFont typeface="Wingdings" pitchFamily="2" charset="2"/>
              <a:buChar char="Ø"/>
              <a:defRPr/>
            </a:pPr>
            <a:endParaRPr lang="es-ES_tradnl" sz="2000" dirty="0" smtClean="0">
              <a:latin typeface="+mn-lt"/>
              <a:cs typeface="Times New Roman" pitchFamily="18" charset="0"/>
            </a:endParaRPr>
          </a:p>
          <a:p>
            <a:pPr>
              <a:lnSpc>
                <a:spcPct val="105000"/>
              </a:lnSpc>
              <a:buClr>
                <a:schemeClr val="accent1">
                  <a:lumMod val="50000"/>
                </a:schemeClr>
              </a:buClr>
              <a:buFont typeface="Wingdings" pitchFamily="2" charset="2"/>
              <a:buChar char="Ø"/>
              <a:defRPr/>
            </a:pPr>
            <a:r>
              <a:rPr lang="es-ES_tradnl" sz="2000" dirty="0" smtClean="0">
                <a:latin typeface="+mn-lt"/>
                <a:cs typeface="Times New Roman" pitchFamily="18" charset="0"/>
              </a:rPr>
              <a:t>En promedio el 65% de los proyectos medianos a grandes sufren una excesiva presión por los plazos o poseen cronogramas irracionales.</a:t>
            </a:r>
          </a:p>
          <a:p>
            <a:pPr>
              <a:lnSpc>
                <a:spcPct val="105000"/>
              </a:lnSpc>
              <a:buClr>
                <a:schemeClr val="accent1">
                  <a:lumMod val="25000"/>
                </a:schemeClr>
              </a:buClr>
              <a:buFont typeface="Wingdings" pitchFamily="2" charset="2"/>
              <a:buChar char="Ø"/>
              <a:defRPr/>
            </a:pPr>
            <a:endParaRPr lang="es-ES_tradnl" sz="2000" dirty="0" smtClean="0">
              <a:latin typeface="+mn-lt"/>
              <a:cs typeface="Times New Roman" pitchFamily="18" charset="0"/>
            </a:endParaRPr>
          </a:p>
          <a:p>
            <a:pPr>
              <a:buClr>
                <a:schemeClr val="accent1">
                  <a:lumMod val="25000"/>
                </a:schemeClr>
              </a:buClr>
              <a:buFont typeface="Wingdings" pitchFamily="2" charset="2"/>
              <a:buChar char="Ø"/>
              <a:defRPr/>
            </a:pPr>
            <a:endParaRPr lang="es-AR" sz="2000" dirty="0">
              <a:latin typeface="+mn-lt"/>
            </a:endParaRPr>
          </a:p>
        </p:txBody>
      </p:sp>
      <p:pic>
        <p:nvPicPr>
          <p:cNvPr id="9" name="Picture 2" descr="http://www.fotosearch.com/bthumb/UNC/UNC251/u14054652.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86500" y="2714625"/>
            <a:ext cx="2581275" cy="2428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866147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15</a:t>
            </a:fld>
            <a:endParaRPr lang="es-AR"/>
          </a:p>
        </p:txBody>
      </p:sp>
      <p:sp>
        <p:nvSpPr>
          <p:cNvPr id="7" name="1 Título"/>
          <p:cNvSpPr>
            <a:spLocks noGrp="1"/>
          </p:cNvSpPr>
          <p:nvPr>
            <p:ph type="title"/>
          </p:nvPr>
        </p:nvSpPr>
        <p:spPr>
          <a:xfrm>
            <a:off x="214313" y="548680"/>
            <a:ext cx="8929687" cy="500062"/>
          </a:xfrm>
        </p:spPr>
        <p:txBody>
          <a:bodyPr>
            <a:normAutofit fontScale="90000"/>
          </a:bodyPr>
          <a:lstStyle/>
          <a:p>
            <a:r>
              <a:rPr lang="es-ES" dirty="0" smtClean="0"/>
              <a:t>Beneficios de la Calidad</a:t>
            </a:r>
            <a:endParaRPr lang="es-AR" dirty="0" smtClean="0"/>
          </a:p>
        </p:txBody>
      </p:sp>
      <p:sp>
        <p:nvSpPr>
          <p:cNvPr id="8" name="2 Marcador de contenido"/>
          <p:cNvSpPr>
            <a:spLocks noGrp="1"/>
          </p:cNvSpPr>
          <p:nvPr>
            <p:ph idx="1"/>
          </p:nvPr>
        </p:nvSpPr>
        <p:spPr>
          <a:xfrm>
            <a:off x="214313" y="1643063"/>
            <a:ext cx="6000750" cy="4500562"/>
          </a:xfrm>
        </p:spPr>
        <p:txBody>
          <a:bodyPr>
            <a:normAutofit lnSpcReduction="10000"/>
          </a:bodyPr>
          <a:lstStyle/>
          <a:p>
            <a:pPr defTabSz="762000">
              <a:buClr>
                <a:schemeClr val="accent1">
                  <a:lumMod val="25000"/>
                </a:schemeClr>
              </a:buClr>
              <a:buFont typeface="Wingdings" pitchFamily="2" charset="2"/>
              <a:buChar char="B"/>
              <a:defRPr/>
            </a:pPr>
            <a:r>
              <a:rPr lang="es-AR" sz="2400" dirty="0" smtClean="0"/>
              <a:t>Mayor ventaja competitiva</a:t>
            </a:r>
          </a:p>
          <a:p>
            <a:pPr defTabSz="762000">
              <a:buClr>
                <a:schemeClr val="accent1">
                  <a:lumMod val="25000"/>
                </a:schemeClr>
              </a:buClr>
              <a:buFont typeface="Wingdings" pitchFamily="2" charset="2"/>
              <a:buChar char="B"/>
              <a:defRPr/>
            </a:pPr>
            <a:endParaRPr lang="es-AR" sz="2400" dirty="0" smtClean="0"/>
          </a:p>
          <a:p>
            <a:pPr defTabSz="762000">
              <a:buClr>
                <a:schemeClr val="accent1">
                  <a:lumMod val="25000"/>
                </a:schemeClr>
              </a:buClr>
              <a:buFont typeface="Wingdings" pitchFamily="2" charset="2"/>
              <a:buChar char="B"/>
              <a:defRPr/>
            </a:pPr>
            <a:r>
              <a:rPr lang="es-AR" sz="2400" dirty="0" smtClean="0"/>
              <a:t>Mayor rapidez de producción</a:t>
            </a:r>
          </a:p>
          <a:p>
            <a:pPr defTabSz="762000">
              <a:buClr>
                <a:schemeClr val="accent1">
                  <a:lumMod val="25000"/>
                </a:schemeClr>
              </a:buClr>
              <a:buFont typeface="Wingdings" pitchFamily="2" charset="2"/>
              <a:buChar char="B"/>
              <a:defRPr/>
            </a:pPr>
            <a:endParaRPr lang="es-AR" sz="2400" dirty="0" smtClean="0"/>
          </a:p>
          <a:p>
            <a:pPr defTabSz="762000">
              <a:buClr>
                <a:schemeClr val="accent1">
                  <a:lumMod val="25000"/>
                </a:schemeClr>
              </a:buClr>
              <a:buFont typeface="Wingdings" pitchFamily="2" charset="2"/>
              <a:buChar char="B"/>
              <a:defRPr/>
            </a:pPr>
            <a:r>
              <a:rPr lang="es-AR" sz="2400" dirty="0" smtClean="0"/>
              <a:t>Aumento del volumen de negocios</a:t>
            </a:r>
          </a:p>
          <a:p>
            <a:pPr defTabSz="762000">
              <a:buClr>
                <a:schemeClr val="accent1">
                  <a:lumMod val="25000"/>
                </a:schemeClr>
              </a:buClr>
              <a:buFont typeface="Wingdings" pitchFamily="2" charset="2"/>
              <a:buChar char="B"/>
              <a:defRPr/>
            </a:pPr>
            <a:endParaRPr lang="es-AR" sz="2400" dirty="0" smtClean="0"/>
          </a:p>
          <a:p>
            <a:pPr defTabSz="762000">
              <a:buClr>
                <a:schemeClr val="accent1">
                  <a:lumMod val="25000"/>
                </a:schemeClr>
              </a:buClr>
              <a:buFont typeface="Wingdings" pitchFamily="2" charset="2"/>
              <a:buChar char="B"/>
              <a:defRPr/>
            </a:pPr>
            <a:r>
              <a:rPr lang="es-AR" sz="2400" dirty="0" smtClean="0"/>
              <a:t>Menores costos</a:t>
            </a:r>
          </a:p>
          <a:p>
            <a:pPr defTabSz="762000">
              <a:buClr>
                <a:schemeClr val="accent1">
                  <a:lumMod val="25000"/>
                </a:schemeClr>
              </a:buClr>
              <a:buFont typeface="Wingdings" pitchFamily="2" charset="2"/>
              <a:buChar char="B"/>
              <a:defRPr/>
            </a:pPr>
            <a:endParaRPr lang="es-AR" sz="2400" dirty="0" smtClean="0"/>
          </a:p>
          <a:p>
            <a:pPr defTabSz="762000">
              <a:buClr>
                <a:schemeClr val="accent1">
                  <a:lumMod val="25000"/>
                </a:schemeClr>
              </a:buClr>
              <a:buFont typeface="Wingdings" pitchFamily="2" charset="2"/>
              <a:buChar char="B"/>
              <a:defRPr/>
            </a:pPr>
            <a:r>
              <a:rPr lang="es-AR" sz="2400" dirty="0" smtClean="0"/>
              <a:t>Menor esfuerzo</a:t>
            </a:r>
          </a:p>
          <a:p>
            <a:pPr defTabSz="762000">
              <a:buClr>
                <a:schemeClr val="accent1">
                  <a:lumMod val="25000"/>
                </a:schemeClr>
              </a:buClr>
              <a:buFont typeface="Wingdings" pitchFamily="2" charset="2"/>
              <a:buChar char="B"/>
              <a:defRPr/>
            </a:pPr>
            <a:endParaRPr lang="es-AR" sz="2400" dirty="0" smtClean="0"/>
          </a:p>
          <a:p>
            <a:pPr defTabSz="762000">
              <a:buClr>
                <a:schemeClr val="accent1">
                  <a:lumMod val="25000"/>
                </a:schemeClr>
              </a:buClr>
              <a:buFont typeface="Wingdings" pitchFamily="2" charset="2"/>
              <a:buChar char="B"/>
              <a:defRPr/>
            </a:pPr>
            <a:r>
              <a:rPr lang="es-AR" sz="2400" dirty="0" smtClean="0"/>
              <a:t>MENOR RETRABAJO</a:t>
            </a:r>
          </a:p>
          <a:p>
            <a:pPr>
              <a:buClr>
                <a:schemeClr val="accent1">
                  <a:lumMod val="25000"/>
                </a:schemeClr>
              </a:buClr>
              <a:buFont typeface="Wingdings" pitchFamily="2" charset="2"/>
              <a:buChar char="B"/>
              <a:defRPr/>
            </a:pPr>
            <a:endParaRPr lang="es-AR" sz="2400" dirty="0"/>
          </a:p>
        </p:txBody>
      </p:sp>
      <p:graphicFrame>
        <p:nvGraphicFramePr>
          <p:cNvPr id="9" name="Object 1026"/>
          <p:cNvGraphicFramePr>
            <a:graphicFrameLocks/>
          </p:cNvGraphicFramePr>
          <p:nvPr>
            <p:extLst>
              <p:ext uri="{D42A27DB-BD31-4B8C-83A1-F6EECF244321}">
                <p14:modId xmlns="" xmlns:p14="http://schemas.microsoft.com/office/powerpoint/2010/main" val="4070605718"/>
              </p:ext>
            </p:extLst>
          </p:nvPr>
        </p:nvGraphicFramePr>
        <p:xfrm>
          <a:off x="5214938" y="1643063"/>
          <a:ext cx="3275012" cy="1408112"/>
        </p:xfrm>
        <a:graphic>
          <a:graphicData uri="http://schemas.openxmlformats.org/presentationml/2006/ole">
            <p:oleObj spid="_x0000_s129030" name="Microsoft ClipArt Gallery" r:id="rId4" imgW="5189538" imgH="2233613" progId="">
              <p:embed/>
            </p:oleObj>
          </a:graphicData>
        </a:graphic>
      </p:graphicFrame>
      <p:graphicFrame>
        <p:nvGraphicFramePr>
          <p:cNvPr id="10" name="Object 1027"/>
          <p:cNvGraphicFramePr>
            <a:graphicFrameLocks/>
          </p:cNvGraphicFramePr>
          <p:nvPr>
            <p:extLst>
              <p:ext uri="{D42A27DB-BD31-4B8C-83A1-F6EECF244321}">
                <p14:modId xmlns="" xmlns:p14="http://schemas.microsoft.com/office/powerpoint/2010/main" val="1365748658"/>
              </p:ext>
            </p:extLst>
          </p:nvPr>
        </p:nvGraphicFramePr>
        <p:xfrm>
          <a:off x="5214938" y="3286125"/>
          <a:ext cx="3689350" cy="2828925"/>
        </p:xfrm>
        <a:graphic>
          <a:graphicData uri="http://schemas.openxmlformats.org/presentationml/2006/ole">
            <p:oleObj spid="_x0000_s129031" name="Microsoft ClipArt Gallery" r:id="rId5" imgW="4519613" imgH="3467100" progId="">
              <p:embed/>
            </p:oleObj>
          </a:graphicData>
        </a:graphic>
      </p:graphicFrame>
    </p:spTree>
    <p:extLst>
      <p:ext uri="{BB962C8B-B14F-4D97-AF65-F5344CB8AC3E}">
        <p14:creationId xmlns="" xmlns:p14="http://schemas.microsoft.com/office/powerpoint/2010/main" val="3158005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16</a:t>
            </a:fld>
            <a:endParaRPr lang="es-AR"/>
          </a:p>
        </p:txBody>
      </p:sp>
      <p:sp>
        <p:nvSpPr>
          <p:cNvPr id="7" name="1 Título"/>
          <p:cNvSpPr>
            <a:spLocks noGrp="1"/>
          </p:cNvSpPr>
          <p:nvPr>
            <p:ph type="title"/>
          </p:nvPr>
        </p:nvSpPr>
        <p:spPr>
          <a:xfrm>
            <a:off x="467544" y="548680"/>
            <a:ext cx="8429625" cy="500062"/>
          </a:xfrm>
        </p:spPr>
        <p:txBody>
          <a:bodyPr>
            <a:normAutofit fontScale="90000"/>
          </a:bodyPr>
          <a:lstStyle/>
          <a:p>
            <a:r>
              <a:rPr lang="es-AR" smtClean="0"/>
              <a:t>Definiciones - 1</a:t>
            </a:r>
          </a:p>
        </p:txBody>
      </p:sp>
      <p:sp>
        <p:nvSpPr>
          <p:cNvPr id="8" name="2 Marcador de contenido"/>
          <p:cNvSpPr>
            <a:spLocks noGrp="1"/>
          </p:cNvSpPr>
          <p:nvPr>
            <p:ph idx="1"/>
          </p:nvPr>
        </p:nvSpPr>
        <p:spPr>
          <a:xfrm>
            <a:off x="396106" y="1263055"/>
            <a:ext cx="8286750" cy="4500562"/>
          </a:xfrm>
        </p:spPr>
        <p:txBody>
          <a:bodyPr>
            <a:normAutofit lnSpcReduction="10000"/>
          </a:bodyPr>
          <a:lstStyle/>
          <a:p>
            <a:pPr algn="ctr" eaLnBrk="1" hangingPunct="1">
              <a:lnSpc>
                <a:spcPct val="80000"/>
              </a:lnSpc>
              <a:buFont typeface="Wingdings" pitchFamily="2" charset="2"/>
              <a:buNone/>
              <a:defRPr/>
            </a:pPr>
            <a:r>
              <a:rPr lang="es-ES_tradnl" sz="3200" dirty="0" smtClean="0"/>
              <a:t>Planificación de la Calidad</a:t>
            </a:r>
          </a:p>
          <a:p>
            <a:pPr eaLnBrk="1" hangingPunct="1">
              <a:lnSpc>
                <a:spcPct val="80000"/>
              </a:lnSpc>
              <a:buFont typeface="Wingdings" pitchFamily="2" charset="2"/>
              <a:buNone/>
              <a:defRPr/>
            </a:pPr>
            <a:endParaRPr lang="es-MX" sz="2100" dirty="0" smtClean="0"/>
          </a:p>
          <a:p>
            <a:pPr eaLnBrk="1" hangingPunct="1">
              <a:lnSpc>
                <a:spcPct val="80000"/>
              </a:lnSpc>
              <a:buClr>
                <a:schemeClr val="accent1">
                  <a:lumMod val="50000"/>
                </a:schemeClr>
              </a:buClr>
              <a:buFont typeface="Wingdings 2" pitchFamily="18" charset="2"/>
              <a:buChar char="E"/>
              <a:defRPr/>
            </a:pPr>
            <a:r>
              <a:rPr lang="es-MX" sz="2100" dirty="0" smtClean="0"/>
              <a:t>Implica determinar cuáles son los estándares de Calidad relevantes para el proyecto, y como satisfacerlos.</a:t>
            </a:r>
            <a:endParaRPr lang="es-ES_tradnl" sz="2100" dirty="0" smtClean="0"/>
          </a:p>
          <a:p>
            <a:pPr lvl="1" eaLnBrk="1" hangingPunct="1">
              <a:lnSpc>
                <a:spcPct val="80000"/>
              </a:lnSpc>
              <a:defRPr/>
            </a:pPr>
            <a:endParaRPr lang="es-MX" sz="1900" dirty="0" smtClean="0"/>
          </a:p>
          <a:p>
            <a:pPr lvl="1" eaLnBrk="1" hangingPunct="1">
              <a:lnSpc>
                <a:spcPct val="80000"/>
              </a:lnSpc>
              <a:buFont typeface="Wingdings 2" pitchFamily="18" charset="2"/>
              <a:buChar char="."/>
              <a:defRPr/>
            </a:pPr>
            <a:r>
              <a:rPr lang="es-MX" sz="1900" dirty="0" smtClean="0"/>
              <a:t>Describe cómo el equipo del proyecto va a implementar su política de calidad:</a:t>
            </a:r>
          </a:p>
          <a:p>
            <a:pPr lvl="4" eaLnBrk="1" hangingPunct="1">
              <a:lnSpc>
                <a:spcPct val="80000"/>
              </a:lnSpc>
              <a:defRPr/>
            </a:pPr>
            <a:r>
              <a:rPr lang="es-MX" sz="1800" dirty="0" smtClean="0"/>
              <a:t>La estructura de la Organización</a:t>
            </a:r>
          </a:p>
          <a:p>
            <a:pPr lvl="4" eaLnBrk="1" hangingPunct="1">
              <a:lnSpc>
                <a:spcPct val="80000"/>
              </a:lnSpc>
              <a:defRPr/>
            </a:pPr>
            <a:r>
              <a:rPr lang="es-MX" sz="1800" dirty="0" smtClean="0"/>
              <a:t>Responsabilidades</a:t>
            </a:r>
          </a:p>
          <a:p>
            <a:pPr lvl="4" eaLnBrk="1" hangingPunct="1">
              <a:lnSpc>
                <a:spcPct val="80000"/>
              </a:lnSpc>
              <a:defRPr/>
            </a:pPr>
            <a:r>
              <a:rPr lang="es-MX" sz="1800" dirty="0" smtClean="0"/>
              <a:t>Procedimientos </a:t>
            </a:r>
          </a:p>
          <a:p>
            <a:pPr lvl="4" eaLnBrk="1" hangingPunct="1">
              <a:lnSpc>
                <a:spcPct val="80000"/>
              </a:lnSpc>
              <a:defRPr/>
            </a:pPr>
            <a:r>
              <a:rPr lang="es-MX" sz="1800" dirty="0" smtClean="0"/>
              <a:t>Procesos</a:t>
            </a:r>
          </a:p>
          <a:p>
            <a:pPr lvl="4" eaLnBrk="1" hangingPunct="1">
              <a:lnSpc>
                <a:spcPct val="80000"/>
              </a:lnSpc>
              <a:defRPr/>
            </a:pPr>
            <a:r>
              <a:rPr lang="es-MX" sz="1800" dirty="0" smtClean="0"/>
              <a:t>Recursos necesarios</a:t>
            </a:r>
            <a:r>
              <a:rPr lang="es-MX" sz="1600" dirty="0" smtClean="0"/>
              <a:t/>
            </a:r>
            <a:br>
              <a:rPr lang="es-MX" sz="1600" dirty="0" smtClean="0"/>
            </a:br>
            <a:endParaRPr lang="es-MX" sz="1600" dirty="0" smtClean="0"/>
          </a:p>
          <a:p>
            <a:pPr lvl="4" eaLnBrk="1" hangingPunct="1">
              <a:lnSpc>
                <a:spcPct val="80000"/>
              </a:lnSpc>
              <a:defRPr/>
            </a:pPr>
            <a:endParaRPr lang="es-MX" sz="1600" dirty="0" smtClean="0"/>
          </a:p>
          <a:p>
            <a:pPr lvl="1" eaLnBrk="1" hangingPunct="1">
              <a:lnSpc>
                <a:spcPct val="80000"/>
              </a:lnSpc>
              <a:buFont typeface="Wingdings 2" pitchFamily="18" charset="2"/>
              <a:buChar char="."/>
              <a:defRPr/>
            </a:pPr>
            <a:r>
              <a:rPr lang="es-MX" sz="1900" dirty="0" smtClean="0"/>
              <a:t> Definiciones operacionales o métricas.</a:t>
            </a:r>
          </a:p>
          <a:p>
            <a:pPr lvl="3" eaLnBrk="1" hangingPunct="1">
              <a:lnSpc>
                <a:spcPct val="80000"/>
              </a:lnSpc>
              <a:defRPr/>
            </a:pPr>
            <a:r>
              <a:rPr lang="es-MX" sz="1800" dirty="0" smtClean="0"/>
              <a:t>Describen en términos específicos cuáles son los objetivos y cómo deberían medirse.</a:t>
            </a:r>
          </a:p>
          <a:p>
            <a:pPr>
              <a:defRPr/>
            </a:pPr>
            <a:endParaRPr lang="es-AR" dirty="0" smtClean="0"/>
          </a:p>
        </p:txBody>
      </p:sp>
    </p:spTree>
    <p:extLst>
      <p:ext uri="{BB962C8B-B14F-4D97-AF65-F5344CB8AC3E}">
        <p14:creationId xmlns="" xmlns:p14="http://schemas.microsoft.com/office/powerpoint/2010/main" val="19920546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17</a:t>
            </a:fld>
            <a:endParaRPr lang="es-AR"/>
          </a:p>
        </p:txBody>
      </p:sp>
      <p:sp>
        <p:nvSpPr>
          <p:cNvPr id="7" name="1 Título"/>
          <p:cNvSpPr>
            <a:spLocks noGrp="1"/>
          </p:cNvSpPr>
          <p:nvPr>
            <p:ph type="title"/>
          </p:nvPr>
        </p:nvSpPr>
        <p:spPr>
          <a:xfrm>
            <a:off x="500063" y="476672"/>
            <a:ext cx="8429625" cy="500062"/>
          </a:xfrm>
        </p:spPr>
        <p:txBody>
          <a:bodyPr>
            <a:normAutofit fontScale="90000"/>
          </a:bodyPr>
          <a:lstStyle/>
          <a:p>
            <a:r>
              <a:rPr lang="es-AR" dirty="0" smtClean="0"/>
              <a:t>Definiciones - 2</a:t>
            </a:r>
          </a:p>
        </p:txBody>
      </p:sp>
      <p:sp>
        <p:nvSpPr>
          <p:cNvPr id="8" name="2 Marcador de contenido"/>
          <p:cNvSpPr>
            <a:spLocks noGrp="1"/>
          </p:cNvSpPr>
          <p:nvPr>
            <p:ph idx="1"/>
          </p:nvPr>
        </p:nvSpPr>
        <p:spPr>
          <a:xfrm>
            <a:off x="428625" y="1643063"/>
            <a:ext cx="8286750" cy="4500562"/>
          </a:xfrm>
        </p:spPr>
        <p:txBody>
          <a:bodyPr/>
          <a:lstStyle/>
          <a:p>
            <a:pPr eaLnBrk="1" hangingPunct="1">
              <a:buFont typeface="Wingdings" pitchFamily="2" charset="2"/>
              <a:buNone/>
              <a:defRPr/>
            </a:pPr>
            <a:r>
              <a:rPr lang="es-ES_tradnl" sz="3200" dirty="0" smtClean="0"/>
              <a:t>Aseguramiento de la Calidad</a:t>
            </a:r>
            <a:endParaRPr lang="es-MX" sz="2100" dirty="0" smtClean="0"/>
          </a:p>
          <a:p>
            <a:pPr eaLnBrk="1" hangingPunct="1">
              <a:lnSpc>
                <a:spcPct val="80000"/>
              </a:lnSpc>
              <a:buFont typeface="Wingdings" pitchFamily="2" charset="2"/>
              <a:buNone/>
              <a:defRPr/>
            </a:pPr>
            <a:endParaRPr lang="es-MX" sz="2100" dirty="0" smtClean="0"/>
          </a:p>
          <a:p>
            <a:pPr>
              <a:spcBef>
                <a:spcPct val="30000"/>
              </a:spcBef>
              <a:defRPr/>
            </a:pPr>
            <a:endParaRPr lang="es-MX" dirty="0" smtClean="0"/>
          </a:p>
          <a:p>
            <a:pPr>
              <a:spcBef>
                <a:spcPct val="30000"/>
              </a:spcBef>
              <a:buClr>
                <a:schemeClr val="accent1">
                  <a:lumMod val="50000"/>
                </a:schemeClr>
              </a:buClr>
              <a:buFont typeface="Wingdings 3" pitchFamily="18" charset="2"/>
              <a:buChar char="Æ"/>
              <a:defRPr/>
            </a:pPr>
            <a:r>
              <a:rPr lang="es-MX" dirty="0" smtClean="0"/>
              <a:t>Comprende la evaluación de la ejecución de todas las  actividades planificadas y sistemáticas dentro del sistema de calidad para proveer confianza en que el proyecto podrá  satisfacer los estándares de calidad.</a:t>
            </a:r>
          </a:p>
          <a:p>
            <a:pPr>
              <a:defRPr/>
            </a:pPr>
            <a:endParaRPr lang="es-AR" dirty="0" smtClean="0"/>
          </a:p>
        </p:txBody>
      </p:sp>
    </p:spTree>
    <p:extLst>
      <p:ext uri="{BB962C8B-B14F-4D97-AF65-F5344CB8AC3E}">
        <p14:creationId xmlns="" xmlns:p14="http://schemas.microsoft.com/office/powerpoint/2010/main" val="4117489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18</a:t>
            </a:fld>
            <a:endParaRPr lang="es-AR"/>
          </a:p>
        </p:txBody>
      </p:sp>
      <p:sp>
        <p:nvSpPr>
          <p:cNvPr id="7" name="1 Título"/>
          <p:cNvSpPr>
            <a:spLocks noGrp="1"/>
          </p:cNvSpPr>
          <p:nvPr>
            <p:ph type="title"/>
          </p:nvPr>
        </p:nvSpPr>
        <p:spPr>
          <a:xfrm>
            <a:off x="500063" y="548680"/>
            <a:ext cx="8429625" cy="500062"/>
          </a:xfrm>
        </p:spPr>
        <p:txBody>
          <a:bodyPr>
            <a:normAutofit fontScale="90000"/>
          </a:bodyPr>
          <a:lstStyle/>
          <a:p>
            <a:r>
              <a:rPr lang="es-AR" dirty="0" smtClean="0"/>
              <a:t>Definiciones - 3</a:t>
            </a:r>
          </a:p>
        </p:txBody>
      </p:sp>
      <p:sp>
        <p:nvSpPr>
          <p:cNvPr id="8" name="2 Marcador de contenido"/>
          <p:cNvSpPr>
            <a:spLocks noGrp="1"/>
          </p:cNvSpPr>
          <p:nvPr>
            <p:ph idx="1"/>
          </p:nvPr>
        </p:nvSpPr>
        <p:spPr>
          <a:xfrm>
            <a:off x="428625" y="1643063"/>
            <a:ext cx="8286750" cy="4500562"/>
          </a:xfrm>
        </p:spPr>
        <p:txBody>
          <a:bodyPr/>
          <a:lstStyle/>
          <a:p>
            <a:pPr eaLnBrk="1" hangingPunct="1">
              <a:buFont typeface="Wingdings" pitchFamily="2" charset="2"/>
              <a:buNone/>
              <a:defRPr/>
            </a:pPr>
            <a:r>
              <a:rPr lang="es-ES_tradnl" sz="3200" dirty="0" smtClean="0"/>
              <a:t>Control de Calidad</a:t>
            </a:r>
          </a:p>
          <a:p>
            <a:pPr eaLnBrk="1" hangingPunct="1">
              <a:lnSpc>
                <a:spcPct val="80000"/>
              </a:lnSpc>
              <a:buFont typeface="Wingdings" pitchFamily="2" charset="2"/>
              <a:buNone/>
              <a:defRPr/>
            </a:pPr>
            <a:endParaRPr lang="es-MX" sz="2100" dirty="0" smtClean="0"/>
          </a:p>
          <a:p>
            <a:pPr>
              <a:spcBef>
                <a:spcPct val="30000"/>
              </a:spcBef>
              <a:defRPr/>
            </a:pPr>
            <a:endParaRPr lang="es-MX" dirty="0" smtClean="0"/>
          </a:p>
          <a:p>
            <a:pPr>
              <a:spcBef>
                <a:spcPct val="30000"/>
              </a:spcBef>
              <a:buClr>
                <a:schemeClr val="accent1">
                  <a:lumMod val="50000"/>
                </a:schemeClr>
              </a:buClr>
              <a:buFont typeface="Wingdings 3" pitchFamily="18" charset="2"/>
              <a:buChar char="Æ"/>
              <a:defRPr/>
            </a:pPr>
            <a:r>
              <a:rPr lang="es-MX" dirty="0" smtClean="0"/>
              <a:t>Comprende el monitoreo de los resultados del proyecto para determinar si son compatibles con los estándares de calidad; y la determinación y eliminación de las causas de los resultados insatisfactorios.</a:t>
            </a:r>
          </a:p>
          <a:p>
            <a:pPr>
              <a:defRPr/>
            </a:pPr>
            <a:endParaRPr lang="es-AR" dirty="0" smtClean="0"/>
          </a:p>
        </p:txBody>
      </p:sp>
    </p:spTree>
    <p:extLst>
      <p:ext uri="{BB962C8B-B14F-4D97-AF65-F5344CB8AC3E}">
        <p14:creationId xmlns="" xmlns:p14="http://schemas.microsoft.com/office/powerpoint/2010/main" val="2933899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19</a:t>
            </a:fld>
            <a:endParaRPr lang="es-AR"/>
          </a:p>
        </p:txBody>
      </p:sp>
      <p:sp>
        <p:nvSpPr>
          <p:cNvPr id="7" name="1 Título"/>
          <p:cNvSpPr>
            <a:spLocks noGrp="1"/>
          </p:cNvSpPr>
          <p:nvPr>
            <p:ph type="title"/>
          </p:nvPr>
        </p:nvSpPr>
        <p:spPr>
          <a:xfrm>
            <a:off x="214313" y="620688"/>
            <a:ext cx="8572500" cy="500062"/>
          </a:xfrm>
        </p:spPr>
        <p:txBody>
          <a:bodyPr>
            <a:noAutofit/>
          </a:bodyPr>
          <a:lstStyle/>
          <a:p>
            <a:r>
              <a:rPr lang="es-AR" sz="2400" dirty="0" smtClean="0"/>
              <a:t>Aseguramiento de Calidad no es Control de Calidad</a:t>
            </a:r>
          </a:p>
        </p:txBody>
      </p:sp>
      <p:graphicFrame>
        <p:nvGraphicFramePr>
          <p:cNvPr id="8" name="Group 98"/>
          <p:cNvGraphicFramePr>
            <a:graphicFrameLocks noGrp="1"/>
          </p:cNvGraphicFramePr>
          <p:nvPr>
            <p:extLst>
              <p:ext uri="{D42A27DB-BD31-4B8C-83A1-F6EECF244321}">
                <p14:modId xmlns="" xmlns:p14="http://schemas.microsoft.com/office/powerpoint/2010/main" val="2395167503"/>
              </p:ext>
            </p:extLst>
          </p:nvPr>
        </p:nvGraphicFramePr>
        <p:xfrm>
          <a:off x="928688" y="1743075"/>
          <a:ext cx="7561262" cy="4257674"/>
        </p:xfrm>
        <a:graphic>
          <a:graphicData uri="http://schemas.openxmlformats.org/drawingml/2006/table">
            <a:tbl>
              <a:tblPr/>
              <a:tblGrid>
                <a:gridCol w="3781424"/>
                <a:gridCol w="3779838"/>
              </a:tblGrid>
              <a:tr h="622374">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AR" sz="2000" b="1" i="0" u="none" strike="noStrike" cap="none" normalizeH="0" baseline="0" dirty="0" smtClean="0">
                          <a:ln>
                            <a:noFill/>
                          </a:ln>
                          <a:solidFill>
                            <a:schemeClr val="tx1"/>
                          </a:solidFill>
                          <a:effectLst/>
                          <a:latin typeface="Arial" pitchFamily="34" charset="0"/>
                        </a:rPr>
                        <a:t>Control de Calidad</a:t>
                      </a:r>
                    </a:p>
                  </a:txBody>
                  <a:tcPr marT="45725" marB="45725"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AR" sz="2000" b="1" i="0" u="none" strike="noStrike" cap="none" normalizeH="0" baseline="0" dirty="0" smtClean="0">
                          <a:ln>
                            <a:noFill/>
                          </a:ln>
                          <a:solidFill>
                            <a:schemeClr val="tx1"/>
                          </a:solidFill>
                          <a:effectLst/>
                          <a:latin typeface="Arial" pitchFamily="34" charset="0"/>
                        </a:rPr>
                        <a:t>Aseguramiento de Calidad</a:t>
                      </a:r>
                    </a:p>
                  </a:txBody>
                  <a:tcPr marT="45725" marB="45725"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r>
              <a:tr h="955789">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AR" sz="1800" b="0" i="0" u="none" strike="noStrike" cap="none" normalizeH="0" baseline="0" dirty="0" smtClean="0">
                          <a:ln>
                            <a:noFill/>
                          </a:ln>
                          <a:solidFill>
                            <a:srgbClr val="003366"/>
                          </a:solidFill>
                          <a:effectLst/>
                          <a:latin typeface="Arial" pitchFamily="34" charset="0"/>
                        </a:rPr>
                        <a:t>Objetivo: Detectar problemas en los productos del trabajo</a:t>
                      </a:r>
                    </a:p>
                  </a:txBody>
                  <a:tcPr marT="45725" marB="45725"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AR" sz="1800" b="0" i="0" u="none" strike="noStrike" cap="none" normalizeH="0" baseline="0" dirty="0" smtClean="0">
                          <a:ln>
                            <a:noFill/>
                          </a:ln>
                          <a:solidFill>
                            <a:srgbClr val="008080"/>
                          </a:solidFill>
                          <a:effectLst/>
                          <a:latin typeface="Arial" pitchFamily="34" charset="0"/>
                        </a:rPr>
                        <a:t>Objetivo: Asegurar adherencia a los procesos, estándares y planes</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AR" sz="1800" b="0" i="0" u="none" strike="noStrike" cap="none" normalizeH="0" baseline="0" dirty="0" smtClean="0">
                        <a:ln>
                          <a:noFill/>
                        </a:ln>
                        <a:solidFill>
                          <a:srgbClr val="008080"/>
                        </a:solidFill>
                        <a:effectLst/>
                        <a:latin typeface="Arial" pitchFamily="34" charset="0"/>
                      </a:endParaRPr>
                    </a:p>
                  </a:txBody>
                  <a:tcPr marT="45725" marB="45725"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r>
              <a:tr h="1202579">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AR" sz="1800" b="0" i="0" u="none" strike="noStrike" cap="none" normalizeH="0" baseline="0" dirty="0" smtClean="0">
                          <a:ln>
                            <a:noFill/>
                          </a:ln>
                          <a:solidFill>
                            <a:srgbClr val="003366"/>
                          </a:solidFill>
                          <a:effectLst/>
                          <a:latin typeface="Arial" pitchFamily="34" charset="0"/>
                        </a:rPr>
                        <a:t>Foco: Requerimientos del producto, (funcionales y no funcionales)</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AR" sz="1800" b="0" i="0" u="none" strike="noStrike" cap="none" normalizeH="0" baseline="0" dirty="0" smtClean="0">
                        <a:ln>
                          <a:noFill/>
                        </a:ln>
                        <a:solidFill>
                          <a:srgbClr val="003366"/>
                        </a:solidFill>
                        <a:effectLst/>
                        <a:latin typeface="Arial" pitchFamily="34" charset="0"/>
                      </a:endParaRPr>
                    </a:p>
                  </a:txBody>
                  <a:tcPr marT="45725" marB="45725"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AR" sz="1800" b="0" i="0" u="none" strike="noStrike" cap="none" normalizeH="0" baseline="0" dirty="0" smtClean="0">
                          <a:ln>
                            <a:noFill/>
                          </a:ln>
                          <a:solidFill>
                            <a:srgbClr val="008080"/>
                          </a:solidFill>
                          <a:effectLst/>
                          <a:latin typeface="Arial" pitchFamily="34" charset="0"/>
                        </a:rPr>
                        <a:t>Foco: El proceso de desarrollo del producto</a:t>
                      </a:r>
                    </a:p>
                  </a:txBody>
                  <a:tcPr marT="45725" marB="45725"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r>
              <a:tr h="1476932">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AR" sz="1800" b="0" i="0" u="none" strike="noStrike" cap="none" normalizeH="0" baseline="0" dirty="0" smtClean="0">
                          <a:ln>
                            <a:noFill/>
                          </a:ln>
                          <a:solidFill>
                            <a:srgbClr val="003366"/>
                          </a:solidFill>
                          <a:effectLst/>
                          <a:latin typeface="Arial" pitchFamily="34" charset="0"/>
                        </a:rPr>
                        <a:t>Actividades: Desarrollar y ejecutar tareas de </a:t>
                      </a:r>
                      <a:r>
                        <a:rPr kumimoji="1" lang="es-AR" sz="1800" b="0" i="0" u="none" strike="noStrike" cap="none" normalizeH="0" baseline="0" dirty="0" err="1" smtClean="0">
                          <a:ln>
                            <a:noFill/>
                          </a:ln>
                          <a:solidFill>
                            <a:srgbClr val="003366"/>
                          </a:solidFill>
                          <a:effectLst/>
                          <a:latin typeface="Arial" pitchFamily="34" charset="0"/>
                        </a:rPr>
                        <a:t>testing</a:t>
                      </a:r>
                      <a:r>
                        <a:rPr kumimoji="1" lang="es-AR" sz="1800" b="0" i="0" u="none" strike="noStrike" cap="none" normalizeH="0" baseline="0" dirty="0" smtClean="0">
                          <a:ln>
                            <a:noFill/>
                          </a:ln>
                          <a:solidFill>
                            <a:srgbClr val="003366"/>
                          </a:solidFill>
                          <a:effectLst/>
                          <a:latin typeface="Arial" pitchFamily="34" charset="0"/>
                        </a:rPr>
                        <a:t>, controlar que los resultados sean correctos</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AR" sz="1800" b="0" i="0" u="none" strike="noStrike" cap="none" normalizeH="0" baseline="0" dirty="0" smtClean="0">
                        <a:ln>
                          <a:noFill/>
                        </a:ln>
                        <a:solidFill>
                          <a:srgbClr val="003366"/>
                        </a:solidFill>
                        <a:effectLst/>
                        <a:latin typeface="Arial" pitchFamily="34" charset="0"/>
                      </a:endParaRPr>
                    </a:p>
                  </a:txBody>
                  <a:tcPr marT="45725" marB="45725"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AR" sz="1800" b="0" i="0" u="none" strike="noStrike" cap="none" normalizeH="0" baseline="0" dirty="0" smtClean="0">
                          <a:ln>
                            <a:noFill/>
                          </a:ln>
                          <a:solidFill>
                            <a:srgbClr val="008080"/>
                          </a:solidFill>
                          <a:effectLst/>
                          <a:latin typeface="Arial" pitchFamily="34" charset="0"/>
                        </a:rPr>
                        <a:t>Actividades: Guiar y monitorear el uso del proceso, revisar los productos de QC y asegurar que fueron ejecutados</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AR" sz="1800" b="0" i="0" u="none" strike="noStrike" cap="none" normalizeH="0" baseline="0" dirty="0" smtClean="0">
                        <a:ln>
                          <a:noFill/>
                        </a:ln>
                        <a:solidFill>
                          <a:srgbClr val="008080"/>
                        </a:solidFill>
                        <a:effectLst/>
                        <a:latin typeface="Arial" pitchFamily="34" charset="0"/>
                      </a:endParaRPr>
                    </a:p>
                  </a:txBody>
                  <a:tcPr marT="45725" marB="45725"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Tree>
    <p:extLst>
      <p:ext uri="{BB962C8B-B14F-4D97-AF65-F5344CB8AC3E}">
        <p14:creationId xmlns="" xmlns:p14="http://schemas.microsoft.com/office/powerpoint/2010/main" val="2917162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2</a:t>
            </a:fld>
            <a:endParaRPr lang="es-AR"/>
          </a:p>
        </p:txBody>
      </p:sp>
      <p:sp>
        <p:nvSpPr>
          <p:cNvPr id="7" name="1 Título"/>
          <p:cNvSpPr>
            <a:spLocks noGrp="1"/>
          </p:cNvSpPr>
          <p:nvPr>
            <p:ph type="title"/>
          </p:nvPr>
        </p:nvSpPr>
        <p:spPr>
          <a:xfrm>
            <a:off x="214313" y="620688"/>
            <a:ext cx="8929687" cy="500062"/>
          </a:xfrm>
        </p:spPr>
        <p:txBody>
          <a:bodyPr>
            <a:normAutofit fontScale="90000"/>
          </a:bodyPr>
          <a:lstStyle/>
          <a:p>
            <a:r>
              <a:rPr lang="es-ES" smtClean="0"/>
              <a:t>Significado de la calidad - 1</a:t>
            </a:r>
            <a:endParaRPr lang="es-AR" smtClean="0"/>
          </a:p>
        </p:txBody>
      </p:sp>
      <p:sp>
        <p:nvSpPr>
          <p:cNvPr id="8" name="2 Marcador de contenido"/>
          <p:cNvSpPr>
            <a:spLocks noGrp="1"/>
          </p:cNvSpPr>
          <p:nvPr>
            <p:ph idx="1"/>
          </p:nvPr>
        </p:nvSpPr>
        <p:spPr>
          <a:xfrm>
            <a:off x="214313" y="1643063"/>
            <a:ext cx="8286750" cy="4500562"/>
          </a:xfrm>
        </p:spPr>
        <p:txBody>
          <a:bodyPr/>
          <a:lstStyle/>
          <a:p>
            <a:pPr>
              <a:lnSpc>
                <a:spcPct val="80000"/>
              </a:lnSpc>
              <a:buClr>
                <a:schemeClr val="accent1">
                  <a:lumMod val="50000"/>
                </a:schemeClr>
              </a:buClr>
              <a:buFont typeface="Wingdings" pitchFamily="2" charset="2"/>
              <a:buChar char="Ä"/>
              <a:defRPr/>
            </a:pPr>
            <a:r>
              <a:rPr lang="es-ES" sz="2400" dirty="0" smtClean="0"/>
              <a:t>‘Cero defecto es alta calidad’</a:t>
            </a:r>
          </a:p>
          <a:p>
            <a:pPr lvl="1">
              <a:lnSpc>
                <a:spcPct val="80000"/>
              </a:lnSpc>
              <a:buClr>
                <a:schemeClr val="accent1">
                  <a:lumMod val="50000"/>
                </a:schemeClr>
              </a:buClr>
              <a:buFont typeface="Wingdings" pitchFamily="2" charset="2"/>
              <a:buChar char="Ø"/>
              <a:defRPr/>
            </a:pPr>
            <a:r>
              <a:rPr lang="es-ES" sz="1800" dirty="0" smtClean="0"/>
              <a:t>Para los usuarios cuyo trabajo se ve afectado por la existencia de defectos.</a:t>
            </a:r>
          </a:p>
          <a:p>
            <a:pPr lvl="1">
              <a:lnSpc>
                <a:spcPct val="80000"/>
              </a:lnSpc>
              <a:buClr>
                <a:schemeClr val="accent1">
                  <a:lumMod val="50000"/>
                </a:schemeClr>
              </a:buClr>
              <a:buFont typeface="Wingdings" pitchFamily="2" charset="2"/>
              <a:buChar char="Ø"/>
              <a:defRPr/>
            </a:pPr>
            <a:r>
              <a:rPr lang="es-ES" sz="1800" dirty="0" smtClean="0"/>
              <a:t>Para los gerentes del software que son criticados por la existencia de los defectos.</a:t>
            </a:r>
          </a:p>
          <a:p>
            <a:pPr lvl="1">
              <a:lnSpc>
                <a:spcPct val="80000"/>
              </a:lnSpc>
              <a:buClr>
                <a:schemeClr val="accent1">
                  <a:lumMod val="50000"/>
                </a:schemeClr>
              </a:buClr>
              <a:buFont typeface="Wingdings" pitchFamily="2" charset="2"/>
              <a:buChar char="Ä"/>
              <a:defRPr/>
            </a:pPr>
            <a:endParaRPr lang="es-ES" sz="1800" dirty="0" smtClean="0"/>
          </a:p>
          <a:p>
            <a:pPr lvl="1">
              <a:lnSpc>
                <a:spcPct val="80000"/>
              </a:lnSpc>
              <a:buClr>
                <a:schemeClr val="accent1">
                  <a:lumMod val="50000"/>
                </a:schemeClr>
              </a:buClr>
              <a:buFont typeface="Wingdings" pitchFamily="2" charset="2"/>
              <a:buChar char="Ä"/>
              <a:defRPr/>
            </a:pPr>
            <a:endParaRPr lang="es-ES" sz="1800" dirty="0" smtClean="0"/>
          </a:p>
          <a:p>
            <a:pPr>
              <a:lnSpc>
                <a:spcPct val="80000"/>
              </a:lnSpc>
              <a:buClr>
                <a:schemeClr val="accent1">
                  <a:lumMod val="50000"/>
                </a:schemeClr>
              </a:buClr>
              <a:buFont typeface="Wingdings" pitchFamily="2" charset="2"/>
              <a:buChar char="Ä"/>
              <a:defRPr/>
            </a:pPr>
            <a:r>
              <a:rPr lang="es-ES" sz="2400" dirty="0" smtClean="0"/>
              <a:t>‘Mucha funcionalidad es alta calidad’</a:t>
            </a:r>
          </a:p>
          <a:p>
            <a:pPr lvl="1">
              <a:lnSpc>
                <a:spcPct val="80000"/>
              </a:lnSpc>
              <a:buClr>
                <a:schemeClr val="accent1">
                  <a:lumMod val="50000"/>
                </a:schemeClr>
              </a:buClr>
              <a:buFont typeface="Wingdings" pitchFamily="2" charset="2"/>
              <a:buChar char="Ø"/>
              <a:defRPr/>
            </a:pPr>
            <a:r>
              <a:rPr lang="es-ES" sz="1800" dirty="0" smtClean="0"/>
              <a:t>Para los usuarios que se pueden ver beneficiados con muchas opciones implementadas.</a:t>
            </a:r>
          </a:p>
          <a:p>
            <a:pPr lvl="1">
              <a:lnSpc>
                <a:spcPct val="80000"/>
              </a:lnSpc>
              <a:buClr>
                <a:schemeClr val="accent1">
                  <a:lumMod val="50000"/>
                </a:schemeClr>
              </a:buClr>
              <a:buFont typeface="Wingdings" pitchFamily="2" charset="2"/>
              <a:buChar char="Ø"/>
              <a:defRPr/>
            </a:pPr>
            <a:r>
              <a:rPr lang="es-ES" sz="1800" dirty="0" smtClean="0"/>
              <a:t>Para los vendedores que lo usan como argumento.</a:t>
            </a:r>
          </a:p>
          <a:p>
            <a:pPr>
              <a:lnSpc>
                <a:spcPct val="80000"/>
              </a:lnSpc>
              <a:buClr>
                <a:schemeClr val="accent1">
                  <a:lumMod val="50000"/>
                </a:schemeClr>
              </a:buClr>
              <a:buFont typeface="Wingdings" pitchFamily="2" charset="2"/>
              <a:buChar char="Ä"/>
              <a:defRPr/>
            </a:pPr>
            <a:endParaRPr lang="es-ES" sz="1800" dirty="0" smtClean="0"/>
          </a:p>
          <a:p>
            <a:pPr>
              <a:lnSpc>
                <a:spcPct val="80000"/>
              </a:lnSpc>
              <a:buClr>
                <a:schemeClr val="accent1">
                  <a:lumMod val="50000"/>
                </a:schemeClr>
              </a:buClr>
              <a:buFont typeface="Wingdings" pitchFamily="2" charset="2"/>
              <a:buChar char="Ä"/>
              <a:defRPr/>
            </a:pPr>
            <a:endParaRPr lang="es-ES" sz="1800" dirty="0" smtClean="0"/>
          </a:p>
          <a:p>
            <a:pPr>
              <a:lnSpc>
                <a:spcPct val="80000"/>
              </a:lnSpc>
              <a:buClr>
                <a:schemeClr val="accent1">
                  <a:lumMod val="50000"/>
                </a:schemeClr>
              </a:buClr>
              <a:buFont typeface="Wingdings" pitchFamily="2" charset="2"/>
              <a:buChar char="Ä"/>
              <a:defRPr/>
            </a:pPr>
            <a:r>
              <a:rPr lang="es-ES" sz="2400" dirty="0" smtClean="0"/>
              <a:t>‘Alta performance es alta calidad’</a:t>
            </a:r>
          </a:p>
          <a:p>
            <a:pPr lvl="1">
              <a:lnSpc>
                <a:spcPct val="80000"/>
              </a:lnSpc>
              <a:buClr>
                <a:schemeClr val="accent1">
                  <a:lumMod val="50000"/>
                </a:schemeClr>
              </a:buClr>
              <a:buFont typeface="Wingdings" pitchFamily="2" charset="2"/>
              <a:buChar char="Ø"/>
              <a:defRPr/>
            </a:pPr>
            <a:r>
              <a:rPr lang="es-ES" sz="1800" dirty="0" smtClean="0"/>
              <a:t>Para los usuarios cuyo trabajo está ligado al tiempo de respuesta.</a:t>
            </a:r>
          </a:p>
          <a:p>
            <a:pPr lvl="1">
              <a:lnSpc>
                <a:spcPct val="80000"/>
              </a:lnSpc>
              <a:buClr>
                <a:schemeClr val="accent1">
                  <a:lumMod val="50000"/>
                </a:schemeClr>
              </a:buClr>
              <a:buFont typeface="Wingdings" pitchFamily="2" charset="2"/>
              <a:buChar char="Ø"/>
              <a:defRPr/>
            </a:pPr>
            <a:r>
              <a:rPr lang="es-ES" sz="1800" dirty="0" smtClean="0"/>
              <a:t>Para los vendedores cuya venta está asociada al tiempo de respuesta.</a:t>
            </a:r>
          </a:p>
          <a:p>
            <a:pPr>
              <a:buClr>
                <a:schemeClr val="accent1">
                  <a:lumMod val="50000"/>
                </a:schemeClr>
              </a:buClr>
              <a:buFont typeface="Wingdings" pitchFamily="2" charset="2"/>
              <a:buChar char="Ä"/>
              <a:defRPr/>
            </a:pPr>
            <a:endParaRPr lang="es-AR" sz="2400" dirty="0"/>
          </a:p>
        </p:txBody>
      </p:sp>
    </p:spTree>
    <p:extLst>
      <p:ext uri="{BB962C8B-B14F-4D97-AF65-F5344CB8AC3E}">
        <p14:creationId xmlns="" xmlns:p14="http://schemas.microsoft.com/office/powerpoint/2010/main" val="277488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20</a:t>
            </a:fld>
            <a:endParaRPr lang="es-AR"/>
          </a:p>
        </p:txBody>
      </p:sp>
      <p:sp>
        <p:nvSpPr>
          <p:cNvPr id="7" name="1 Título"/>
          <p:cNvSpPr>
            <a:spLocks noGrp="1"/>
          </p:cNvSpPr>
          <p:nvPr>
            <p:ph type="title"/>
          </p:nvPr>
        </p:nvSpPr>
        <p:spPr>
          <a:xfrm>
            <a:off x="500063" y="548680"/>
            <a:ext cx="8429625" cy="500062"/>
          </a:xfrm>
        </p:spPr>
        <p:txBody>
          <a:bodyPr>
            <a:normAutofit fontScale="90000"/>
          </a:bodyPr>
          <a:lstStyle/>
          <a:p>
            <a:r>
              <a:rPr lang="es-AR" smtClean="0"/>
              <a:t>Más definiciones</a:t>
            </a:r>
          </a:p>
        </p:txBody>
      </p:sp>
      <p:graphicFrame>
        <p:nvGraphicFramePr>
          <p:cNvPr id="8" name="Group 29"/>
          <p:cNvGraphicFramePr>
            <a:graphicFrameLocks noGrp="1"/>
          </p:cNvGraphicFramePr>
          <p:nvPr>
            <p:extLst>
              <p:ext uri="{D42A27DB-BD31-4B8C-83A1-F6EECF244321}">
                <p14:modId xmlns="" xmlns:p14="http://schemas.microsoft.com/office/powerpoint/2010/main" val="3088045955"/>
              </p:ext>
            </p:extLst>
          </p:nvPr>
        </p:nvGraphicFramePr>
        <p:xfrm>
          <a:off x="428625" y="1700213"/>
          <a:ext cx="8353425" cy="4002132"/>
        </p:xfrm>
        <a:graphic>
          <a:graphicData uri="http://schemas.openxmlformats.org/drawingml/2006/table">
            <a:tbl>
              <a:tblPr/>
              <a:tblGrid>
                <a:gridCol w="2214562"/>
                <a:gridCol w="6138863"/>
              </a:tblGrid>
              <a:tr h="598445">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800" b="0" i="0" u="none" strike="noStrike" cap="none" normalizeH="0" baseline="0" dirty="0" smtClean="0">
                          <a:ln>
                            <a:noFill/>
                          </a:ln>
                          <a:solidFill>
                            <a:schemeClr val="tx1"/>
                          </a:solidFill>
                          <a:effectLst/>
                          <a:latin typeface="Tahoma" pitchFamily="34" charset="0"/>
                          <a:cs typeface="Tahoma" pitchFamily="34" charset="0"/>
                        </a:rPr>
                        <a:t>Término</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800" b="0" i="0" u="none" strike="noStrike" cap="none" normalizeH="0" baseline="0" smtClean="0">
                          <a:ln>
                            <a:noFill/>
                          </a:ln>
                          <a:solidFill>
                            <a:schemeClr val="tx1"/>
                          </a:solidFill>
                          <a:effectLst/>
                          <a:latin typeface="Tahoma" pitchFamily="34" charset="0"/>
                          <a:cs typeface="Tahoma" pitchFamily="34" charset="0"/>
                        </a:rPr>
                        <a:t>Definición</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FFFF99"/>
                    </a:solidFill>
                  </a:tcPr>
                </a:tc>
              </a:tr>
              <a:tr h="598445">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smtClean="0">
                          <a:ln>
                            <a:noFill/>
                          </a:ln>
                          <a:solidFill>
                            <a:schemeClr val="tx1"/>
                          </a:solidFill>
                          <a:effectLst/>
                          <a:latin typeface="Tahoma" pitchFamily="34" charset="0"/>
                          <a:cs typeface="Tahoma" pitchFamily="34" charset="0"/>
                        </a:rPr>
                        <a:t>Política</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dirty="0" smtClean="0">
                          <a:ln>
                            <a:noFill/>
                          </a:ln>
                          <a:solidFill>
                            <a:schemeClr val="tx1"/>
                          </a:solidFill>
                          <a:effectLst/>
                          <a:latin typeface="Tahoma" pitchFamily="34" charset="0"/>
                          <a:cs typeface="Tahoma" pitchFamily="34" charset="0"/>
                        </a:rPr>
                        <a:t>Utilizada por la alta gerencia para soportar el rumbo de una organización.</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dirty="0" smtClean="0">
                          <a:ln>
                            <a:noFill/>
                          </a:ln>
                          <a:solidFill>
                            <a:schemeClr val="tx1"/>
                          </a:solidFill>
                          <a:effectLst/>
                          <a:latin typeface="Tahoma" pitchFamily="34" charset="0"/>
                          <a:cs typeface="Tahoma" pitchFamily="34" charset="0"/>
                        </a:rPr>
                        <a:t>Definir los principios que una organización debe seguir.</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742167">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smtClean="0">
                          <a:ln>
                            <a:noFill/>
                          </a:ln>
                          <a:solidFill>
                            <a:schemeClr val="tx1"/>
                          </a:solidFill>
                          <a:effectLst/>
                          <a:latin typeface="Tahoma" pitchFamily="34" charset="0"/>
                          <a:cs typeface="Tahoma" pitchFamily="34" charset="0"/>
                        </a:rPr>
                        <a:t>Estándar</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smtClean="0">
                          <a:ln>
                            <a:noFill/>
                          </a:ln>
                          <a:solidFill>
                            <a:schemeClr val="tx1"/>
                          </a:solidFill>
                          <a:effectLst/>
                          <a:latin typeface="Tahoma" pitchFamily="34" charset="0"/>
                          <a:cs typeface="Tahoma" pitchFamily="34" charset="0"/>
                        </a:rPr>
                        <a:t>Especifica las secciones de un documento y provee una descripción de que se debe hacer en esas secciones.</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smtClean="0">
                          <a:ln>
                            <a:noFill/>
                          </a:ln>
                          <a:solidFill>
                            <a:schemeClr val="tx1"/>
                          </a:solidFill>
                          <a:effectLst/>
                          <a:latin typeface="Tahoma" pitchFamily="34" charset="0"/>
                          <a:cs typeface="Tahoma" pitchFamily="34" charset="0"/>
                        </a:rPr>
                        <a:t>Permite que el contenido de un documento sea repetible.</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600032">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smtClean="0">
                          <a:ln>
                            <a:noFill/>
                          </a:ln>
                          <a:solidFill>
                            <a:schemeClr val="tx1"/>
                          </a:solidFill>
                          <a:effectLst/>
                          <a:latin typeface="Tahoma" pitchFamily="34" charset="0"/>
                          <a:cs typeface="Tahoma" pitchFamily="34" charset="0"/>
                        </a:rPr>
                        <a:t>Procedimiento</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smtClean="0">
                          <a:ln>
                            <a:noFill/>
                          </a:ln>
                          <a:solidFill>
                            <a:schemeClr val="tx1"/>
                          </a:solidFill>
                          <a:effectLst/>
                          <a:latin typeface="Tahoma" pitchFamily="34" charset="0"/>
                          <a:cs typeface="Tahoma" pitchFamily="34" charset="0"/>
                        </a:rPr>
                        <a:t>Define la información de cómo hacer y/o el paso por paso de una instancia del proceso. Implementa parte de un proceso.</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731499">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smtClean="0">
                          <a:ln>
                            <a:noFill/>
                          </a:ln>
                          <a:solidFill>
                            <a:schemeClr val="tx1"/>
                          </a:solidFill>
                          <a:effectLst/>
                          <a:latin typeface="Tahoma" pitchFamily="34" charset="0"/>
                          <a:cs typeface="Tahoma" pitchFamily="34" charset="0"/>
                        </a:rPr>
                        <a:t>Verificación</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smtClean="0">
                          <a:ln>
                            <a:noFill/>
                          </a:ln>
                          <a:solidFill>
                            <a:schemeClr val="tx1"/>
                          </a:solidFill>
                          <a:effectLst/>
                          <a:latin typeface="Tahoma" pitchFamily="34" charset="0"/>
                          <a:cs typeface="Tahoma" pitchFamily="34" charset="0"/>
                        </a:rPr>
                        <a:t>La verificación confirma que el producto del trabajo refleja los requerimientos especificados para él. La verificación asegura que se ha fabricado correctamente el producto.</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731499">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smtClean="0">
                          <a:ln>
                            <a:noFill/>
                          </a:ln>
                          <a:solidFill>
                            <a:schemeClr val="tx1"/>
                          </a:solidFill>
                          <a:effectLst/>
                          <a:latin typeface="Tahoma" pitchFamily="34" charset="0"/>
                          <a:cs typeface="Tahoma" pitchFamily="34" charset="0"/>
                        </a:rPr>
                        <a:t>Validación</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_tradnl" sz="1400" b="0" i="0" u="none" strike="noStrike" cap="none" normalizeH="0" baseline="0" dirty="0" smtClean="0">
                          <a:ln>
                            <a:noFill/>
                          </a:ln>
                          <a:solidFill>
                            <a:schemeClr val="tx1"/>
                          </a:solidFill>
                          <a:effectLst/>
                          <a:latin typeface="Tahoma" pitchFamily="34" charset="0"/>
                          <a:cs typeface="Tahoma" pitchFamily="34" charset="0"/>
                        </a:rPr>
                        <a:t>Validación confirma que el producto, como está hecho, satisface a sus requerimientos y al ambiente en donde será usado. La verificación asegura que se hizo el producto correcto.</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spTree>
    <p:extLst>
      <p:ext uri="{BB962C8B-B14F-4D97-AF65-F5344CB8AC3E}">
        <p14:creationId xmlns="" xmlns:p14="http://schemas.microsoft.com/office/powerpoint/2010/main" val="36038544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Atributos de Calidad</a:t>
            </a:r>
            <a:endParaRPr lang="es-AR" dirty="0"/>
          </a:p>
        </p:txBody>
      </p:sp>
      <p:sp>
        <p:nvSpPr>
          <p:cNvPr id="3" name="2 Subtítulo"/>
          <p:cNvSpPr>
            <a:spLocks noGrp="1"/>
          </p:cNvSpPr>
          <p:nvPr>
            <p:ph type="subTitle" idx="1"/>
          </p:nvPr>
        </p:nvSpPr>
        <p:spPr/>
        <p:txBody>
          <a:bodyPr/>
          <a:lstStyle/>
          <a:p>
            <a:endParaRPr lang="es-AR"/>
          </a:p>
        </p:txBody>
      </p:sp>
      <p:sp>
        <p:nvSpPr>
          <p:cNvPr id="4" name="3 Marcador de fecha"/>
          <p:cNvSpPr>
            <a:spLocks noGrp="1"/>
          </p:cNvSpPr>
          <p:nvPr>
            <p:ph type="dt" sz="half" idx="10"/>
          </p:nvPr>
        </p:nvSpPr>
        <p:spPr/>
        <p:txBody>
          <a:bodyPr/>
          <a:lstStyle/>
          <a:p>
            <a:pPr>
              <a:defRPr/>
            </a:pPr>
            <a:fld id="{0F8E79D7-6818-4755-A740-A19159520300}" type="datetime1">
              <a:rPr lang="es-AR" smtClean="0"/>
              <a:pPr>
                <a:defRPr/>
              </a:pPr>
              <a:t>01/11/2010</a:t>
            </a:fld>
            <a:endParaRPr lang="es-AR"/>
          </a:p>
        </p:txBody>
      </p:sp>
      <p:sp>
        <p:nvSpPr>
          <p:cNvPr id="5" name="4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6" name="5 Marcador de número de diapositiva"/>
          <p:cNvSpPr>
            <a:spLocks noGrp="1"/>
          </p:cNvSpPr>
          <p:nvPr>
            <p:ph type="sldNum" sz="quarter" idx="12"/>
          </p:nvPr>
        </p:nvSpPr>
        <p:spPr/>
        <p:txBody>
          <a:bodyPr/>
          <a:lstStyle/>
          <a:p>
            <a:pPr>
              <a:defRPr/>
            </a:pPr>
            <a:fld id="{9D3EB300-E63D-4455-BEA6-6460E22129A6}" type="slidenum">
              <a:rPr lang="es-AR" smtClean="0"/>
              <a:pPr>
                <a:defRPr/>
              </a:pPr>
              <a:t>21</a:t>
            </a:fld>
            <a:endParaRPr lang="es-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22</a:t>
            </a:fld>
            <a:endParaRPr lang="es-AR"/>
          </a:p>
        </p:txBody>
      </p:sp>
      <p:pic>
        <p:nvPicPr>
          <p:cNvPr id="7" name="Picture 10" descr="http://sixsigmaindonesia.com/blog/wp-content/uploads/2008/09/mission.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929313" y="2286000"/>
            <a:ext cx="3076575" cy="2857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1 Título"/>
          <p:cNvSpPr>
            <a:spLocks noGrp="1"/>
          </p:cNvSpPr>
          <p:nvPr>
            <p:ph type="title"/>
          </p:nvPr>
        </p:nvSpPr>
        <p:spPr>
          <a:xfrm>
            <a:off x="214313" y="332656"/>
            <a:ext cx="8929687" cy="500062"/>
          </a:xfrm>
        </p:spPr>
        <p:txBody>
          <a:bodyPr>
            <a:normAutofit fontScale="90000"/>
          </a:bodyPr>
          <a:lstStyle/>
          <a:p>
            <a:r>
              <a:rPr lang="es-AR" smtClean="0"/>
              <a:t>Mirando tiempos más cercanos</a:t>
            </a:r>
          </a:p>
        </p:txBody>
      </p:sp>
      <p:sp>
        <p:nvSpPr>
          <p:cNvPr id="9" name="2 Marcador de contenido"/>
          <p:cNvSpPr>
            <a:spLocks noGrp="1"/>
          </p:cNvSpPr>
          <p:nvPr>
            <p:ph idx="1"/>
          </p:nvPr>
        </p:nvSpPr>
        <p:spPr>
          <a:xfrm>
            <a:off x="214313" y="1643063"/>
            <a:ext cx="6000750" cy="4500562"/>
          </a:xfrm>
        </p:spPr>
        <p:txBody>
          <a:bodyPr/>
          <a:lstStyle/>
          <a:p>
            <a:pPr>
              <a:buClr>
                <a:schemeClr val="accent1">
                  <a:lumMod val="50000"/>
                </a:schemeClr>
              </a:buClr>
              <a:buFont typeface="Wingdings 2" pitchFamily="18" charset="2"/>
              <a:buChar char="E"/>
              <a:defRPr/>
            </a:pPr>
            <a:r>
              <a:rPr lang="es-ES" sz="1800" dirty="0" smtClean="0"/>
              <a:t>El promedio global de las organizaciones que producen software gastan más del </a:t>
            </a:r>
            <a:r>
              <a:rPr lang="es-ES" sz="1800" dirty="0" smtClean="0">
                <a:solidFill>
                  <a:srgbClr val="FF0000"/>
                </a:solidFill>
              </a:rPr>
              <a:t>65% </a:t>
            </a:r>
            <a:r>
              <a:rPr lang="es-ES" sz="1800" dirty="0" smtClean="0"/>
              <a:t>de su presupuesto en direccionar problemas de calidad.</a:t>
            </a:r>
          </a:p>
          <a:p>
            <a:pPr>
              <a:buClr>
                <a:schemeClr val="accent1">
                  <a:lumMod val="50000"/>
                </a:schemeClr>
              </a:buClr>
              <a:buFont typeface="Wingdings 2" pitchFamily="18" charset="2"/>
              <a:buChar char="E"/>
              <a:defRPr/>
            </a:pPr>
            <a:endParaRPr lang="es-ES" sz="1800" dirty="0" smtClean="0"/>
          </a:p>
          <a:p>
            <a:pPr>
              <a:buClr>
                <a:schemeClr val="accent1">
                  <a:lumMod val="50000"/>
                </a:schemeClr>
              </a:buClr>
              <a:buFont typeface="Wingdings 2" pitchFamily="18" charset="2"/>
              <a:buChar char="E"/>
              <a:defRPr/>
            </a:pPr>
            <a:r>
              <a:rPr lang="es-ES" sz="1800" dirty="0" smtClean="0"/>
              <a:t> Lo anterior implica que solo</a:t>
            </a:r>
            <a:r>
              <a:rPr lang="es-ES" sz="1800" dirty="0" smtClean="0">
                <a:solidFill>
                  <a:srgbClr val="FF0000"/>
                </a:solidFill>
              </a:rPr>
              <a:t> 1/3 </a:t>
            </a:r>
            <a:r>
              <a:rPr lang="es-ES" sz="1800" dirty="0" smtClean="0"/>
              <a:t>de la organización está, actualmente, produciendo algo nuevo.</a:t>
            </a:r>
          </a:p>
          <a:p>
            <a:pPr>
              <a:buClr>
                <a:schemeClr val="accent1">
                  <a:lumMod val="50000"/>
                </a:schemeClr>
              </a:buClr>
              <a:buFont typeface="Wingdings 2" pitchFamily="18" charset="2"/>
              <a:buChar char="E"/>
              <a:defRPr/>
            </a:pPr>
            <a:endParaRPr lang="es-ES" sz="1800" dirty="0" smtClean="0"/>
          </a:p>
          <a:p>
            <a:pPr>
              <a:buClr>
                <a:schemeClr val="accent1">
                  <a:lumMod val="50000"/>
                </a:schemeClr>
              </a:buClr>
              <a:buFont typeface="Wingdings 2" pitchFamily="18" charset="2"/>
              <a:buChar char="E"/>
              <a:defRPr/>
            </a:pPr>
            <a:r>
              <a:rPr lang="es-ES" sz="1800" dirty="0" smtClean="0"/>
              <a:t> El promedio de las organizaciones de software tienen desvíos mayores al </a:t>
            </a:r>
            <a:r>
              <a:rPr lang="es-ES" sz="1800" dirty="0" smtClean="0">
                <a:solidFill>
                  <a:srgbClr val="FF0000"/>
                </a:solidFill>
              </a:rPr>
              <a:t>80% </a:t>
            </a:r>
            <a:r>
              <a:rPr lang="es-ES" sz="1800" dirty="0" smtClean="0"/>
              <a:t>en sus estimaciones.</a:t>
            </a:r>
          </a:p>
          <a:p>
            <a:pPr>
              <a:buClr>
                <a:schemeClr val="accent1">
                  <a:lumMod val="50000"/>
                </a:schemeClr>
              </a:buClr>
              <a:buFont typeface="Wingdings 2" pitchFamily="18" charset="2"/>
              <a:buChar char="E"/>
              <a:defRPr/>
            </a:pPr>
            <a:endParaRPr lang="es-ES" sz="1800" dirty="0" smtClean="0"/>
          </a:p>
          <a:p>
            <a:pPr>
              <a:buClr>
                <a:schemeClr val="accent1">
                  <a:lumMod val="50000"/>
                </a:schemeClr>
              </a:buClr>
              <a:buFont typeface="Wingdings 2" pitchFamily="18" charset="2"/>
              <a:buChar char="E"/>
              <a:defRPr/>
            </a:pPr>
            <a:r>
              <a:rPr lang="es-ES" sz="1800" dirty="0" smtClean="0"/>
              <a:t> El </a:t>
            </a:r>
            <a:r>
              <a:rPr lang="es-ES" sz="1800" dirty="0" smtClean="0">
                <a:solidFill>
                  <a:srgbClr val="FF0000"/>
                </a:solidFill>
              </a:rPr>
              <a:t>60% </a:t>
            </a:r>
            <a:r>
              <a:rPr lang="es-ES" sz="1800" dirty="0" smtClean="0"/>
              <a:t>de las organizaciones que produce software tienen serios problemas de stress y falta de motivación de sus profesionales.</a:t>
            </a:r>
          </a:p>
          <a:p>
            <a:pPr>
              <a:buClr>
                <a:schemeClr val="accent1">
                  <a:lumMod val="50000"/>
                </a:schemeClr>
              </a:buClr>
              <a:buFont typeface="Wingdings 2" pitchFamily="18" charset="2"/>
              <a:buChar char="E"/>
              <a:defRPr/>
            </a:pPr>
            <a:endParaRPr lang="es-AR" sz="1800" dirty="0"/>
          </a:p>
        </p:txBody>
      </p:sp>
    </p:spTree>
    <p:extLst>
      <p:ext uri="{BB962C8B-B14F-4D97-AF65-F5344CB8AC3E}">
        <p14:creationId xmlns="" xmlns:p14="http://schemas.microsoft.com/office/powerpoint/2010/main" val="3984616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23</a:t>
            </a:fld>
            <a:endParaRPr lang="es-AR"/>
          </a:p>
        </p:txBody>
      </p:sp>
      <p:sp>
        <p:nvSpPr>
          <p:cNvPr id="7" name="1 Título"/>
          <p:cNvSpPr>
            <a:spLocks noGrp="1"/>
          </p:cNvSpPr>
          <p:nvPr>
            <p:ph type="title"/>
          </p:nvPr>
        </p:nvSpPr>
        <p:spPr>
          <a:xfrm>
            <a:off x="214313" y="480666"/>
            <a:ext cx="8929687" cy="500062"/>
          </a:xfrm>
        </p:spPr>
        <p:txBody>
          <a:bodyPr>
            <a:normAutofit fontScale="90000"/>
          </a:bodyPr>
          <a:lstStyle/>
          <a:p>
            <a:r>
              <a:rPr lang="es-MX" smtClean="0"/>
              <a:t>Calidad del Producto de Software</a:t>
            </a:r>
            <a:endParaRPr lang="es-AR" smtClean="0"/>
          </a:p>
        </p:txBody>
      </p:sp>
      <p:sp>
        <p:nvSpPr>
          <p:cNvPr id="8" name="2 Marcador de contenido"/>
          <p:cNvSpPr>
            <a:spLocks noGrp="1"/>
          </p:cNvSpPr>
          <p:nvPr>
            <p:ph idx="1"/>
          </p:nvPr>
        </p:nvSpPr>
        <p:spPr>
          <a:xfrm>
            <a:off x="214313" y="1643063"/>
            <a:ext cx="6000750" cy="4500562"/>
          </a:xfrm>
        </p:spPr>
        <p:txBody>
          <a:bodyPr/>
          <a:lstStyle/>
          <a:p>
            <a:pPr defTabSz="762000">
              <a:buClr>
                <a:schemeClr val="accent1">
                  <a:lumMod val="50000"/>
                </a:schemeClr>
              </a:buClr>
              <a:buFont typeface="Wingdings" pitchFamily="2" charset="2"/>
              <a:buChar char="Ø"/>
              <a:defRPr/>
            </a:pPr>
            <a:r>
              <a:rPr lang="es-AR" sz="2400" dirty="0" smtClean="0"/>
              <a:t>La Calidad del Software resulta difícil de medir.</a:t>
            </a:r>
          </a:p>
          <a:p>
            <a:pPr defTabSz="762000">
              <a:buClr>
                <a:schemeClr val="accent1">
                  <a:lumMod val="50000"/>
                </a:schemeClr>
              </a:buClr>
              <a:buFont typeface="Wingdings" pitchFamily="2" charset="2"/>
              <a:buChar char="Ø"/>
              <a:defRPr/>
            </a:pPr>
            <a:endParaRPr lang="es-AR" sz="2400" dirty="0" smtClean="0"/>
          </a:p>
          <a:p>
            <a:pPr defTabSz="762000">
              <a:buClr>
                <a:schemeClr val="accent1">
                  <a:lumMod val="50000"/>
                </a:schemeClr>
              </a:buClr>
              <a:buFont typeface="Wingdings" pitchFamily="2" charset="2"/>
              <a:buChar char="Ø"/>
              <a:defRPr/>
            </a:pPr>
            <a:r>
              <a:rPr lang="es-AR" sz="2400" dirty="0" smtClean="0"/>
              <a:t>Calidad o un conjunto de atributos de calidad es el vehículo para expresar las necesidades de software.</a:t>
            </a:r>
          </a:p>
          <a:p>
            <a:pPr defTabSz="762000">
              <a:buFont typeface="Wingdings" pitchFamily="2" charset="2"/>
              <a:buChar char="ü"/>
              <a:defRPr/>
            </a:pPr>
            <a:endParaRPr lang="es-AR" sz="2400" b="1" dirty="0" smtClean="0"/>
          </a:p>
          <a:p>
            <a:pPr algn="ctr" defTabSz="762000">
              <a:buFontTx/>
              <a:buNone/>
              <a:defRPr/>
            </a:pPr>
            <a:r>
              <a:rPr lang="es-AR" sz="2400" i="1" dirty="0" smtClean="0"/>
              <a:t>“</a:t>
            </a:r>
            <a:r>
              <a:rPr lang="es-AR" sz="2400" b="1" dirty="0" smtClean="0">
                <a:solidFill>
                  <a:schemeClr val="accent1">
                    <a:lumMod val="50000"/>
                  </a:schemeClr>
                </a:solidFill>
              </a:rPr>
              <a:t>Calidad en el software es el grado por el cual un producto posee una deseada combinación de atributos”</a:t>
            </a:r>
          </a:p>
          <a:p>
            <a:pPr defTabSz="762000">
              <a:buFont typeface="Wingdings" pitchFamily="2" charset="2"/>
              <a:buChar char="ü"/>
              <a:defRPr/>
            </a:pPr>
            <a:endParaRPr lang="es-AR" sz="2400" dirty="0" smtClean="0"/>
          </a:p>
        </p:txBody>
      </p:sp>
      <p:pic>
        <p:nvPicPr>
          <p:cNvPr id="9" name="Picture 4" descr="http://www.leadsoft.biz/image/picture.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357938" y="2143125"/>
            <a:ext cx="2482850" cy="3319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3700217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24</a:t>
            </a:fld>
            <a:endParaRPr lang="es-AR"/>
          </a:p>
        </p:txBody>
      </p:sp>
      <p:sp>
        <p:nvSpPr>
          <p:cNvPr id="7" name="1 Título"/>
          <p:cNvSpPr>
            <a:spLocks noGrp="1"/>
          </p:cNvSpPr>
          <p:nvPr>
            <p:ph type="title"/>
          </p:nvPr>
        </p:nvSpPr>
        <p:spPr>
          <a:xfrm>
            <a:off x="214313" y="548680"/>
            <a:ext cx="8929687" cy="500062"/>
          </a:xfrm>
        </p:spPr>
        <p:txBody>
          <a:bodyPr>
            <a:normAutofit fontScale="90000"/>
          </a:bodyPr>
          <a:lstStyle/>
          <a:p>
            <a:r>
              <a:rPr lang="es-AR" smtClean="0"/>
              <a:t>Calidad de Software</a:t>
            </a:r>
          </a:p>
        </p:txBody>
      </p:sp>
      <p:sp>
        <p:nvSpPr>
          <p:cNvPr id="8" name="2 Marcador de contenido"/>
          <p:cNvSpPr>
            <a:spLocks noGrp="1"/>
          </p:cNvSpPr>
          <p:nvPr>
            <p:ph idx="1"/>
          </p:nvPr>
        </p:nvSpPr>
        <p:spPr>
          <a:xfrm>
            <a:off x="214313" y="1643063"/>
            <a:ext cx="6000750" cy="4500562"/>
          </a:xfrm>
        </p:spPr>
        <p:txBody>
          <a:bodyPr/>
          <a:lstStyle/>
          <a:p>
            <a:pPr algn="ctr">
              <a:buFontTx/>
              <a:buNone/>
            </a:pPr>
            <a:r>
              <a:rPr lang="es-ES_tradnl" sz="2400" smtClean="0">
                <a:solidFill>
                  <a:srgbClr val="000099"/>
                </a:solidFill>
              </a:rPr>
              <a:t>El conjunto, </a:t>
            </a:r>
            <a:r>
              <a:rPr lang="es-ES_tradnl" sz="2400" smtClean="0">
                <a:solidFill>
                  <a:srgbClr val="EE7612"/>
                </a:solidFill>
              </a:rPr>
              <a:t>medible</a:t>
            </a:r>
            <a:r>
              <a:rPr lang="es-ES_tradnl" sz="2400" smtClean="0">
                <a:solidFill>
                  <a:srgbClr val="000099"/>
                </a:solidFill>
              </a:rPr>
              <a:t> y </a:t>
            </a:r>
            <a:r>
              <a:rPr lang="es-ES_tradnl" sz="2400" smtClean="0">
                <a:solidFill>
                  <a:srgbClr val="EE7612"/>
                </a:solidFill>
              </a:rPr>
              <a:t>equilibrado</a:t>
            </a:r>
            <a:r>
              <a:rPr lang="es-ES_tradnl" sz="2400" smtClean="0">
                <a:solidFill>
                  <a:srgbClr val="000099"/>
                </a:solidFill>
              </a:rPr>
              <a:t>, de atributos del </a:t>
            </a:r>
            <a:r>
              <a:rPr lang="es-ES_tradnl" sz="2400" smtClean="0">
                <a:solidFill>
                  <a:srgbClr val="EE7612"/>
                </a:solidFill>
              </a:rPr>
              <a:t>producto</a:t>
            </a:r>
            <a:r>
              <a:rPr lang="es-ES_tradnl" sz="2400" smtClean="0">
                <a:solidFill>
                  <a:srgbClr val="000099"/>
                </a:solidFill>
              </a:rPr>
              <a:t> y del</a:t>
            </a:r>
          </a:p>
          <a:p>
            <a:pPr algn="ctr">
              <a:buFontTx/>
              <a:buNone/>
            </a:pPr>
            <a:r>
              <a:rPr lang="es-ES_tradnl" sz="2400" smtClean="0">
                <a:solidFill>
                  <a:srgbClr val="EE7612"/>
                </a:solidFill>
              </a:rPr>
              <a:t>proceso de producción</a:t>
            </a:r>
            <a:r>
              <a:rPr lang="es-ES_tradnl" sz="2400" smtClean="0">
                <a:solidFill>
                  <a:srgbClr val="000099"/>
                </a:solidFill>
              </a:rPr>
              <a:t>, los cuales</a:t>
            </a:r>
          </a:p>
          <a:p>
            <a:pPr algn="ctr">
              <a:buFontTx/>
              <a:buNone/>
            </a:pPr>
            <a:r>
              <a:rPr lang="es-ES_tradnl" sz="2400" smtClean="0">
                <a:solidFill>
                  <a:srgbClr val="EE7612"/>
                </a:solidFill>
              </a:rPr>
              <a:t>satisfacen los requerimientos del cliente </a:t>
            </a:r>
            <a:r>
              <a:rPr lang="es-ES_tradnl" sz="2400" smtClean="0">
                <a:solidFill>
                  <a:srgbClr val="000099"/>
                </a:solidFill>
              </a:rPr>
              <a:t>y permiten determinar con</a:t>
            </a:r>
          </a:p>
          <a:p>
            <a:pPr algn="ctr">
              <a:buFontTx/>
              <a:buNone/>
            </a:pPr>
            <a:r>
              <a:rPr lang="es-ES_tradnl" sz="2400" smtClean="0">
                <a:solidFill>
                  <a:srgbClr val="000099"/>
                </a:solidFill>
              </a:rPr>
              <a:t>claridad los costos, beneficios y riesgos potenciales</a:t>
            </a:r>
          </a:p>
          <a:p>
            <a:pPr algn="ctr">
              <a:buFontTx/>
              <a:buNone/>
            </a:pPr>
            <a:r>
              <a:rPr lang="es-ES_tradnl" sz="2400" smtClean="0">
                <a:solidFill>
                  <a:srgbClr val="000099"/>
                </a:solidFill>
              </a:rPr>
              <a:t> de su desarrollo, </a:t>
            </a:r>
          </a:p>
          <a:p>
            <a:pPr algn="ctr">
              <a:buFontTx/>
              <a:buNone/>
            </a:pPr>
            <a:r>
              <a:rPr lang="es-ES_tradnl" sz="2400" smtClean="0">
                <a:solidFill>
                  <a:srgbClr val="000099"/>
                </a:solidFill>
              </a:rPr>
              <a:t>utilización/comercialización y posterior evolución.</a:t>
            </a:r>
            <a:endParaRPr lang="es-AR" sz="2400" smtClean="0">
              <a:solidFill>
                <a:srgbClr val="000099"/>
              </a:solidFill>
            </a:endParaRPr>
          </a:p>
          <a:p>
            <a:pPr algn="ctr"/>
            <a:endParaRPr lang="es-AR" sz="2400" smtClean="0"/>
          </a:p>
        </p:txBody>
      </p:sp>
      <p:pic>
        <p:nvPicPr>
          <p:cNvPr id="9" name="Picture 4" descr="PE01562_"/>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a:xfrm>
            <a:off x="6286500" y="2501900"/>
            <a:ext cx="2643188" cy="2782888"/>
          </a:xfrm>
          <a:prstGeom prst="rect">
            <a:avLst/>
          </a:prstGeom>
          <a:noFill/>
        </p:spPr>
      </p:pic>
    </p:spTree>
    <p:extLst>
      <p:ext uri="{BB962C8B-B14F-4D97-AF65-F5344CB8AC3E}">
        <p14:creationId xmlns="" xmlns:p14="http://schemas.microsoft.com/office/powerpoint/2010/main" val="40125859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25</a:t>
            </a:fld>
            <a:endParaRPr lang="es-AR"/>
          </a:p>
        </p:txBody>
      </p:sp>
      <p:sp>
        <p:nvSpPr>
          <p:cNvPr id="7" name="1 Título"/>
          <p:cNvSpPr>
            <a:spLocks noGrp="1"/>
          </p:cNvSpPr>
          <p:nvPr>
            <p:ph type="title"/>
          </p:nvPr>
        </p:nvSpPr>
        <p:spPr>
          <a:xfrm>
            <a:off x="214313" y="620688"/>
            <a:ext cx="8929687" cy="500062"/>
          </a:xfrm>
        </p:spPr>
        <p:txBody>
          <a:bodyPr>
            <a:normAutofit fontScale="90000"/>
          </a:bodyPr>
          <a:lstStyle/>
          <a:p>
            <a:r>
              <a:rPr lang="es-MX" dirty="0" smtClean="0"/>
              <a:t>Calidad del Producto de Software</a:t>
            </a:r>
            <a:endParaRPr lang="es-AR" dirty="0" smtClean="0"/>
          </a:p>
        </p:txBody>
      </p:sp>
      <p:sp>
        <p:nvSpPr>
          <p:cNvPr id="8" name="2 Marcador de contenido"/>
          <p:cNvSpPr>
            <a:spLocks noGrp="1"/>
          </p:cNvSpPr>
          <p:nvPr>
            <p:ph idx="1"/>
          </p:nvPr>
        </p:nvSpPr>
        <p:spPr>
          <a:xfrm>
            <a:off x="214313" y="1643063"/>
            <a:ext cx="6000750" cy="4500562"/>
          </a:xfrm>
        </p:spPr>
        <p:txBody>
          <a:bodyPr/>
          <a:lstStyle/>
          <a:p>
            <a:pPr defTabSz="762000">
              <a:buClr>
                <a:schemeClr val="accent1">
                  <a:lumMod val="50000"/>
                </a:schemeClr>
              </a:buClr>
              <a:buFont typeface="Wingdings" pitchFamily="2" charset="2"/>
              <a:buChar char="Ø"/>
              <a:defRPr/>
            </a:pPr>
            <a:r>
              <a:rPr lang="es-AR" sz="2400" dirty="0" smtClean="0"/>
              <a:t>Hace falta definir los atributos deseables de los productos de software.</a:t>
            </a:r>
          </a:p>
          <a:p>
            <a:pPr defTabSz="762000">
              <a:buClr>
                <a:schemeClr val="accent1">
                  <a:lumMod val="50000"/>
                </a:schemeClr>
              </a:buClr>
              <a:buFont typeface="Wingdings" pitchFamily="2" charset="2"/>
              <a:buChar char="Ø"/>
              <a:defRPr/>
            </a:pPr>
            <a:endParaRPr lang="es-AR" sz="2400" dirty="0" smtClean="0"/>
          </a:p>
          <a:p>
            <a:pPr defTabSz="762000">
              <a:buClr>
                <a:schemeClr val="accent1">
                  <a:lumMod val="50000"/>
                </a:schemeClr>
              </a:buClr>
              <a:buFont typeface="Wingdings" pitchFamily="2" charset="2"/>
              <a:buChar char="Ø"/>
              <a:defRPr/>
            </a:pPr>
            <a:endParaRPr lang="es-AR" sz="2400" dirty="0" smtClean="0"/>
          </a:p>
          <a:p>
            <a:pPr defTabSz="762000">
              <a:buClr>
                <a:schemeClr val="accent1">
                  <a:lumMod val="50000"/>
                </a:schemeClr>
              </a:buClr>
              <a:buFont typeface="Wingdings" pitchFamily="2" charset="2"/>
              <a:buChar char="Ø"/>
              <a:defRPr/>
            </a:pPr>
            <a:r>
              <a:rPr lang="es-AR" sz="2400" dirty="0" smtClean="0"/>
              <a:t>A partir de dichos atributos, definir objetivos bien cuantificados, que puedan ser medidos para conocer si los alcanzamos o no.</a:t>
            </a:r>
          </a:p>
          <a:p>
            <a:pPr defTabSz="762000">
              <a:buFont typeface="Wingdings" pitchFamily="2" charset="2"/>
              <a:buChar char="Ø"/>
              <a:defRPr/>
            </a:pPr>
            <a:endParaRPr lang="es-AR" sz="2400" dirty="0" smtClean="0"/>
          </a:p>
        </p:txBody>
      </p:sp>
      <p:pic>
        <p:nvPicPr>
          <p:cNvPr id="9" name="Picture 2" descr="http://www.fotosearch.com/bthumb/CSP/CSP119/k1195771.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357938" y="2786063"/>
            <a:ext cx="2357437" cy="2357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2952062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26</a:t>
            </a:fld>
            <a:endParaRPr lang="es-AR"/>
          </a:p>
        </p:txBody>
      </p:sp>
      <p:sp>
        <p:nvSpPr>
          <p:cNvPr id="7" name="1 Título"/>
          <p:cNvSpPr>
            <a:spLocks noGrp="1"/>
          </p:cNvSpPr>
          <p:nvPr>
            <p:ph type="title"/>
          </p:nvPr>
        </p:nvSpPr>
        <p:spPr>
          <a:xfrm>
            <a:off x="323528" y="548680"/>
            <a:ext cx="8572500" cy="500062"/>
          </a:xfrm>
        </p:spPr>
        <p:txBody>
          <a:bodyPr>
            <a:normAutofit fontScale="90000"/>
          </a:bodyPr>
          <a:lstStyle/>
          <a:p>
            <a:r>
              <a:rPr lang="es-MX" dirty="0" smtClean="0"/>
              <a:t>Calidad de Productos y Procesos</a:t>
            </a:r>
            <a:endParaRPr lang="es-AR" dirty="0" smtClean="0"/>
          </a:p>
        </p:txBody>
      </p:sp>
      <p:sp>
        <p:nvSpPr>
          <p:cNvPr id="8" name="Rectangle 4"/>
          <p:cNvSpPr>
            <a:spLocks noChangeArrowheads="1"/>
          </p:cNvSpPr>
          <p:nvPr/>
        </p:nvSpPr>
        <p:spPr bwMode="auto">
          <a:xfrm>
            <a:off x="3571875" y="1571625"/>
            <a:ext cx="2425700" cy="6731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buNone/>
              <a:defRPr/>
            </a:pPr>
            <a:endParaRPr lang="es-AR" u="none"/>
          </a:p>
        </p:txBody>
      </p:sp>
      <p:sp>
        <p:nvSpPr>
          <p:cNvPr id="9" name="Rectangle 5"/>
          <p:cNvSpPr>
            <a:spLocks noChangeArrowheads="1"/>
          </p:cNvSpPr>
          <p:nvPr/>
        </p:nvSpPr>
        <p:spPr bwMode="auto">
          <a:xfrm>
            <a:off x="1362075" y="2943225"/>
            <a:ext cx="1892300" cy="520700"/>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buNone/>
              <a:defRPr/>
            </a:pPr>
            <a:endParaRPr lang="es-AR" u="none"/>
          </a:p>
        </p:txBody>
      </p:sp>
      <p:sp>
        <p:nvSpPr>
          <p:cNvPr id="10" name="Rectangle 6"/>
          <p:cNvSpPr>
            <a:spLocks noChangeArrowheads="1"/>
          </p:cNvSpPr>
          <p:nvPr/>
        </p:nvSpPr>
        <p:spPr bwMode="auto">
          <a:xfrm>
            <a:off x="6391275" y="2943225"/>
            <a:ext cx="1892300" cy="520700"/>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buNone/>
              <a:defRPr/>
            </a:pPr>
            <a:endParaRPr lang="es-AR" u="none"/>
          </a:p>
        </p:txBody>
      </p:sp>
      <p:sp>
        <p:nvSpPr>
          <p:cNvPr id="11" name="Line 7"/>
          <p:cNvSpPr>
            <a:spLocks noChangeShapeType="1"/>
          </p:cNvSpPr>
          <p:nvPr/>
        </p:nvSpPr>
        <p:spPr bwMode="auto">
          <a:xfrm flipH="1">
            <a:off x="2187575" y="2257425"/>
            <a:ext cx="2527300" cy="6731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buNone/>
            </a:pPr>
            <a:endParaRPr lang="es-AR" u="none"/>
          </a:p>
        </p:txBody>
      </p:sp>
      <p:sp>
        <p:nvSpPr>
          <p:cNvPr id="12" name="Line 8"/>
          <p:cNvSpPr>
            <a:spLocks noChangeShapeType="1"/>
          </p:cNvSpPr>
          <p:nvPr/>
        </p:nvSpPr>
        <p:spPr bwMode="auto">
          <a:xfrm>
            <a:off x="4714875" y="2257425"/>
            <a:ext cx="2654300" cy="6731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a:buNone/>
            </a:pPr>
            <a:endParaRPr lang="es-AR" u="none"/>
          </a:p>
        </p:txBody>
      </p:sp>
      <p:sp>
        <p:nvSpPr>
          <p:cNvPr id="13" name="Rectangle 9"/>
          <p:cNvSpPr>
            <a:spLocks noChangeArrowheads="1"/>
          </p:cNvSpPr>
          <p:nvPr/>
        </p:nvSpPr>
        <p:spPr bwMode="auto">
          <a:xfrm>
            <a:off x="4148232" y="1697038"/>
            <a:ext cx="1293625" cy="4506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buNone/>
            </a:pPr>
            <a:r>
              <a:rPr lang="es-ES_tradnl" sz="2400" b="1" u="none"/>
              <a:t>Calidad</a:t>
            </a:r>
          </a:p>
        </p:txBody>
      </p:sp>
      <p:sp>
        <p:nvSpPr>
          <p:cNvPr id="14" name="Rectangle 10"/>
          <p:cNvSpPr>
            <a:spLocks noChangeArrowheads="1"/>
          </p:cNvSpPr>
          <p:nvPr/>
        </p:nvSpPr>
        <p:spPr bwMode="auto">
          <a:xfrm>
            <a:off x="1571625" y="3000375"/>
            <a:ext cx="1589088" cy="8653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defTabSz="762000">
              <a:buNone/>
            </a:pPr>
            <a:r>
              <a:rPr lang="es-ES_tradnl" sz="2400" b="1" u="none"/>
              <a:t>Producto</a:t>
            </a:r>
          </a:p>
          <a:p>
            <a:pPr defTabSz="762000" latinLnBrk="1">
              <a:buNone/>
            </a:pPr>
            <a:endParaRPr lang="es-ES_tradnl" sz="2400" u="none">
              <a:latin typeface="EraserBlack"/>
            </a:endParaRPr>
          </a:p>
        </p:txBody>
      </p:sp>
      <p:sp>
        <p:nvSpPr>
          <p:cNvPr id="15" name="Rectangle 11"/>
          <p:cNvSpPr>
            <a:spLocks noChangeArrowheads="1"/>
          </p:cNvSpPr>
          <p:nvPr/>
        </p:nvSpPr>
        <p:spPr bwMode="auto">
          <a:xfrm>
            <a:off x="6662328" y="2992438"/>
            <a:ext cx="1397820" cy="4506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buNone/>
            </a:pPr>
            <a:r>
              <a:rPr lang="es-ES_tradnl" sz="2400" b="1" u="none"/>
              <a:t>Proceso</a:t>
            </a:r>
          </a:p>
        </p:txBody>
      </p:sp>
      <p:sp>
        <p:nvSpPr>
          <p:cNvPr id="16" name="Rectangle 12"/>
          <p:cNvSpPr>
            <a:spLocks noChangeArrowheads="1"/>
          </p:cNvSpPr>
          <p:nvPr/>
        </p:nvSpPr>
        <p:spPr bwMode="auto">
          <a:xfrm>
            <a:off x="1143000" y="3571875"/>
            <a:ext cx="2428875" cy="2143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2075" tIns="46038" rIns="92075" bIns="46038"/>
          <a:lstStyle/>
          <a:p>
            <a:pPr>
              <a:spcBef>
                <a:spcPct val="5000"/>
              </a:spcBef>
              <a:buClr>
                <a:srgbClr val="FD5825"/>
              </a:buClr>
              <a:buNone/>
            </a:pPr>
            <a:r>
              <a:rPr kumimoji="1" lang="es-ES_tradnl" sz="1800" u="none">
                <a:solidFill>
                  <a:schemeClr val="accent6">
                    <a:lumMod val="50000"/>
                  </a:schemeClr>
                </a:solidFill>
                <a:latin typeface="Slimbach Book/Bold" pitchFamily="18" charset="0"/>
              </a:rPr>
              <a:t>Correctitud</a:t>
            </a:r>
          </a:p>
          <a:p>
            <a:pPr>
              <a:spcBef>
                <a:spcPct val="5000"/>
              </a:spcBef>
              <a:buClr>
                <a:srgbClr val="FD5825"/>
              </a:buClr>
              <a:buNone/>
            </a:pPr>
            <a:r>
              <a:rPr kumimoji="1" lang="es-ES_tradnl" sz="1800" u="none">
                <a:solidFill>
                  <a:schemeClr val="accent6">
                    <a:lumMod val="50000"/>
                  </a:schemeClr>
                </a:solidFill>
                <a:latin typeface="Slimbach Book/Bold" pitchFamily="18" charset="0"/>
              </a:rPr>
              <a:t>Usabilidad</a:t>
            </a:r>
          </a:p>
          <a:p>
            <a:pPr>
              <a:spcBef>
                <a:spcPct val="5000"/>
              </a:spcBef>
              <a:buClr>
                <a:srgbClr val="FD5825"/>
              </a:buClr>
              <a:buNone/>
            </a:pPr>
            <a:r>
              <a:rPr kumimoji="1" lang="es-ES_tradnl" sz="1800" u="none">
                <a:solidFill>
                  <a:schemeClr val="accent6">
                    <a:lumMod val="50000"/>
                  </a:schemeClr>
                </a:solidFill>
                <a:latin typeface="Slimbach Book/Bold" pitchFamily="18" charset="0"/>
              </a:rPr>
              <a:t>Mantenibilidad</a:t>
            </a:r>
          </a:p>
          <a:p>
            <a:pPr>
              <a:spcBef>
                <a:spcPct val="5000"/>
              </a:spcBef>
              <a:buClr>
                <a:srgbClr val="FD5825"/>
              </a:buClr>
              <a:buNone/>
            </a:pPr>
            <a:r>
              <a:rPr kumimoji="1" lang="es-ES_tradnl" sz="1800" u="none">
                <a:solidFill>
                  <a:schemeClr val="accent6">
                    <a:lumMod val="50000"/>
                  </a:schemeClr>
                </a:solidFill>
                <a:latin typeface="Slimbach Book/Bold" pitchFamily="18" charset="0"/>
              </a:rPr>
              <a:t>Confiabilidad</a:t>
            </a:r>
          </a:p>
          <a:p>
            <a:pPr>
              <a:spcBef>
                <a:spcPct val="5000"/>
              </a:spcBef>
              <a:buClr>
                <a:srgbClr val="FD5825"/>
              </a:buClr>
              <a:buNone/>
            </a:pPr>
            <a:r>
              <a:rPr kumimoji="1" lang="es-ES_tradnl" sz="1800" u="none">
                <a:solidFill>
                  <a:schemeClr val="accent6">
                    <a:lumMod val="50000"/>
                  </a:schemeClr>
                </a:solidFill>
                <a:latin typeface="Slimbach Book/Bold" pitchFamily="18" charset="0"/>
              </a:rPr>
              <a:t>Rendimiento</a:t>
            </a:r>
          </a:p>
          <a:p>
            <a:pPr>
              <a:spcBef>
                <a:spcPct val="5000"/>
              </a:spcBef>
              <a:buClr>
                <a:srgbClr val="FD5825"/>
              </a:buClr>
              <a:buNone/>
            </a:pPr>
            <a:r>
              <a:rPr kumimoji="1" lang="es-ES_tradnl" sz="1800" u="none">
                <a:solidFill>
                  <a:schemeClr val="accent6">
                    <a:lumMod val="50000"/>
                  </a:schemeClr>
                </a:solidFill>
                <a:latin typeface="Slimbach Book/Bold" pitchFamily="18" charset="0"/>
              </a:rPr>
              <a:t>Disponibilidad</a:t>
            </a:r>
          </a:p>
          <a:p>
            <a:pPr>
              <a:spcBef>
                <a:spcPct val="5000"/>
              </a:spcBef>
              <a:buClr>
                <a:srgbClr val="FD5825"/>
              </a:buClr>
              <a:buNone/>
            </a:pPr>
            <a:r>
              <a:rPr kumimoji="1" lang="es-ES_tradnl" sz="1800" u="none">
                <a:solidFill>
                  <a:schemeClr val="accent6">
                    <a:lumMod val="50000"/>
                  </a:schemeClr>
                </a:solidFill>
                <a:latin typeface="Slimbach Book/Bold" pitchFamily="18" charset="0"/>
              </a:rPr>
              <a:t>….</a:t>
            </a:r>
            <a:endParaRPr kumimoji="1" lang="es-AR" sz="2800" u="none">
              <a:solidFill>
                <a:schemeClr val="accent6">
                  <a:lumMod val="50000"/>
                </a:schemeClr>
              </a:solidFill>
              <a:latin typeface="Slimbach Book/Bold" pitchFamily="18" charset="0"/>
            </a:endParaRPr>
          </a:p>
        </p:txBody>
      </p:sp>
      <p:sp>
        <p:nvSpPr>
          <p:cNvPr id="17" name="Rectangle 13"/>
          <p:cNvSpPr>
            <a:spLocks noChangeArrowheads="1"/>
          </p:cNvSpPr>
          <p:nvPr/>
        </p:nvSpPr>
        <p:spPr bwMode="auto">
          <a:xfrm>
            <a:off x="6215063" y="3643313"/>
            <a:ext cx="2286000" cy="212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2075" tIns="46038" rIns="92075" bIns="46038"/>
          <a:lstStyle/>
          <a:p>
            <a:pPr>
              <a:spcBef>
                <a:spcPct val="5000"/>
              </a:spcBef>
              <a:buClr>
                <a:srgbClr val="FD5825"/>
              </a:buClr>
              <a:buNone/>
            </a:pPr>
            <a:r>
              <a:rPr kumimoji="1" lang="es-ES_tradnl" sz="1800" u="none">
                <a:solidFill>
                  <a:schemeClr val="accent6">
                    <a:lumMod val="50000"/>
                  </a:schemeClr>
                </a:solidFill>
                <a:latin typeface="Slimbach Book/Bold" pitchFamily="18" charset="0"/>
              </a:rPr>
              <a:t>Definido</a:t>
            </a:r>
          </a:p>
          <a:p>
            <a:pPr>
              <a:spcBef>
                <a:spcPct val="5000"/>
              </a:spcBef>
              <a:buClr>
                <a:srgbClr val="FD5825"/>
              </a:buClr>
              <a:buNone/>
            </a:pPr>
            <a:r>
              <a:rPr kumimoji="1" lang="es-ES_tradnl" sz="1800" u="none">
                <a:solidFill>
                  <a:schemeClr val="accent6">
                    <a:lumMod val="50000"/>
                  </a:schemeClr>
                </a:solidFill>
                <a:latin typeface="Slimbach Book/Bold" pitchFamily="18" charset="0"/>
              </a:rPr>
              <a:t>Documentado</a:t>
            </a:r>
          </a:p>
          <a:p>
            <a:pPr>
              <a:spcBef>
                <a:spcPct val="5000"/>
              </a:spcBef>
              <a:buClr>
                <a:srgbClr val="FD5825"/>
              </a:buClr>
              <a:buNone/>
            </a:pPr>
            <a:r>
              <a:rPr kumimoji="1" lang="es-ES_tradnl" sz="1800" u="none">
                <a:solidFill>
                  <a:schemeClr val="accent6">
                    <a:lumMod val="50000"/>
                  </a:schemeClr>
                </a:solidFill>
                <a:latin typeface="Slimbach Book/Bold" pitchFamily="18" charset="0"/>
              </a:rPr>
              <a:t>Practicado</a:t>
            </a:r>
          </a:p>
          <a:p>
            <a:pPr>
              <a:spcBef>
                <a:spcPct val="5000"/>
              </a:spcBef>
              <a:buClr>
                <a:srgbClr val="FD5825"/>
              </a:buClr>
              <a:buNone/>
            </a:pPr>
            <a:r>
              <a:rPr kumimoji="1" lang="es-ES_tradnl" sz="1800" u="none">
                <a:solidFill>
                  <a:schemeClr val="accent6">
                    <a:lumMod val="50000"/>
                  </a:schemeClr>
                </a:solidFill>
                <a:latin typeface="Slimbach Book/Bold" pitchFamily="18" charset="0"/>
              </a:rPr>
              <a:t>Medido</a:t>
            </a:r>
            <a:endParaRPr kumimoji="1" lang="es-AR" sz="1800" u="none">
              <a:solidFill>
                <a:schemeClr val="accent6">
                  <a:lumMod val="50000"/>
                </a:schemeClr>
              </a:solidFill>
              <a:latin typeface="Slimbach Book/Bold" pitchFamily="18" charset="0"/>
            </a:endParaRPr>
          </a:p>
        </p:txBody>
      </p:sp>
    </p:spTree>
    <p:extLst>
      <p:ext uri="{BB962C8B-B14F-4D97-AF65-F5344CB8AC3E}">
        <p14:creationId xmlns="" xmlns:p14="http://schemas.microsoft.com/office/powerpoint/2010/main" val="34419581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27</a:t>
            </a:fld>
            <a:endParaRPr lang="es-AR"/>
          </a:p>
        </p:txBody>
      </p:sp>
      <p:sp>
        <p:nvSpPr>
          <p:cNvPr id="7" name="1 Título"/>
          <p:cNvSpPr>
            <a:spLocks noGrp="1"/>
          </p:cNvSpPr>
          <p:nvPr>
            <p:ph type="title"/>
          </p:nvPr>
        </p:nvSpPr>
        <p:spPr>
          <a:xfrm>
            <a:off x="467544" y="548680"/>
            <a:ext cx="8429625" cy="500062"/>
          </a:xfrm>
        </p:spPr>
        <p:txBody>
          <a:bodyPr>
            <a:normAutofit fontScale="90000"/>
          </a:bodyPr>
          <a:lstStyle/>
          <a:p>
            <a:r>
              <a:rPr lang="es-AR" smtClean="0"/>
              <a:t>Describiendo atributos de calidad</a:t>
            </a:r>
          </a:p>
        </p:txBody>
      </p:sp>
      <p:sp>
        <p:nvSpPr>
          <p:cNvPr id="8" name="2 Marcador de contenido"/>
          <p:cNvSpPr>
            <a:spLocks noGrp="1"/>
          </p:cNvSpPr>
          <p:nvPr>
            <p:ph idx="1"/>
          </p:nvPr>
        </p:nvSpPr>
        <p:spPr>
          <a:xfrm>
            <a:off x="428625" y="1643063"/>
            <a:ext cx="8286750" cy="4500562"/>
          </a:xfrm>
        </p:spPr>
        <p:txBody>
          <a:bodyPr/>
          <a:lstStyle/>
          <a:p>
            <a:pPr>
              <a:lnSpc>
                <a:spcPct val="90000"/>
              </a:lnSpc>
              <a:buClr>
                <a:schemeClr val="accent1">
                  <a:lumMod val="50000"/>
                </a:schemeClr>
              </a:buClr>
              <a:buFont typeface="Wingdings" pitchFamily="2" charset="2"/>
              <a:buChar char="Ø"/>
              <a:defRPr/>
            </a:pPr>
            <a:r>
              <a:rPr lang="es-AR" dirty="0" smtClean="0"/>
              <a:t>Nombrarlo no es suficiente.</a:t>
            </a:r>
          </a:p>
          <a:p>
            <a:pPr lvl="1">
              <a:lnSpc>
                <a:spcPct val="90000"/>
              </a:lnSpc>
              <a:defRPr/>
            </a:pPr>
            <a:r>
              <a:rPr lang="es-AR" dirty="0" err="1" smtClean="0"/>
              <a:t>Ej</a:t>
            </a:r>
            <a:r>
              <a:rPr lang="es-AR" dirty="0" smtClean="0"/>
              <a:t>: Debe ser </a:t>
            </a:r>
            <a:r>
              <a:rPr lang="es-AR" dirty="0" err="1" smtClean="0"/>
              <a:t>mantenible</a:t>
            </a:r>
            <a:r>
              <a:rPr lang="es-AR" dirty="0" smtClean="0"/>
              <a:t>.</a:t>
            </a:r>
          </a:p>
          <a:p>
            <a:pPr lvl="2">
              <a:lnSpc>
                <a:spcPct val="90000"/>
              </a:lnSpc>
              <a:defRPr/>
            </a:pPr>
            <a:endParaRPr lang="es-AR" dirty="0" smtClean="0">
              <a:solidFill>
                <a:srgbClr val="003366"/>
              </a:solidFill>
            </a:endParaRPr>
          </a:p>
          <a:p>
            <a:pPr>
              <a:lnSpc>
                <a:spcPct val="90000"/>
              </a:lnSpc>
              <a:buClr>
                <a:schemeClr val="accent1">
                  <a:lumMod val="50000"/>
                </a:schemeClr>
              </a:buClr>
              <a:buFont typeface="Wingdings" pitchFamily="2" charset="2"/>
              <a:buChar char="Ø"/>
              <a:defRPr/>
            </a:pPr>
            <a:r>
              <a:rPr lang="es-AR" dirty="0" smtClean="0"/>
              <a:t>Relación entre atributos.</a:t>
            </a:r>
          </a:p>
          <a:p>
            <a:pPr lvl="1">
              <a:lnSpc>
                <a:spcPct val="90000"/>
              </a:lnSpc>
              <a:defRPr/>
            </a:pPr>
            <a:r>
              <a:rPr lang="es-AR" dirty="0" smtClean="0"/>
              <a:t>Por ejemplo, “falla” de un sistema, puede involucrar la disponibilidad, la seguridad y la usabilidad.</a:t>
            </a:r>
          </a:p>
          <a:p>
            <a:pPr lvl="1">
              <a:lnSpc>
                <a:spcPct val="90000"/>
              </a:lnSpc>
              <a:defRPr/>
            </a:pPr>
            <a:endParaRPr lang="es-AR" dirty="0" smtClean="0"/>
          </a:p>
          <a:p>
            <a:pPr>
              <a:lnSpc>
                <a:spcPct val="90000"/>
              </a:lnSpc>
              <a:buClr>
                <a:schemeClr val="accent1">
                  <a:lumMod val="50000"/>
                </a:schemeClr>
              </a:buClr>
              <a:buFont typeface="Wingdings" pitchFamily="2" charset="2"/>
              <a:buChar char="Ø"/>
              <a:defRPr/>
            </a:pPr>
            <a:r>
              <a:rPr lang="es-AR" dirty="0" smtClean="0"/>
              <a:t>No hay una definición uniforme.</a:t>
            </a:r>
          </a:p>
          <a:p>
            <a:pPr lvl="1">
              <a:lnSpc>
                <a:spcPct val="90000"/>
              </a:lnSpc>
              <a:buClr>
                <a:schemeClr val="accent1">
                  <a:lumMod val="50000"/>
                </a:schemeClr>
              </a:buClr>
              <a:buFont typeface="Wingdings" pitchFamily="2" charset="2"/>
              <a:buChar char="Ø"/>
              <a:defRPr/>
            </a:pPr>
            <a:r>
              <a:rPr lang="es-AR" dirty="0" err="1" smtClean="0"/>
              <a:t>Ej</a:t>
            </a:r>
            <a:r>
              <a:rPr lang="es-AR" dirty="0" smtClean="0"/>
              <a:t>: </a:t>
            </a:r>
            <a:r>
              <a:rPr lang="es-AR" dirty="0" err="1" smtClean="0"/>
              <a:t>mantenible</a:t>
            </a:r>
            <a:r>
              <a:rPr lang="es-AR" dirty="0" smtClean="0"/>
              <a:t>, expandible, extensible.</a:t>
            </a:r>
          </a:p>
        </p:txBody>
      </p:sp>
    </p:spTree>
    <p:extLst>
      <p:ext uri="{BB962C8B-B14F-4D97-AF65-F5344CB8AC3E}">
        <p14:creationId xmlns="" xmlns:p14="http://schemas.microsoft.com/office/powerpoint/2010/main" val="37836475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28</a:t>
            </a:fld>
            <a:endParaRPr lang="es-AR"/>
          </a:p>
        </p:txBody>
      </p:sp>
      <p:sp>
        <p:nvSpPr>
          <p:cNvPr id="7" name="1 Marcador de contenido"/>
          <p:cNvSpPr>
            <a:spLocks noGrp="1"/>
          </p:cNvSpPr>
          <p:nvPr>
            <p:ph sz="half" idx="1"/>
          </p:nvPr>
        </p:nvSpPr>
        <p:spPr>
          <a:xfrm>
            <a:off x="285750" y="1571625"/>
            <a:ext cx="4210050" cy="4554538"/>
          </a:xfrm>
        </p:spPr>
        <p:txBody>
          <a:bodyPr/>
          <a:lstStyle/>
          <a:p>
            <a:pPr algn="ctr" defTabSz="762000">
              <a:lnSpc>
                <a:spcPct val="90000"/>
              </a:lnSpc>
              <a:buFontTx/>
              <a:buNone/>
            </a:pPr>
            <a:endParaRPr lang="es-AR" smtClean="0"/>
          </a:p>
          <a:p>
            <a:pPr algn="ctr" defTabSz="762000">
              <a:lnSpc>
                <a:spcPct val="90000"/>
              </a:lnSpc>
              <a:buFontTx/>
              <a:buNone/>
            </a:pPr>
            <a:r>
              <a:rPr lang="es-AR" smtClean="0"/>
              <a:t>Correctitud</a:t>
            </a:r>
          </a:p>
          <a:p>
            <a:pPr algn="ctr" defTabSz="762000">
              <a:lnSpc>
                <a:spcPct val="90000"/>
              </a:lnSpc>
              <a:buFontTx/>
              <a:buNone/>
            </a:pPr>
            <a:r>
              <a:rPr lang="es-AR" smtClean="0"/>
              <a:t>Confiabilidad</a:t>
            </a:r>
          </a:p>
          <a:p>
            <a:pPr algn="ctr" defTabSz="762000">
              <a:lnSpc>
                <a:spcPct val="90000"/>
              </a:lnSpc>
              <a:buFontTx/>
              <a:buNone/>
            </a:pPr>
            <a:r>
              <a:rPr lang="es-AR" smtClean="0"/>
              <a:t>Robustez</a:t>
            </a:r>
          </a:p>
          <a:p>
            <a:pPr algn="ctr" defTabSz="762000">
              <a:lnSpc>
                <a:spcPct val="90000"/>
              </a:lnSpc>
              <a:buFontTx/>
              <a:buNone/>
            </a:pPr>
            <a:r>
              <a:rPr lang="es-AR" smtClean="0"/>
              <a:t>Performance</a:t>
            </a:r>
          </a:p>
          <a:p>
            <a:pPr algn="ctr" defTabSz="762000">
              <a:lnSpc>
                <a:spcPct val="90000"/>
              </a:lnSpc>
              <a:buFontTx/>
              <a:buNone/>
            </a:pPr>
            <a:r>
              <a:rPr lang="es-AR" smtClean="0"/>
              <a:t>Amigabilidad</a:t>
            </a:r>
          </a:p>
          <a:p>
            <a:pPr algn="ctr" defTabSz="762000">
              <a:lnSpc>
                <a:spcPct val="90000"/>
              </a:lnSpc>
              <a:buFontTx/>
              <a:buNone/>
            </a:pPr>
            <a:r>
              <a:rPr lang="es-AR" smtClean="0"/>
              <a:t>Verificabilidad</a:t>
            </a:r>
          </a:p>
          <a:p>
            <a:pPr algn="ctr" defTabSz="762000">
              <a:lnSpc>
                <a:spcPct val="90000"/>
              </a:lnSpc>
              <a:buFontTx/>
              <a:buNone/>
            </a:pPr>
            <a:r>
              <a:rPr lang="es-AR" smtClean="0"/>
              <a:t>Mantenibilidad</a:t>
            </a:r>
          </a:p>
          <a:p>
            <a:pPr algn="ctr" defTabSz="762000">
              <a:lnSpc>
                <a:spcPct val="90000"/>
              </a:lnSpc>
              <a:buFontTx/>
              <a:buNone/>
            </a:pPr>
            <a:r>
              <a:rPr lang="es-AR" smtClean="0"/>
              <a:t>Reusabilidad</a:t>
            </a:r>
          </a:p>
        </p:txBody>
      </p:sp>
      <p:sp>
        <p:nvSpPr>
          <p:cNvPr id="8" name="2 Marcador de contenido"/>
          <p:cNvSpPr txBox="1">
            <a:spLocks/>
          </p:cNvSpPr>
          <p:nvPr/>
        </p:nvSpPr>
        <p:spPr>
          <a:xfrm>
            <a:off x="4648200" y="1571625"/>
            <a:ext cx="4210050" cy="4554538"/>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gn="ctr" defTabSz="762000">
              <a:lnSpc>
                <a:spcPct val="90000"/>
              </a:lnSpc>
              <a:buClr>
                <a:srgbClr val="FD5825"/>
              </a:buClr>
              <a:buFontTx/>
              <a:buNone/>
            </a:pPr>
            <a:endParaRPr lang="es-AR" u="none" dirty="0" smtClean="0"/>
          </a:p>
          <a:p>
            <a:pPr algn="ctr" defTabSz="762000">
              <a:lnSpc>
                <a:spcPct val="90000"/>
              </a:lnSpc>
              <a:buClr>
                <a:srgbClr val="FD5825"/>
              </a:buClr>
              <a:buFontTx/>
              <a:buNone/>
            </a:pPr>
            <a:r>
              <a:rPr lang="es-AR" u="none" dirty="0" smtClean="0"/>
              <a:t>Portabilidad</a:t>
            </a:r>
          </a:p>
          <a:p>
            <a:pPr algn="ctr" defTabSz="762000">
              <a:lnSpc>
                <a:spcPct val="90000"/>
              </a:lnSpc>
              <a:buClr>
                <a:srgbClr val="FD5825"/>
              </a:buClr>
              <a:buFontTx/>
              <a:buNone/>
            </a:pPr>
            <a:r>
              <a:rPr lang="es-AR" u="none" dirty="0" smtClean="0"/>
              <a:t>Interoperabilidad</a:t>
            </a:r>
          </a:p>
          <a:p>
            <a:pPr algn="ctr" defTabSz="762000">
              <a:lnSpc>
                <a:spcPct val="90000"/>
              </a:lnSpc>
              <a:buClr>
                <a:srgbClr val="FD5825"/>
              </a:buClr>
              <a:buFontTx/>
              <a:buNone/>
            </a:pPr>
            <a:r>
              <a:rPr lang="es-AR" u="none" dirty="0" smtClean="0"/>
              <a:t>Productividad</a:t>
            </a:r>
          </a:p>
          <a:p>
            <a:pPr algn="ctr" defTabSz="762000">
              <a:lnSpc>
                <a:spcPct val="90000"/>
              </a:lnSpc>
              <a:buClr>
                <a:srgbClr val="FD5825"/>
              </a:buClr>
              <a:buFontTx/>
              <a:buNone/>
            </a:pPr>
            <a:r>
              <a:rPr lang="es-AR" u="none" dirty="0" smtClean="0"/>
              <a:t>Oportunidad</a:t>
            </a:r>
          </a:p>
          <a:p>
            <a:pPr algn="ctr" defTabSz="762000">
              <a:lnSpc>
                <a:spcPct val="90000"/>
              </a:lnSpc>
              <a:buClr>
                <a:srgbClr val="FD5825"/>
              </a:buClr>
              <a:buFontTx/>
              <a:buNone/>
            </a:pPr>
            <a:r>
              <a:rPr lang="es-AR" u="none" dirty="0" smtClean="0"/>
              <a:t>Visibilidad</a:t>
            </a:r>
          </a:p>
          <a:p>
            <a:pPr algn="ctr" defTabSz="762000">
              <a:lnSpc>
                <a:spcPct val="90000"/>
              </a:lnSpc>
              <a:buClr>
                <a:srgbClr val="FD5825"/>
              </a:buClr>
              <a:buFontTx/>
              <a:buNone/>
            </a:pPr>
            <a:r>
              <a:rPr lang="es-AR" u="none" dirty="0" smtClean="0"/>
              <a:t>Integridad</a:t>
            </a:r>
          </a:p>
          <a:p>
            <a:pPr algn="ctr" defTabSz="762000">
              <a:lnSpc>
                <a:spcPct val="90000"/>
              </a:lnSpc>
              <a:buFontTx/>
              <a:buNone/>
            </a:pPr>
            <a:endParaRPr lang="es-AR" u="none" dirty="0" smtClean="0"/>
          </a:p>
        </p:txBody>
      </p:sp>
      <p:sp>
        <p:nvSpPr>
          <p:cNvPr id="9" name="3 Título"/>
          <p:cNvSpPr>
            <a:spLocks noGrp="1"/>
          </p:cNvSpPr>
          <p:nvPr>
            <p:ph type="title"/>
          </p:nvPr>
        </p:nvSpPr>
        <p:spPr>
          <a:xfrm>
            <a:off x="285750" y="548680"/>
            <a:ext cx="8572500" cy="500062"/>
          </a:xfrm>
        </p:spPr>
        <p:txBody>
          <a:bodyPr>
            <a:normAutofit fontScale="90000"/>
          </a:bodyPr>
          <a:lstStyle/>
          <a:p>
            <a:r>
              <a:rPr lang="es-AR" smtClean="0"/>
              <a:t>Atributos de Calidad del Software</a:t>
            </a:r>
          </a:p>
        </p:txBody>
      </p:sp>
    </p:spTree>
    <p:extLst>
      <p:ext uri="{BB962C8B-B14F-4D97-AF65-F5344CB8AC3E}">
        <p14:creationId xmlns="" xmlns:p14="http://schemas.microsoft.com/office/powerpoint/2010/main" val="8879132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29</a:t>
            </a:fld>
            <a:endParaRPr lang="es-AR"/>
          </a:p>
        </p:txBody>
      </p:sp>
      <p:sp>
        <p:nvSpPr>
          <p:cNvPr id="7" name="Rectangle 927"/>
          <p:cNvSpPr>
            <a:spLocks noChangeArrowheads="1"/>
          </p:cNvSpPr>
          <p:nvPr/>
        </p:nvSpPr>
        <p:spPr bwMode="auto">
          <a:xfrm>
            <a:off x="2357438" y="1785938"/>
            <a:ext cx="4572000"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buFont typeface="Wingdings" pitchFamily="2" charset="2"/>
              <a:buNone/>
            </a:pPr>
            <a:r>
              <a:rPr lang="es-ES" sz="1400" b="1" u="none" dirty="0"/>
              <a:t>Paso 1: Identificar los factores/atributos de calidad que claramente no aplican</a:t>
            </a:r>
          </a:p>
        </p:txBody>
      </p:sp>
      <p:graphicFrame>
        <p:nvGraphicFramePr>
          <p:cNvPr id="8" name="Group 1001"/>
          <p:cNvGraphicFramePr>
            <a:graphicFrameLocks/>
          </p:cNvGraphicFramePr>
          <p:nvPr>
            <p:extLst>
              <p:ext uri="{D42A27DB-BD31-4B8C-83A1-F6EECF244321}">
                <p14:modId xmlns="" xmlns:p14="http://schemas.microsoft.com/office/powerpoint/2010/main" val="2947517936"/>
              </p:ext>
            </p:extLst>
          </p:nvPr>
        </p:nvGraphicFramePr>
        <p:xfrm>
          <a:off x="2786063" y="2500313"/>
          <a:ext cx="1871662" cy="3422653"/>
        </p:xfrm>
        <a:graphic>
          <a:graphicData uri="http://schemas.openxmlformats.org/drawingml/2006/table">
            <a:tbl>
              <a:tblPr/>
              <a:tblGrid>
                <a:gridCol w="1871662"/>
              </a:tblGrid>
              <a:tr h="2873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000" b="1" i="0" u="none" strike="noStrike" cap="none" normalizeH="0" baseline="0" noProof="0" dirty="0" smtClean="0">
                          <a:ln>
                            <a:noFill/>
                          </a:ln>
                          <a:solidFill>
                            <a:schemeClr val="tx1"/>
                          </a:solidFill>
                          <a:effectLst/>
                          <a:latin typeface="Arial" pitchFamily="34" charset="0"/>
                          <a:ea typeface="Times New Roman" pitchFamily="18" charset="0"/>
                          <a:cs typeface="Arial" pitchFamily="34" charset="0"/>
                        </a:rPr>
                        <a:t>Facilidad de Prueba</a:t>
                      </a:r>
                      <a:endParaRPr kumimoji="0" lang="es-AR" sz="2400" b="1" i="0" u="none" strike="noStrike" cap="none" normalizeH="0" baseline="0" noProof="0" dirty="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000" b="1" i="0" u="none" strike="noStrike" cap="none" normalizeH="0" baseline="0" noProof="0" smtClean="0">
                          <a:ln>
                            <a:noFill/>
                          </a:ln>
                          <a:solidFill>
                            <a:schemeClr val="tx1"/>
                          </a:solidFill>
                          <a:effectLst/>
                          <a:latin typeface="Arial" pitchFamily="34" charset="0"/>
                          <a:ea typeface="Times New Roman" pitchFamily="18" charset="0"/>
                          <a:cs typeface="Arial" pitchFamily="34" charset="0"/>
                        </a:rPr>
                        <a:t>Confiabilidad</a:t>
                      </a:r>
                      <a:endParaRPr kumimoji="0" lang="es-AR" sz="2400" b="1" i="0" u="none" strike="noStrike" cap="none" normalizeH="0" baseline="0" noProof="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000" b="1" i="0" u="none" strike="noStrike" cap="none" normalizeH="0" baseline="0" noProof="0" smtClean="0">
                          <a:ln>
                            <a:noFill/>
                          </a:ln>
                          <a:solidFill>
                            <a:schemeClr val="tx1"/>
                          </a:solidFill>
                          <a:effectLst/>
                          <a:latin typeface="Arial" pitchFamily="34" charset="0"/>
                          <a:ea typeface="Times New Roman" pitchFamily="18" charset="0"/>
                          <a:cs typeface="Arial" pitchFamily="34" charset="0"/>
                        </a:rPr>
                        <a:t>Robustez</a:t>
                      </a:r>
                      <a:endParaRPr kumimoji="0" lang="es-AR" sz="2400" b="1" i="0" u="none" strike="noStrike" cap="none" normalizeH="0" baseline="0" noProof="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000" b="1" i="0" u="none" strike="noStrike" cap="none" normalizeH="0" baseline="0" noProof="0" smtClean="0">
                          <a:ln>
                            <a:noFill/>
                          </a:ln>
                          <a:solidFill>
                            <a:schemeClr val="tx1"/>
                          </a:solidFill>
                          <a:effectLst/>
                          <a:latin typeface="Arial" pitchFamily="34" charset="0"/>
                          <a:ea typeface="Times New Roman" pitchFamily="18" charset="0"/>
                          <a:cs typeface="Arial" pitchFamily="34" charset="0"/>
                        </a:rPr>
                        <a:t>Disponibilidad</a:t>
                      </a:r>
                      <a:endParaRPr kumimoji="0" lang="es-AR" sz="2400" b="1" i="0" u="none" strike="noStrike" cap="none" normalizeH="0" baseline="0" noProof="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000" b="1" i="0" u="none" strike="noStrike" cap="none" normalizeH="0" baseline="0" noProof="0" dirty="0" smtClean="0">
                          <a:ln>
                            <a:noFill/>
                          </a:ln>
                          <a:solidFill>
                            <a:schemeClr val="tx1"/>
                          </a:solidFill>
                          <a:effectLst/>
                          <a:latin typeface="Arial" pitchFamily="34" charset="0"/>
                          <a:ea typeface="Times New Roman" pitchFamily="18" charset="0"/>
                          <a:cs typeface="Arial" pitchFamily="34" charset="0"/>
                        </a:rPr>
                        <a:t>Integridad</a:t>
                      </a:r>
                      <a:endParaRPr kumimoji="0" lang="es-AR" sz="2400" b="1" i="0" u="none" strike="noStrike" cap="none" normalizeH="0" baseline="0" noProof="0" dirty="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000" b="1" i="0" u="none" strike="noStrike" cap="none" normalizeH="0" baseline="0" noProof="0" smtClean="0">
                          <a:ln>
                            <a:noFill/>
                          </a:ln>
                          <a:solidFill>
                            <a:schemeClr val="tx1"/>
                          </a:solidFill>
                          <a:effectLst/>
                          <a:latin typeface="Arial" pitchFamily="34" charset="0"/>
                          <a:ea typeface="Times New Roman" pitchFamily="18" charset="0"/>
                          <a:cs typeface="Arial" pitchFamily="34" charset="0"/>
                        </a:rPr>
                        <a:t>Facilidad de Mantenimiento</a:t>
                      </a:r>
                      <a:endParaRPr kumimoji="0" lang="es-AR" sz="2400" b="1" i="0" u="none" strike="noStrike" cap="none" normalizeH="0" baseline="0" noProof="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000" b="1" i="0" u="none" strike="noStrike" cap="none" normalizeH="0" baseline="0" noProof="0" smtClean="0">
                          <a:ln>
                            <a:noFill/>
                          </a:ln>
                          <a:solidFill>
                            <a:schemeClr val="tx1"/>
                          </a:solidFill>
                          <a:effectLst/>
                          <a:latin typeface="Arial" pitchFamily="34" charset="0"/>
                          <a:ea typeface="Times New Roman" pitchFamily="18" charset="0"/>
                          <a:cs typeface="Arial" pitchFamily="34" charset="0"/>
                        </a:rPr>
                        <a:t>Flexibilidad</a:t>
                      </a:r>
                      <a:endParaRPr kumimoji="0" lang="es-AR" sz="2400" b="1" i="0" u="none" strike="noStrike" cap="none" normalizeH="0" baseline="0" noProof="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000" b="1" i="0" u="none" strike="noStrike" cap="none" normalizeH="0" baseline="0" noProof="0" smtClean="0">
                          <a:ln>
                            <a:noFill/>
                          </a:ln>
                          <a:solidFill>
                            <a:schemeClr val="tx1"/>
                          </a:solidFill>
                          <a:effectLst/>
                          <a:latin typeface="Arial" pitchFamily="34" charset="0"/>
                          <a:ea typeface="Times New Roman" pitchFamily="18" charset="0"/>
                          <a:cs typeface="Arial" pitchFamily="34" charset="0"/>
                        </a:rPr>
                        <a:t>Facilidad de Uso</a:t>
                      </a:r>
                      <a:endParaRPr kumimoji="0" lang="es-AR" sz="2400" b="1" i="0" u="none" strike="noStrike" cap="none" normalizeH="0" baseline="0" noProof="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000" b="1" i="0" u="none" strike="noStrike" cap="none" normalizeH="0" baseline="0" noProof="0" smtClean="0">
                          <a:ln>
                            <a:noFill/>
                          </a:ln>
                          <a:solidFill>
                            <a:schemeClr val="tx1"/>
                          </a:solidFill>
                          <a:effectLst/>
                          <a:latin typeface="Arial" pitchFamily="34" charset="0"/>
                          <a:ea typeface="Times New Roman" pitchFamily="18" charset="0"/>
                          <a:cs typeface="Arial" pitchFamily="34" charset="0"/>
                        </a:rPr>
                        <a:t>Reusabilidad</a:t>
                      </a:r>
                      <a:endParaRPr kumimoji="0" lang="es-AR" sz="2400" b="1" i="0" u="none" strike="noStrike" cap="none" normalizeH="0" baseline="0" noProof="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000" b="1" i="0" u="none" strike="noStrike" cap="none" normalizeH="0" baseline="0" noProof="0" smtClean="0">
                          <a:ln>
                            <a:noFill/>
                          </a:ln>
                          <a:solidFill>
                            <a:schemeClr val="tx1"/>
                          </a:solidFill>
                          <a:effectLst/>
                          <a:latin typeface="Arial" pitchFamily="34" charset="0"/>
                          <a:ea typeface="Times New Roman" pitchFamily="18" charset="0"/>
                          <a:cs typeface="Arial" pitchFamily="34" charset="0"/>
                        </a:rPr>
                        <a:t>Interoperabilidad</a:t>
                      </a:r>
                      <a:endParaRPr kumimoji="0" lang="es-AR" sz="2400" b="1" i="0" u="none" strike="noStrike" cap="none" normalizeH="0" baseline="0" noProof="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000" b="1" i="0" u="none" strike="noStrike" cap="none" normalizeH="0" baseline="0" noProof="0" smtClean="0">
                          <a:ln>
                            <a:noFill/>
                          </a:ln>
                          <a:solidFill>
                            <a:schemeClr val="tx1"/>
                          </a:solidFill>
                          <a:effectLst/>
                          <a:latin typeface="Arial" pitchFamily="34" charset="0"/>
                          <a:ea typeface="Times New Roman" pitchFamily="18" charset="0"/>
                          <a:cs typeface="Arial" pitchFamily="34" charset="0"/>
                        </a:rPr>
                        <a:t>Usabilidad</a:t>
                      </a:r>
                      <a:endParaRPr kumimoji="0" lang="es-AR" sz="2400" b="1" i="0" u="none" strike="noStrike" cap="none" normalizeH="0" baseline="0" noProof="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000" b="1" i="0" u="none" strike="noStrike" cap="none" normalizeH="0" baseline="0" noProof="0" dirty="0" smtClean="0">
                          <a:ln>
                            <a:noFill/>
                          </a:ln>
                          <a:solidFill>
                            <a:schemeClr val="tx1"/>
                          </a:solidFill>
                          <a:effectLst/>
                          <a:latin typeface="Arial" pitchFamily="34" charset="0"/>
                          <a:ea typeface="Times New Roman" pitchFamily="18" charset="0"/>
                          <a:cs typeface="Arial" pitchFamily="34" charset="0"/>
                        </a:rPr>
                        <a:t>Portabilidad</a:t>
                      </a:r>
                      <a:endParaRPr kumimoji="0" lang="es-AR" sz="2400" b="1" i="0" u="none" strike="noStrike" cap="none" normalizeH="0" baseline="0" noProof="0" dirty="0" smtClean="0">
                        <a:ln>
                          <a:noFill/>
                        </a:ln>
                        <a:solidFill>
                          <a:schemeClr val="tx1"/>
                        </a:solidFill>
                        <a:effectLst/>
                        <a:latin typeface="Times New Roman" pitchFamily="18" charset="0"/>
                        <a:ea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 name="Text Box 1002"/>
          <p:cNvSpPr txBox="1">
            <a:spLocks noChangeArrowheads="1"/>
          </p:cNvSpPr>
          <p:nvPr/>
        </p:nvSpPr>
        <p:spPr bwMode="auto">
          <a:xfrm>
            <a:off x="5179944" y="4087813"/>
            <a:ext cx="1130438" cy="30284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 typeface="Wingdings" pitchFamily="2" charset="2"/>
              <a:buNone/>
            </a:pPr>
            <a:r>
              <a:rPr lang="es-ES" u="none" dirty="0"/>
              <a:t>Portabilidad</a:t>
            </a:r>
          </a:p>
        </p:txBody>
      </p:sp>
      <p:sp>
        <p:nvSpPr>
          <p:cNvPr id="10" name="Line 1003"/>
          <p:cNvSpPr>
            <a:spLocks noChangeShapeType="1"/>
          </p:cNvSpPr>
          <p:nvPr/>
        </p:nvSpPr>
        <p:spPr bwMode="auto">
          <a:xfrm>
            <a:off x="5294313" y="3714750"/>
            <a:ext cx="936625" cy="1008063"/>
          </a:xfrm>
          <a:prstGeom prst="line">
            <a:avLst/>
          </a:prstGeom>
          <a:noFill/>
          <a:ln w="28575">
            <a:solidFill>
              <a:schemeClr val="accent1"/>
            </a:solidFill>
            <a:round/>
            <a:headEnd/>
            <a:tailEnd/>
          </a:ln>
          <a:extLst>
            <a:ext uri="{909E8E84-426E-40DD-AFC4-6F175D3DCCD1}">
              <a14:hiddenFill xmlns="" xmlns:a14="http://schemas.microsoft.com/office/drawing/2010/main">
                <a:noFill/>
              </a14:hiddenFill>
            </a:ext>
          </a:extLst>
        </p:spPr>
        <p:txBody>
          <a:bodyPr>
            <a:spAutoFit/>
          </a:bodyPr>
          <a:lstStyle/>
          <a:p>
            <a:endParaRPr lang="es-AR"/>
          </a:p>
        </p:txBody>
      </p:sp>
      <p:sp>
        <p:nvSpPr>
          <p:cNvPr id="11" name="Line 1004"/>
          <p:cNvSpPr>
            <a:spLocks noChangeShapeType="1"/>
          </p:cNvSpPr>
          <p:nvPr/>
        </p:nvSpPr>
        <p:spPr bwMode="auto">
          <a:xfrm flipV="1">
            <a:off x="5438775" y="3570288"/>
            <a:ext cx="792163" cy="12954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a:spAutoFit/>
          </a:bodyPr>
          <a:lstStyle/>
          <a:p>
            <a:endParaRPr lang="es-AR"/>
          </a:p>
        </p:txBody>
      </p:sp>
      <p:sp>
        <p:nvSpPr>
          <p:cNvPr id="12" name="Line 1005"/>
          <p:cNvSpPr>
            <a:spLocks noChangeShapeType="1"/>
          </p:cNvSpPr>
          <p:nvPr/>
        </p:nvSpPr>
        <p:spPr bwMode="auto">
          <a:xfrm flipV="1">
            <a:off x="5149850" y="3786188"/>
            <a:ext cx="1223963" cy="865187"/>
          </a:xfrm>
          <a:prstGeom prst="line">
            <a:avLst/>
          </a:prstGeom>
          <a:noFill/>
          <a:ln w="28575">
            <a:solidFill>
              <a:schemeClr val="accent1"/>
            </a:solidFill>
            <a:round/>
            <a:headEnd/>
            <a:tailEnd/>
          </a:ln>
          <a:extLst>
            <a:ext uri="{909E8E84-426E-40DD-AFC4-6F175D3DCCD1}">
              <a14:hiddenFill xmlns="" xmlns:a14="http://schemas.microsoft.com/office/drawing/2010/main">
                <a:noFill/>
              </a14:hiddenFill>
            </a:ext>
          </a:extLst>
        </p:spPr>
        <p:txBody>
          <a:bodyPr>
            <a:spAutoFit/>
          </a:bodyPr>
          <a:lstStyle/>
          <a:p>
            <a:endParaRPr lang="es-AR"/>
          </a:p>
        </p:txBody>
      </p:sp>
      <p:sp>
        <p:nvSpPr>
          <p:cNvPr id="14" name="1 Título"/>
          <p:cNvSpPr>
            <a:spLocks noGrp="1"/>
          </p:cNvSpPr>
          <p:nvPr>
            <p:ph type="title"/>
          </p:nvPr>
        </p:nvSpPr>
        <p:spPr>
          <a:xfrm>
            <a:off x="214313" y="620688"/>
            <a:ext cx="8572500" cy="500062"/>
          </a:xfrm>
        </p:spPr>
        <p:txBody>
          <a:bodyPr>
            <a:normAutofit fontScale="90000"/>
          </a:bodyPr>
          <a:lstStyle/>
          <a:p>
            <a:r>
              <a:rPr lang="es-MX" dirty="0" smtClean="0"/>
              <a:t>Cuantificando Atributos de Calidad</a:t>
            </a:r>
            <a:endParaRPr lang="es-AR" dirty="0" smtClean="0"/>
          </a:p>
        </p:txBody>
      </p:sp>
    </p:spTree>
    <p:extLst>
      <p:ext uri="{BB962C8B-B14F-4D97-AF65-F5344CB8AC3E}">
        <p14:creationId xmlns="" xmlns:p14="http://schemas.microsoft.com/office/powerpoint/2010/main" val="2628028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3</a:t>
            </a:fld>
            <a:endParaRPr lang="es-AR"/>
          </a:p>
        </p:txBody>
      </p:sp>
      <p:sp>
        <p:nvSpPr>
          <p:cNvPr id="7" name="1 Título"/>
          <p:cNvSpPr>
            <a:spLocks noGrp="1"/>
          </p:cNvSpPr>
          <p:nvPr>
            <p:ph type="title"/>
          </p:nvPr>
        </p:nvSpPr>
        <p:spPr>
          <a:xfrm>
            <a:off x="500063" y="620688"/>
            <a:ext cx="8429625" cy="500062"/>
          </a:xfrm>
        </p:spPr>
        <p:txBody>
          <a:bodyPr>
            <a:normAutofit fontScale="90000"/>
          </a:bodyPr>
          <a:lstStyle/>
          <a:p>
            <a:r>
              <a:rPr lang="es-ES" smtClean="0"/>
              <a:t>Significado de la calidad - 2</a:t>
            </a:r>
            <a:endParaRPr lang="es-AR" smtClean="0"/>
          </a:p>
        </p:txBody>
      </p:sp>
      <p:sp>
        <p:nvSpPr>
          <p:cNvPr id="8" name="2 Marcador de contenido"/>
          <p:cNvSpPr>
            <a:spLocks noGrp="1"/>
          </p:cNvSpPr>
          <p:nvPr>
            <p:ph idx="1"/>
          </p:nvPr>
        </p:nvSpPr>
        <p:spPr>
          <a:xfrm>
            <a:off x="428625" y="1643063"/>
            <a:ext cx="8286750" cy="4500562"/>
          </a:xfrm>
        </p:spPr>
        <p:txBody>
          <a:bodyPr/>
          <a:lstStyle/>
          <a:p>
            <a:pPr>
              <a:lnSpc>
                <a:spcPct val="80000"/>
              </a:lnSpc>
              <a:buClr>
                <a:schemeClr val="accent1">
                  <a:lumMod val="50000"/>
                </a:schemeClr>
              </a:buClr>
              <a:buFont typeface="Wingdings" pitchFamily="2" charset="2"/>
              <a:buChar char="Ä"/>
              <a:defRPr/>
            </a:pPr>
            <a:r>
              <a:rPr lang="es-ES" sz="2400" dirty="0" smtClean="0"/>
              <a:t>‘Costo de desarrollo bajo es alta calidad’</a:t>
            </a:r>
          </a:p>
          <a:p>
            <a:pPr lvl="1">
              <a:lnSpc>
                <a:spcPct val="80000"/>
              </a:lnSpc>
              <a:buClr>
                <a:schemeClr val="accent1">
                  <a:lumMod val="50000"/>
                </a:schemeClr>
              </a:buClr>
              <a:buFont typeface="Wingdings" pitchFamily="2" charset="2"/>
              <a:buChar char="Ø"/>
              <a:defRPr/>
            </a:pPr>
            <a:r>
              <a:rPr lang="es-ES" sz="1800" dirty="0" smtClean="0"/>
              <a:t> para los clientes que compran el software.</a:t>
            </a:r>
          </a:p>
          <a:p>
            <a:pPr lvl="1">
              <a:lnSpc>
                <a:spcPct val="80000"/>
              </a:lnSpc>
              <a:buClr>
                <a:schemeClr val="accent1">
                  <a:lumMod val="50000"/>
                </a:schemeClr>
              </a:buClr>
              <a:buFont typeface="Wingdings" pitchFamily="2" charset="2"/>
              <a:buChar char="Ø"/>
              <a:defRPr/>
            </a:pPr>
            <a:r>
              <a:rPr lang="es-ES" sz="1800" dirty="0" smtClean="0"/>
              <a:t> para los </a:t>
            </a:r>
            <a:r>
              <a:rPr lang="es-ES" sz="1800" dirty="0" err="1" smtClean="0"/>
              <a:t>PMs</a:t>
            </a:r>
            <a:r>
              <a:rPr lang="es-ES" sz="1800" dirty="0" smtClean="0"/>
              <a:t> quienes deben construir con presupuestos limitados.</a:t>
            </a:r>
          </a:p>
          <a:p>
            <a:pPr lvl="1">
              <a:lnSpc>
                <a:spcPct val="90000"/>
              </a:lnSpc>
              <a:defRPr/>
            </a:pPr>
            <a:endParaRPr lang="es-ES" sz="1800" dirty="0" smtClean="0"/>
          </a:p>
          <a:p>
            <a:pPr lvl="1">
              <a:lnSpc>
                <a:spcPct val="90000"/>
              </a:lnSpc>
              <a:defRPr/>
            </a:pPr>
            <a:endParaRPr lang="es-ES" sz="1800" dirty="0" smtClean="0"/>
          </a:p>
          <a:p>
            <a:pPr>
              <a:lnSpc>
                <a:spcPct val="80000"/>
              </a:lnSpc>
              <a:buClr>
                <a:schemeClr val="accent1">
                  <a:lumMod val="50000"/>
                </a:schemeClr>
              </a:buClr>
              <a:buFont typeface="Wingdings" pitchFamily="2" charset="2"/>
              <a:buChar char="Ä"/>
              <a:defRPr/>
            </a:pPr>
            <a:r>
              <a:rPr lang="es-ES" sz="2400" dirty="0" smtClean="0"/>
              <a:t>‘Rapidez en la construcción es alta calidad’</a:t>
            </a:r>
          </a:p>
          <a:p>
            <a:pPr lvl="1">
              <a:lnSpc>
                <a:spcPct val="80000"/>
              </a:lnSpc>
              <a:buClr>
                <a:schemeClr val="accent1">
                  <a:lumMod val="50000"/>
                </a:schemeClr>
              </a:buClr>
              <a:buFont typeface="Wingdings" pitchFamily="2" charset="2"/>
              <a:buChar char="Ø"/>
              <a:defRPr/>
            </a:pPr>
            <a:r>
              <a:rPr lang="es-ES" sz="1800" dirty="0" smtClean="0"/>
              <a:t>Para los usuarios que están esperando el producto.</a:t>
            </a:r>
          </a:p>
          <a:p>
            <a:pPr lvl="1">
              <a:lnSpc>
                <a:spcPct val="80000"/>
              </a:lnSpc>
              <a:buClr>
                <a:schemeClr val="accent1">
                  <a:lumMod val="50000"/>
                </a:schemeClr>
              </a:buClr>
              <a:buFont typeface="Wingdings" pitchFamily="2" charset="2"/>
              <a:buChar char="Ø"/>
              <a:defRPr/>
            </a:pPr>
            <a:r>
              <a:rPr lang="es-ES" sz="1800" dirty="0" smtClean="0"/>
              <a:t>Para los vendedores que quieren capturar el mercado primero.</a:t>
            </a:r>
          </a:p>
          <a:p>
            <a:pPr lvl="1">
              <a:lnSpc>
                <a:spcPct val="90000"/>
              </a:lnSpc>
              <a:defRPr/>
            </a:pPr>
            <a:endParaRPr lang="es-ES" sz="1800" dirty="0" smtClean="0"/>
          </a:p>
          <a:p>
            <a:pPr lvl="1">
              <a:lnSpc>
                <a:spcPct val="90000"/>
              </a:lnSpc>
              <a:defRPr/>
            </a:pPr>
            <a:endParaRPr lang="es-ES" sz="1800" dirty="0" smtClean="0"/>
          </a:p>
          <a:p>
            <a:pPr>
              <a:lnSpc>
                <a:spcPct val="80000"/>
              </a:lnSpc>
              <a:buClr>
                <a:schemeClr val="accent1">
                  <a:lumMod val="50000"/>
                </a:schemeClr>
              </a:buClr>
              <a:buFont typeface="Wingdings" pitchFamily="2" charset="2"/>
              <a:buChar char="Ä"/>
              <a:defRPr/>
            </a:pPr>
            <a:r>
              <a:rPr lang="es-ES" sz="2400" dirty="0" smtClean="0"/>
              <a:t>‘Amigabilidad es alta calidad’ </a:t>
            </a:r>
          </a:p>
          <a:p>
            <a:pPr lvl="1">
              <a:lnSpc>
                <a:spcPct val="80000"/>
              </a:lnSpc>
              <a:buClr>
                <a:schemeClr val="accent1">
                  <a:lumMod val="50000"/>
                </a:schemeClr>
              </a:buClr>
              <a:buFont typeface="Wingdings" pitchFamily="2" charset="2"/>
              <a:buChar char="Ø"/>
              <a:defRPr/>
            </a:pPr>
            <a:r>
              <a:rPr lang="es-ES" sz="1800" dirty="0" smtClean="0"/>
              <a:t>Para los usuarios que tardan en entender y aprender en como usar el producto.</a:t>
            </a:r>
          </a:p>
          <a:p>
            <a:pPr>
              <a:defRPr/>
            </a:pPr>
            <a:endParaRPr lang="es-AR" sz="2400" dirty="0"/>
          </a:p>
        </p:txBody>
      </p:sp>
    </p:spTree>
    <p:extLst>
      <p:ext uri="{BB962C8B-B14F-4D97-AF65-F5344CB8AC3E}">
        <p14:creationId xmlns="" xmlns:p14="http://schemas.microsoft.com/office/powerpoint/2010/main" val="360538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30</a:t>
            </a:fld>
            <a:endParaRPr lang="es-AR"/>
          </a:p>
        </p:txBody>
      </p:sp>
      <p:sp>
        <p:nvSpPr>
          <p:cNvPr id="7" name="1 Título"/>
          <p:cNvSpPr>
            <a:spLocks noGrp="1"/>
          </p:cNvSpPr>
          <p:nvPr>
            <p:ph type="title"/>
          </p:nvPr>
        </p:nvSpPr>
        <p:spPr>
          <a:xfrm>
            <a:off x="214313" y="548680"/>
            <a:ext cx="8572500" cy="500062"/>
          </a:xfrm>
        </p:spPr>
        <p:txBody>
          <a:bodyPr>
            <a:normAutofit fontScale="90000"/>
          </a:bodyPr>
          <a:lstStyle/>
          <a:p>
            <a:r>
              <a:rPr lang="es-MX" smtClean="0"/>
              <a:t>Cuantificando Atributos de Calidad</a:t>
            </a:r>
            <a:endParaRPr lang="es-AR" smtClean="0"/>
          </a:p>
        </p:txBody>
      </p:sp>
      <p:graphicFrame>
        <p:nvGraphicFramePr>
          <p:cNvPr id="8" name="7 Tabla"/>
          <p:cNvGraphicFramePr>
            <a:graphicFrameLocks noGrp="1"/>
          </p:cNvGraphicFramePr>
          <p:nvPr>
            <p:extLst>
              <p:ext uri="{D42A27DB-BD31-4B8C-83A1-F6EECF244321}">
                <p14:modId xmlns="" xmlns:p14="http://schemas.microsoft.com/office/powerpoint/2010/main" val="112668644"/>
              </p:ext>
            </p:extLst>
          </p:nvPr>
        </p:nvGraphicFramePr>
        <p:xfrm>
          <a:off x="714348" y="1928802"/>
          <a:ext cx="7929612" cy="4064002"/>
        </p:xfrm>
        <a:graphic>
          <a:graphicData uri="http://schemas.openxmlformats.org/drawingml/2006/table">
            <a:tbl>
              <a:tblPr/>
              <a:tblGrid>
                <a:gridCol w="2774607"/>
                <a:gridCol w="404314"/>
                <a:gridCol w="404314"/>
                <a:gridCol w="404314"/>
                <a:gridCol w="404314"/>
                <a:gridCol w="404314"/>
                <a:gridCol w="404314"/>
                <a:gridCol w="404314"/>
                <a:gridCol w="404314"/>
                <a:gridCol w="404314"/>
                <a:gridCol w="404314"/>
                <a:gridCol w="404314"/>
                <a:gridCol w="707551"/>
              </a:tblGrid>
              <a:tr h="1215783">
                <a:tc>
                  <a:txBody>
                    <a:bodyPr/>
                    <a:lstStyle/>
                    <a:p>
                      <a:pPr algn="ctr" fontAlgn="b"/>
                      <a:r>
                        <a:rPr lang="es-AR" sz="1200" b="0" i="0" u="none" strike="noStrike" dirty="0">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Facilidad de Prueba</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Confiabilidad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Robustez</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Disponibilidad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Integridad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Facilidad de Mantenimiento</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Flexibilidad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Facilidad de Uso</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Reusabilidad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Interoperabilidad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smtClean="0">
                          <a:solidFill>
                            <a:srgbClr val="000000"/>
                          </a:solidFill>
                          <a:latin typeface="Calibri"/>
                        </a:rPr>
                        <a:t>Usabilidad</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FF0000"/>
                          </a:solidFill>
                          <a:latin typeface="Calibri"/>
                        </a:rPr>
                        <a:t>Orden</a:t>
                      </a: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8929">
                <a:tc>
                  <a:txBody>
                    <a:bodyPr/>
                    <a:lstStyle/>
                    <a:p>
                      <a:pPr algn="ctr" fontAlgn="b"/>
                      <a:r>
                        <a:rPr lang="es-AR" sz="1200" b="1" i="0" u="none" strike="noStrike" dirty="0">
                          <a:solidFill>
                            <a:srgbClr val="000000"/>
                          </a:solidFill>
                          <a:latin typeface="Calibri"/>
                        </a:rPr>
                        <a:t>Facilidad de Prueba</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3</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8929">
                <a:tc>
                  <a:txBody>
                    <a:bodyPr/>
                    <a:lstStyle/>
                    <a:p>
                      <a:pPr algn="ctr" fontAlgn="b"/>
                      <a:r>
                        <a:rPr lang="es-AR" sz="1200" b="1" i="0" u="none" strike="noStrike" dirty="0">
                          <a:solidFill>
                            <a:srgbClr val="000000"/>
                          </a:solidFill>
                          <a:latin typeface="Calibri"/>
                        </a:rPr>
                        <a:t>Confiabilidad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FF0000"/>
                          </a:solidFill>
                          <a:latin typeface="Calibri"/>
                        </a:rPr>
                        <a:t>10</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8929">
                <a:tc>
                  <a:txBody>
                    <a:bodyPr/>
                    <a:lstStyle/>
                    <a:p>
                      <a:pPr algn="ctr" fontAlgn="b"/>
                      <a:r>
                        <a:rPr lang="es-AR" sz="1200" b="1" i="0" u="none" strike="noStrike" dirty="0">
                          <a:solidFill>
                            <a:srgbClr val="000000"/>
                          </a:solidFill>
                          <a:latin typeface="Calibri"/>
                        </a:rPr>
                        <a:t>Robustez</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FF0000"/>
                          </a:solidFill>
                          <a:latin typeface="Calibri"/>
                        </a:rPr>
                        <a:t>0</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8929">
                <a:tc>
                  <a:txBody>
                    <a:bodyPr/>
                    <a:lstStyle/>
                    <a:p>
                      <a:pPr algn="ctr" fontAlgn="b"/>
                      <a:r>
                        <a:rPr lang="es-AR" sz="1200" b="1" i="0" u="none" strike="noStrike" dirty="0">
                          <a:solidFill>
                            <a:srgbClr val="000000"/>
                          </a:solidFill>
                          <a:latin typeface="Calibri"/>
                        </a:rPr>
                        <a:t>Disponibilidad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FF0000"/>
                          </a:solidFill>
                          <a:latin typeface="Calibri"/>
                        </a:rPr>
                        <a:t>7</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8929">
                <a:tc>
                  <a:txBody>
                    <a:bodyPr/>
                    <a:lstStyle/>
                    <a:p>
                      <a:pPr algn="ctr" fontAlgn="b"/>
                      <a:r>
                        <a:rPr lang="es-AR" sz="1200" b="1" i="0" u="none" strike="noStrike" dirty="0">
                          <a:solidFill>
                            <a:srgbClr val="000000"/>
                          </a:solidFill>
                          <a:latin typeface="Calibri"/>
                        </a:rPr>
                        <a:t>Integridad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1</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8929">
                <a:tc>
                  <a:txBody>
                    <a:bodyPr/>
                    <a:lstStyle/>
                    <a:p>
                      <a:pPr algn="ctr" fontAlgn="b"/>
                      <a:r>
                        <a:rPr lang="es-AR" sz="1200" b="1" i="0" u="none" strike="noStrike" dirty="0">
                          <a:solidFill>
                            <a:srgbClr val="000000"/>
                          </a:solidFill>
                          <a:latin typeface="Calibri"/>
                        </a:rPr>
                        <a:t>Facilidad de Mantenimiento</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9</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8929">
                <a:tc>
                  <a:txBody>
                    <a:bodyPr/>
                    <a:lstStyle/>
                    <a:p>
                      <a:pPr algn="ctr" fontAlgn="b"/>
                      <a:r>
                        <a:rPr lang="es-AR" sz="1200" b="1" i="0" u="none" strike="noStrike" dirty="0">
                          <a:solidFill>
                            <a:srgbClr val="000000"/>
                          </a:solidFill>
                          <a:latin typeface="Calibri"/>
                        </a:rPr>
                        <a:t>Flexibilidad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8</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8929">
                <a:tc>
                  <a:txBody>
                    <a:bodyPr/>
                    <a:lstStyle/>
                    <a:p>
                      <a:pPr algn="ctr" fontAlgn="b"/>
                      <a:r>
                        <a:rPr lang="es-AR" sz="1200" b="1" i="0" u="none" strike="noStrike" dirty="0">
                          <a:solidFill>
                            <a:srgbClr val="000000"/>
                          </a:solidFill>
                          <a:latin typeface="Calibri"/>
                        </a:rPr>
                        <a:t>Facilidad de Uso</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5</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8929">
                <a:tc>
                  <a:txBody>
                    <a:bodyPr/>
                    <a:lstStyle/>
                    <a:p>
                      <a:pPr algn="ctr" fontAlgn="b"/>
                      <a:r>
                        <a:rPr lang="es-AR" sz="1200" b="1" i="0" u="none" strike="noStrike" dirty="0">
                          <a:solidFill>
                            <a:srgbClr val="000000"/>
                          </a:solidFill>
                          <a:latin typeface="Calibri"/>
                        </a:rPr>
                        <a:t>Reusabilidad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5</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8929">
                <a:tc>
                  <a:txBody>
                    <a:bodyPr/>
                    <a:lstStyle/>
                    <a:p>
                      <a:pPr algn="ctr" fontAlgn="b"/>
                      <a:r>
                        <a:rPr lang="es-AR" sz="1200" b="1" i="0" u="none" strike="noStrike" dirty="0">
                          <a:solidFill>
                            <a:srgbClr val="000000"/>
                          </a:solidFill>
                          <a:latin typeface="Calibri"/>
                        </a:rPr>
                        <a:t>Interoperabilidad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5</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8929">
                <a:tc>
                  <a:txBody>
                    <a:bodyPr/>
                    <a:lstStyle/>
                    <a:p>
                      <a:pPr algn="ctr" fontAlgn="b"/>
                      <a:r>
                        <a:rPr lang="es-AR" sz="1200" b="1" i="0" u="none" strike="noStrike" dirty="0" smtClean="0">
                          <a:solidFill>
                            <a:srgbClr val="000000"/>
                          </a:solidFill>
                          <a:latin typeface="Calibri"/>
                        </a:rPr>
                        <a:t>Usabilidad</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dirty="0">
                          <a:solidFill>
                            <a:srgbClr val="FF0000"/>
                          </a:solidFill>
                          <a:latin typeface="Calibri"/>
                        </a:rPr>
                        <a:t>6</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9" name="8 Flecha derecha"/>
          <p:cNvSpPr>
            <a:spLocks noChangeArrowheads="1"/>
          </p:cNvSpPr>
          <p:nvPr/>
        </p:nvSpPr>
        <p:spPr bwMode="auto">
          <a:xfrm>
            <a:off x="571500" y="3357563"/>
            <a:ext cx="285750" cy="285750"/>
          </a:xfrm>
          <a:prstGeom prst="rightArrow">
            <a:avLst>
              <a:gd name="adj1" fmla="val 50000"/>
              <a:gd name="adj2" fmla="val 50000"/>
            </a:avLst>
          </a:prstGeom>
          <a:solidFill>
            <a:schemeClr val="accent1"/>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p>
            <a:endParaRPr lang="es-AR"/>
          </a:p>
        </p:txBody>
      </p:sp>
      <p:sp>
        <p:nvSpPr>
          <p:cNvPr id="10" name="9 Flecha derecha"/>
          <p:cNvSpPr>
            <a:spLocks noChangeArrowheads="1"/>
          </p:cNvSpPr>
          <p:nvPr/>
        </p:nvSpPr>
        <p:spPr bwMode="auto">
          <a:xfrm>
            <a:off x="571500" y="4429125"/>
            <a:ext cx="285750" cy="285750"/>
          </a:xfrm>
          <a:prstGeom prst="rightArrow">
            <a:avLst>
              <a:gd name="adj1" fmla="val 50000"/>
              <a:gd name="adj2" fmla="val 50000"/>
            </a:avLst>
          </a:prstGeom>
          <a:solidFill>
            <a:schemeClr val="accent1"/>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p>
            <a:endParaRPr lang="es-AR"/>
          </a:p>
        </p:txBody>
      </p:sp>
      <p:sp>
        <p:nvSpPr>
          <p:cNvPr id="11" name="10 Flecha derecha"/>
          <p:cNvSpPr>
            <a:spLocks noChangeArrowheads="1"/>
          </p:cNvSpPr>
          <p:nvPr/>
        </p:nvSpPr>
        <p:spPr bwMode="auto">
          <a:xfrm>
            <a:off x="571500" y="4714875"/>
            <a:ext cx="285750" cy="285750"/>
          </a:xfrm>
          <a:prstGeom prst="rightArrow">
            <a:avLst>
              <a:gd name="adj1" fmla="val 50000"/>
              <a:gd name="adj2" fmla="val 50000"/>
            </a:avLst>
          </a:prstGeom>
          <a:solidFill>
            <a:schemeClr val="accent1"/>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p>
            <a:endParaRPr lang="es-AR"/>
          </a:p>
        </p:txBody>
      </p:sp>
      <p:sp>
        <p:nvSpPr>
          <p:cNvPr id="12" name="11 Flecha derecha"/>
          <p:cNvSpPr>
            <a:spLocks noChangeArrowheads="1"/>
          </p:cNvSpPr>
          <p:nvPr/>
        </p:nvSpPr>
        <p:spPr bwMode="auto">
          <a:xfrm>
            <a:off x="571500" y="3929063"/>
            <a:ext cx="285750" cy="285750"/>
          </a:xfrm>
          <a:prstGeom prst="rightArrow">
            <a:avLst>
              <a:gd name="adj1" fmla="val 50000"/>
              <a:gd name="adj2" fmla="val 50000"/>
            </a:avLst>
          </a:prstGeom>
          <a:solidFill>
            <a:schemeClr val="accent1"/>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p>
            <a:endParaRPr lang="es-AR"/>
          </a:p>
        </p:txBody>
      </p:sp>
      <p:sp>
        <p:nvSpPr>
          <p:cNvPr id="13" name="12 Flecha derecha"/>
          <p:cNvSpPr>
            <a:spLocks noChangeArrowheads="1"/>
          </p:cNvSpPr>
          <p:nvPr/>
        </p:nvSpPr>
        <p:spPr bwMode="auto">
          <a:xfrm>
            <a:off x="571500" y="5715000"/>
            <a:ext cx="285750" cy="285750"/>
          </a:xfrm>
          <a:prstGeom prst="rightArrow">
            <a:avLst>
              <a:gd name="adj1" fmla="val 50000"/>
              <a:gd name="adj2" fmla="val 50000"/>
            </a:avLst>
          </a:prstGeom>
          <a:solidFill>
            <a:schemeClr val="accent1"/>
          </a:solidFill>
          <a:ln>
            <a:noFill/>
          </a:ln>
          <a:extLst>
            <a:ext uri="{91240B29-F687-4F45-9708-019B960494DF}">
              <a14:hiddenLine xmlns="" xmlns:a14="http://schemas.microsoft.com/office/drawing/2010/main" w="9525" algn="ctr">
                <a:solidFill>
                  <a:srgbClr val="000000"/>
                </a:solidFill>
                <a:round/>
                <a:headEnd/>
                <a:tailEnd/>
              </a14:hiddenLine>
            </a:ext>
          </a:extLst>
        </p:spPr>
        <p:txBody>
          <a:bodyPr/>
          <a:lstStyle/>
          <a:p>
            <a:endParaRPr lang="es-AR"/>
          </a:p>
        </p:txBody>
      </p:sp>
      <p:sp>
        <p:nvSpPr>
          <p:cNvPr id="14" name="Rectangle 4"/>
          <p:cNvSpPr>
            <a:spLocks noChangeArrowheads="1"/>
          </p:cNvSpPr>
          <p:nvPr/>
        </p:nvSpPr>
        <p:spPr bwMode="auto">
          <a:xfrm>
            <a:off x="2714625" y="1482725"/>
            <a:ext cx="3667125" cy="303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buFont typeface="Wingdings" pitchFamily="2" charset="2"/>
              <a:buNone/>
            </a:pPr>
            <a:r>
              <a:rPr lang="es-ES" sz="1400" b="1" u="none" dirty="0"/>
              <a:t>Paso 2: Priorizar el resto de los atributos</a:t>
            </a:r>
          </a:p>
        </p:txBody>
      </p:sp>
    </p:spTree>
    <p:extLst>
      <p:ext uri="{BB962C8B-B14F-4D97-AF65-F5344CB8AC3E}">
        <p14:creationId xmlns="" xmlns:p14="http://schemas.microsoft.com/office/powerpoint/2010/main" val="31407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31</a:t>
            </a:fld>
            <a:endParaRPr lang="es-AR"/>
          </a:p>
        </p:txBody>
      </p:sp>
      <p:sp>
        <p:nvSpPr>
          <p:cNvPr id="7" name="1 Título"/>
          <p:cNvSpPr>
            <a:spLocks noGrp="1"/>
          </p:cNvSpPr>
          <p:nvPr>
            <p:ph type="title"/>
          </p:nvPr>
        </p:nvSpPr>
        <p:spPr>
          <a:xfrm>
            <a:off x="214313" y="548680"/>
            <a:ext cx="8572500" cy="500062"/>
          </a:xfrm>
        </p:spPr>
        <p:txBody>
          <a:bodyPr>
            <a:normAutofit fontScale="90000"/>
          </a:bodyPr>
          <a:lstStyle/>
          <a:p>
            <a:r>
              <a:rPr lang="es-MX" smtClean="0"/>
              <a:t>Cuantificando Atributos de Calidad</a:t>
            </a:r>
            <a:endParaRPr lang="es-AR" smtClean="0"/>
          </a:p>
        </p:txBody>
      </p:sp>
      <p:sp>
        <p:nvSpPr>
          <p:cNvPr id="8" name="Rectangle 5"/>
          <p:cNvSpPr>
            <a:spLocks noChangeArrowheads="1"/>
          </p:cNvSpPr>
          <p:nvPr/>
        </p:nvSpPr>
        <p:spPr bwMode="auto">
          <a:xfrm>
            <a:off x="1143000" y="1643063"/>
            <a:ext cx="6715125" cy="5290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buFont typeface="Wingdings" pitchFamily="2" charset="2"/>
              <a:buNone/>
            </a:pPr>
            <a:r>
              <a:rPr lang="es-ES" b="1" u="none" dirty="0"/>
              <a:t>Paso 3: Mapear los atributos seleccionados a un </a:t>
            </a:r>
          </a:p>
          <a:p>
            <a:pPr>
              <a:buFont typeface="Wingdings" pitchFamily="2" charset="2"/>
              <a:buNone/>
            </a:pPr>
            <a:r>
              <a:rPr lang="es-ES" b="1" u="none" dirty="0"/>
              <a:t>Criterio cuantificable</a:t>
            </a:r>
          </a:p>
        </p:txBody>
      </p:sp>
      <p:graphicFrame>
        <p:nvGraphicFramePr>
          <p:cNvPr id="9" name="Object 2"/>
          <p:cNvGraphicFramePr>
            <a:graphicFrameLocks noChangeAspect="1"/>
          </p:cNvGraphicFramePr>
          <p:nvPr>
            <p:ph idx="4294967295"/>
            <p:extLst>
              <p:ext uri="{D42A27DB-BD31-4B8C-83A1-F6EECF244321}">
                <p14:modId xmlns="" xmlns:p14="http://schemas.microsoft.com/office/powerpoint/2010/main" val="1792018549"/>
              </p:ext>
            </p:extLst>
          </p:nvPr>
        </p:nvGraphicFramePr>
        <p:xfrm>
          <a:off x="1785938" y="2322513"/>
          <a:ext cx="5429250" cy="3821112"/>
        </p:xfrm>
        <a:graphic>
          <a:graphicData uri="http://schemas.openxmlformats.org/presentationml/2006/ole">
            <p:oleObj spid="_x0000_s130050" name="Imagen de mapa de bits" r:id="rId4" imgW="5076190" imgH="3219899" progId="PBrush">
              <p:embed/>
            </p:oleObj>
          </a:graphicData>
        </a:graphic>
      </p:graphicFrame>
    </p:spTree>
    <p:extLst>
      <p:ext uri="{BB962C8B-B14F-4D97-AF65-F5344CB8AC3E}">
        <p14:creationId xmlns="" xmlns:p14="http://schemas.microsoft.com/office/powerpoint/2010/main" val="19584373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32</a:t>
            </a:fld>
            <a:endParaRPr lang="es-AR"/>
          </a:p>
        </p:txBody>
      </p:sp>
      <p:sp>
        <p:nvSpPr>
          <p:cNvPr id="7" name="1 Título"/>
          <p:cNvSpPr>
            <a:spLocks noGrp="1"/>
          </p:cNvSpPr>
          <p:nvPr>
            <p:ph type="title"/>
          </p:nvPr>
        </p:nvSpPr>
        <p:spPr>
          <a:xfrm>
            <a:off x="214313" y="548680"/>
            <a:ext cx="8572500" cy="500062"/>
          </a:xfrm>
        </p:spPr>
        <p:txBody>
          <a:bodyPr>
            <a:normAutofit fontScale="90000"/>
          </a:bodyPr>
          <a:lstStyle/>
          <a:p>
            <a:r>
              <a:rPr lang="es-MX" dirty="0" smtClean="0"/>
              <a:t>Cuantificando Atributos de Calidad</a:t>
            </a:r>
            <a:endParaRPr lang="es-AR" dirty="0" smtClean="0"/>
          </a:p>
        </p:txBody>
      </p:sp>
      <p:sp>
        <p:nvSpPr>
          <p:cNvPr id="8" name="Rectangle 6"/>
          <p:cNvSpPr>
            <a:spLocks noChangeArrowheads="1"/>
          </p:cNvSpPr>
          <p:nvPr/>
        </p:nvSpPr>
        <p:spPr bwMode="auto">
          <a:xfrm>
            <a:off x="2484438" y="1989138"/>
            <a:ext cx="4572000" cy="5290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buFont typeface="Wingdings" pitchFamily="2" charset="2"/>
              <a:buNone/>
            </a:pPr>
            <a:r>
              <a:rPr lang="es-ES" b="1" u="none" dirty="0"/>
              <a:t>Paso 4: Identificar las mediciones de calidad específicas</a:t>
            </a:r>
          </a:p>
        </p:txBody>
      </p:sp>
      <p:graphicFrame>
        <p:nvGraphicFramePr>
          <p:cNvPr id="9" name="Group 76"/>
          <p:cNvGraphicFramePr>
            <a:graphicFrameLocks noGrp="1"/>
          </p:cNvGraphicFramePr>
          <p:nvPr>
            <p:ph idx="4294967295"/>
            <p:extLst>
              <p:ext uri="{D42A27DB-BD31-4B8C-83A1-F6EECF244321}">
                <p14:modId xmlns="" xmlns:p14="http://schemas.microsoft.com/office/powerpoint/2010/main" val="140494616"/>
              </p:ext>
            </p:extLst>
          </p:nvPr>
        </p:nvGraphicFramePr>
        <p:xfrm>
          <a:off x="1116013" y="2781300"/>
          <a:ext cx="7561262" cy="2751138"/>
        </p:xfrm>
        <a:graphic>
          <a:graphicData uri="http://schemas.openxmlformats.org/drawingml/2006/table">
            <a:tbl>
              <a:tblPr/>
              <a:tblGrid>
                <a:gridCol w="2305050"/>
                <a:gridCol w="5256212"/>
              </a:tblGrid>
              <a:tr h="396286">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2000" b="1" i="0" u="none" strike="noStrike" cap="none" normalizeH="0" baseline="0" smtClean="0">
                          <a:ln>
                            <a:noFill/>
                          </a:ln>
                          <a:solidFill>
                            <a:schemeClr val="tx1"/>
                          </a:solidFill>
                          <a:effectLst/>
                          <a:latin typeface="Arial" pitchFamily="34" charset="0"/>
                        </a:rPr>
                        <a:t>Criterio</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2000" b="1" i="0" u="none" strike="noStrike" cap="none" normalizeH="0" baseline="0" smtClean="0">
                          <a:ln>
                            <a:noFill/>
                          </a:ln>
                          <a:solidFill>
                            <a:schemeClr val="tx1"/>
                          </a:solidFill>
                          <a:effectLst/>
                          <a:latin typeface="Arial" pitchFamily="34" charset="0"/>
                        </a:rPr>
                        <a:t>Medición</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812">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400" b="1" i="0" u="none" strike="noStrike" cap="none" normalizeH="0" baseline="0" smtClean="0">
                          <a:ln>
                            <a:noFill/>
                          </a:ln>
                          <a:solidFill>
                            <a:schemeClr val="tx1"/>
                          </a:solidFill>
                          <a:effectLst/>
                          <a:latin typeface="Arial" pitchFamily="34" charset="0"/>
                        </a:rPr>
                        <a:t>MTBF</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400" b="0" i="0" u="none" strike="noStrike" cap="none" normalizeH="0" baseline="0" smtClean="0">
                          <a:ln>
                            <a:noFill/>
                          </a:ln>
                          <a:solidFill>
                            <a:schemeClr val="tx1"/>
                          </a:solidFill>
                          <a:effectLst/>
                          <a:latin typeface="Arial" pitchFamily="34" charset="0"/>
                        </a:rPr>
                        <a:t>El sistema debería tener un tiempo medio entre falla de la menos 75 días.</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20">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400" b="1" i="0" u="none" strike="noStrike" cap="none" normalizeH="0" baseline="0" smtClean="0">
                          <a:ln>
                            <a:noFill/>
                          </a:ln>
                          <a:solidFill>
                            <a:schemeClr val="tx1"/>
                          </a:solidFill>
                          <a:effectLst/>
                          <a:latin typeface="Arial" pitchFamily="34" charset="0"/>
                        </a:rPr>
                        <a:t>MTTR</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400" b="0" i="0" u="none" strike="noStrike" cap="none" normalizeH="0" baseline="0" smtClean="0">
                          <a:ln>
                            <a:noFill/>
                          </a:ln>
                          <a:solidFill>
                            <a:schemeClr val="tx1"/>
                          </a:solidFill>
                          <a:effectLst/>
                          <a:latin typeface="Arial" pitchFamily="34" charset="0"/>
                        </a:rPr>
                        <a:t>El sistema debería tener un tiempo medio de reparación de menos de 30 minutos.</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215">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400" b="1" i="0" u="none" strike="noStrike" cap="none" normalizeH="0" baseline="0" smtClean="0">
                          <a:ln>
                            <a:noFill/>
                          </a:ln>
                          <a:solidFill>
                            <a:schemeClr val="tx1"/>
                          </a:solidFill>
                          <a:effectLst/>
                          <a:latin typeface="Arial" pitchFamily="34" charset="0"/>
                        </a:rPr>
                        <a:t>Estándares GUI</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400" b="0" i="0" u="none" strike="noStrike" cap="none" normalizeH="0" baseline="0" smtClean="0">
                          <a:ln>
                            <a:noFill/>
                          </a:ln>
                          <a:solidFill>
                            <a:schemeClr val="tx1"/>
                          </a:solidFill>
                          <a:effectLst/>
                          <a:latin typeface="Arial" pitchFamily="34" charset="0"/>
                        </a:rPr>
                        <a:t>El software debería estar de acuerdo a los estándares de interfaz de Microsoft Windows correspondiente a la versión ….</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1605">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400" b="1" i="0" u="none" strike="noStrike" cap="none" normalizeH="0" baseline="0" smtClean="0">
                          <a:ln>
                            <a:noFill/>
                          </a:ln>
                          <a:solidFill>
                            <a:schemeClr val="tx1"/>
                          </a:solidFill>
                          <a:effectLst/>
                          <a:latin typeface="Arial" pitchFamily="34" charset="0"/>
                        </a:rPr>
                        <a:t>Respuesta temporal</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400" b="0" i="0" u="none" strike="noStrike" cap="none" normalizeH="0" baseline="0" smtClean="0">
                          <a:ln>
                            <a:noFill/>
                          </a:ln>
                          <a:solidFill>
                            <a:schemeClr val="tx1"/>
                          </a:solidFill>
                          <a:effectLst/>
                          <a:latin typeface="Arial" pitchFamily="34" charset="0"/>
                        </a:rPr>
                        <a:t>El sistema debería tener un tiempo de respuesta para las consultas de cómo máximo …, para las transferencia de datos de …</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 xmlns:p14="http://schemas.microsoft.com/office/powerpoint/2010/main" val="12057778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Costos de Calidad</a:t>
            </a:r>
            <a:endParaRPr lang="es-AR" dirty="0"/>
          </a:p>
        </p:txBody>
      </p:sp>
      <p:sp>
        <p:nvSpPr>
          <p:cNvPr id="3" name="2 Subtítulo"/>
          <p:cNvSpPr>
            <a:spLocks noGrp="1"/>
          </p:cNvSpPr>
          <p:nvPr>
            <p:ph type="subTitle" idx="1"/>
          </p:nvPr>
        </p:nvSpPr>
        <p:spPr/>
        <p:txBody>
          <a:bodyPr/>
          <a:lstStyle/>
          <a:p>
            <a:endParaRPr lang="es-AR"/>
          </a:p>
        </p:txBody>
      </p:sp>
      <p:sp>
        <p:nvSpPr>
          <p:cNvPr id="4" name="3 Marcador de fecha"/>
          <p:cNvSpPr>
            <a:spLocks noGrp="1"/>
          </p:cNvSpPr>
          <p:nvPr>
            <p:ph type="dt" sz="half" idx="10"/>
          </p:nvPr>
        </p:nvSpPr>
        <p:spPr/>
        <p:txBody>
          <a:bodyPr/>
          <a:lstStyle/>
          <a:p>
            <a:pPr>
              <a:defRPr/>
            </a:pPr>
            <a:fld id="{0F8E79D7-6818-4755-A740-A19159520300}" type="datetime1">
              <a:rPr lang="es-AR" smtClean="0"/>
              <a:pPr>
                <a:defRPr/>
              </a:pPr>
              <a:t>01/11/2010</a:t>
            </a:fld>
            <a:endParaRPr lang="es-AR"/>
          </a:p>
        </p:txBody>
      </p:sp>
      <p:sp>
        <p:nvSpPr>
          <p:cNvPr id="5" name="4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6" name="5 Marcador de número de diapositiva"/>
          <p:cNvSpPr>
            <a:spLocks noGrp="1"/>
          </p:cNvSpPr>
          <p:nvPr>
            <p:ph type="sldNum" sz="quarter" idx="12"/>
          </p:nvPr>
        </p:nvSpPr>
        <p:spPr/>
        <p:txBody>
          <a:bodyPr/>
          <a:lstStyle/>
          <a:p>
            <a:pPr>
              <a:defRPr/>
            </a:pPr>
            <a:fld id="{9D3EB300-E63D-4455-BEA6-6460E22129A6}" type="slidenum">
              <a:rPr lang="es-AR" smtClean="0"/>
              <a:pPr>
                <a:defRPr/>
              </a:pPr>
              <a:t>33</a:t>
            </a:fld>
            <a:endParaRPr lang="es-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34</a:t>
            </a:fld>
            <a:endParaRPr lang="es-AR"/>
          </a:p>
        </p:txBody>
      </p:sp>
      <p:pic>
        <p:nvPicPr>
          <p:cNvPr id="7" name="Picture 5" descr="costos"/>
          <p:cNvPicPr>
            <a:picLocks noGrp="1" noChangeAspect="1" noChangeArrowheads="1"/>
          </p:cNvPicPr>
          <p:nvPr>
            <p:ph idx="4294967295"/>
          </p:nvPr>
        </p:nvPicPr>
        <p:blipFill>
          <a:blip r:embed="rId3" cstate="print"/>
          <a:srcRect/>
          <a:stretch>
            <a:fillRect/>
          </a:stretch>
        </p:blipFill>
        <p:spPr>
          <a:xfrm>
            <a:off x="4714875" y="2500313"/>
            <a:ext cx="4278313" cy="2330450"/>
          </a:xfrm>
          <a:prstGeom prst="rect">
            <a:avLst/>
          </a:prstGeom>
          <a:noFill/>
        </p:spPr>
      </p:pic>
      <p:sp>
        <p:nvSpPr>
          <p:cNvPr id="8" name="1 Título"/>
          <p:cNvSpPr>
            <a:spLocks noGrp="1"/>
          </p:cNvSpPr>
          <p:nvPr>
            <p:ph type="title"/>
          </p:nvPr>
        </p:nvSpPr>
        <p:spPr>
          <a:xfrm>
            <a:off x="214313" y="548680"/>
            <a:ext cx="8929687" cy="500062"/>
          </a:xfrm>
        </p:spPr>
        <p:txBody>
          <a:bodyPr>
            <a:normAutofit fontScale="90000"/>
          </a:bodyPr>
          <a:lstStyle/>
          <a:p>
            <a:r>
              <a:rPr lang="es-AR" smtClean="0"/>
              <a:t>Sobre los costos de la calidad </a:t>
            </a:r>
          </a:p>
        </p:txBody>
      </p:sp>
      <p:sp>
        <p:nvSpPr>
          <p:cNvPr id="9" name="2 Marcador de contenido"/>
          <p:cNvSpPr>
            <a:spLocks noGrp="1"/>
          </p:cNvSpPr>
          <p:nvPr>
            <p:ph idx="1"/>
          </p:nvPr>
        </p:nvSpPr>
        <p:spPr>
          <a:xfrm>
            <a:off x="214313" y="1643063"/>
            <a:ext cx="6000750" cy="4500562"/>
          </a:xfrm>
        </p:spPr>
        <p:txBody>
          <a:bodyPr/>
          <a:lstStyle/>
          <a:p>
            <a:pPr>
              <a:buClr>
                <a:schemeClr val="accent1">
                  <a:lumMod val="50000"/>
                </a:schemeClr>
              </a:buClr>
              <a:buFont typeface="Wingdings" pitchFamily="2" charset="2"/>
              <a:buChar char="Ø"/>
              <a:defRPr/>
            </a:pPr>
            <a:r>
              <a:rPr lang="es-AR" sz="2000" dirty="0" smtClean="0"/>
              <a:t>¿Cuánto cuesta la calidad?</a:t>
            </a:r>
          </a:p>
          <a:p>
            <a:pPr>
              <a:buClr>
                <a:schemeClr val="accent1">
                  <a:lumMod val="50000"/>
                </a:schemeClr>
              </a:buClr>
              <a:buFont typeface="Wingdings" pitchFamily="2" charset="2"/>
              <a:buChar char="Ø"/>
              <a:defRPr/>
            </a:pPr>
            <a:endParaRPr lang="es-AR" sz="2000" dirty="0" smtClean="0"/>
          </a:p>
          <a:p>
            <a:pPr>
              <a:buClr>
                <a:schemeClr val="accent1">
                  <a:lumMod val="50000"/>
                </a:schemeClr>
              </a:buClr>
              <a:buFont typeface="Wingdings" pitchFamily="2" charset="2"/>
              <a:buChar char="Ø"/>
              <a:defRPr/>
            </a:pPr>
            <a:r>
              <a:rPr lang="es-AR" sz="2000" dirty="0" smtClean="0"/>
              <a:t>¿Cuánto cuesta no tener calidad?</a:t>
            </a:r>
          </a:p>
          <a:p>
            <a:pPr>
              <a:buClr>
                <a:schemeClr val="accent1">
                  <a:lumMod val="50000"/>
                </a:schemeClr>
              </a:buClr>
              <a:buFont typeface="Wingdings" pitchFamily="2" charset="2"/>
              <a:buChar char="Ø"/>
              <a:defRPr/>
            </a:pPr>
            <a:endParaRPr lang="es-AR" sz="2000" dirty="0" smtClean="0"/>
          </a:p>
          <a:p>
            <a:pPr>
              <a:buClr>
                <a:schemeClr val="accent1">
                  <a:lumMod val="50000"/>
                </a:schemeClr>
              </a:buClr>
              <a:buFont typeface="Wingdings" pitchFamily="2" charset="2"/>
              <a:buChar char="Ø"/>
              <a:defRPr/>
            </a:pPr>
            <a:r>
              <a:rPr lang="es-AR" sz="2000" dirty="0" smtClean="0"/>
              <a:t>¿Qué impacto económico tendrá en mi organización un sistema de calidad?</a:t>
            </a:r>
          </a:p>
          <a:p>
            <a:pPr>
              <a:buClr>
                <a:schemeClr val="accent1">
                  <a:lumMod val="50000"/>
                </a:schemeClr>
              </a:buClr>
              <a:buFont typeface="Wingdings" pitchFamily="2" charset="2"/>
              <a:buChar char="Ø"/>
              <a:defRPr/>
            </a:pPr>
            <a:endParaRPr lang="es-AR" sz="2000" dirty="0" smtClean="0"/>
          </a:p>
          <a:p>
            <a:pPr>
              <a:buClr>
                <a:schemeClr val="accent1">
                  <a:lumMod val="50000"/>
                </a:schemeClr>
              </a:buClr>
              <a:buFont typeface="Wingdings" pitchFamily="2" charset="2"/>
              <a:buChar char="Ø"/>
              <a:defRPr/>
            </a:pPr>
            <a:r>
              <a:rPr lang="es-AR" sz="2000" dirty="0" smtClean="0"/>
              <a:t>¿Qué es un costo “razonable” de calidad?</a:t>
            </a:r>
          </a:p>
          <a:p>
            <a:pPr>
              <a:buClr>
                <a:schemeClr val="accent1">
                  <a:lumMod val="50000"/>
                </a:schemeClr>
              </a:buClr>
              <a:buFont typeface="Wingdings" pitchFamily="2" charset="2"/>
              <a:buChar char="Ø"/>
              <a:defRPr/>
            </a:pPr>
            <a:endParaRPr lang="es-AR" sz="2000" dirty="0" smtClean="0"/>
          </a:p>
          <a:p>
            <a:pPr>
              <a:buClr>
                <a:schemeClr val="accent1">
                  <a:lumMod val="50000"/>
                </a:schemeClr>
              </a:buClr>
              <a:buFont typeface="Wingdings" pitchFamily="2" charset="2"/>
              <a:buChar char="Ø"/>
              <a:defRPr/>
            </a:pPr>
            <a:r>
              <a:rPr lang="es-AR" sz="2000" dirty="0" smtClean="0"/>
              <a:t>¿Puedo medir el costo de la calidad y el beneficio que me da?</a:t>
            </a:r>
          </a:p>
          <a:p>
            <a:pPr>
              <a:buClr>
                <a:schemeClr val="accent1">
                  <a:lumMod val="50000"/>
                </a:schemeClr>
              </a:buClr>
              <a:buFont typeface="Wingdings" pitchFamily="2" charset="2"/>
              <a:buChar char="Ø"/>
              <a:defRPr/>
            </a:pPr>
            <a:endParaRPr lang="es-AR"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35</a:t>
            </a:fld>
            <a:endParaRPr lang="es-AR"/>
          </a:p>
        </p:txBody>
      </p:sp>
      <p:sp>
        <p:nvSpPr>
          <p:cNvPr id="7" name="1 Título"/>
          <p:cNvSpPr>
            <a:spLocks noGrp="1"/>
          </p:cNvSpPr>
          <p:nvPr>
            <p:ph type="title"/>
          </p:nvPr>
        </p:nvSpPr>
        <p:spPr>
          <a:xfrm>
            <a:off x="500063" y="548680"/>
            <a:ext cx="8429625" cy="500062"/>
          </a:xfrm>
        </p:spPr>
        <p:txBody>
          <a:bodyPr>
            <a:normAutofit fontScale="90000"/>
          </a:bodyPr>
          <a:lstStyle/>
          <a:p>
            <a:r>
              <a:rPr lang="es-AR" smtClean="0"/>
              <a:t>Sobre los costos de la calidad - Origen</a:t>
            </a:r>
          </a:p>
        </p:txBody>
      </p:sp>
      <p:sp>
        <p:nvSpPr>
          <p:cNvPr id="8" name="2 Marcador de contenido"/>
          <p:cNvSpPr>
            <a:spLocks noGrp="1"/>
          </p:cNvSpPr>
          <p:nvPr>
            <p:ph idx="1"/>
          </p:nvPr>
        </p:nvSpPr>
        <p:spPr>
          <a:xfrm>
            <a:off x="428625" y="1263055"/>
            <a:ext cx="8286750" cy="4500562"/>
          </a:xfrm>
        </p:spPr>
        <p:txBody>
          <a:bodyPr>
            <a:normAutofit lnSpcReduction="10000"/>
          </a:bodyPr>
          <a:lstStyle/>
          <a:p>
            <a:pPr>
              <a:buClr>
                <a:schemeClr val="accent1">
                  <a:lumMod val="50000"/>
                </a:schemeClr>
              </a:buClr>
              <a:buFont typeface="Wingdings 2" pitchFamily="18" charset="2"/>
              <a:buChar char="E"/>
              <a:defRPr/>
            </a:pPr>
            <a:r>
              <a:rPr lang="es-AR" sz="2000" dirty="0" smtClean="0"/>
              <a:t>En los 50 y 60s se comienzan a analizar los costos de la calidad debido a las siguientes razones:</a:t>
            </a:r>
          </a:p>
          <a:p>
            <a:pPr lvl="1">
              <a:buClr>
                <a:schemeClr val="accent1">
                  <a:lumMod val="50000"/>
                </a:schemeClr>
              </a:buClr>
              <a:buFont typeface="Wingdings" pitchFamily="2" charset="2"/>
              <a:buChar char="Ä"/>
              <a:defRPr/>
            </a:pPr>
            <a:r>
              <a:rPr lang="es-AR" sz="1800" dirty="0" smtClean="0"/>
              <a:t>Los productos comienzan a tener una complejidad importante.</a:t>
            </a:r>
          </a:p>
          <a:p>
            <a:pPr lvl="1">
              <a:buClr>
                <a:schemeClr val="accent1">
                  <a:lumMod val="50000"/>
                </a:schemeClr>
              </a:buClr>
              <a:buFont typeface="Wingdings" pitchFamily="2" charset="2"/>
              <a:buChar char="Ä"/>
              <a:defRPr/>
            </a:pPr>
            <a:r>
              <a:rPr lang="es-AR" sz="1800" dirty="0" smtClean="0"/>
              <a:t>Los clientes comienzan a tener mayores expectativas:</a:t>
            </a:r>
          </a:p>
          <a:p>
            <a:pPr lvl="2">
              <a:buClr>
                <a:schemeClr val="accent1">
                  <a:lumMod val="50000"/>
                </a:schemeClr>
              </a:buClr>
              <a:buFont typeface="Wingdings" pitchFamily="2" charset="2"/>
              <a:buChar char="Ä"/>
              <a:defRPr/>
            </a:pPr>
            <a:r>
              <a:rPr lang="es-AR" sz="1600" dirty="0" smtClean="0"/>
              <a:t>Demanda de buenos servicios post-venta.</a:t>
            </a:r>
          </a:p>
          <a:p>
            <a:pPr lvl="2">
              <a:buClr>
                <a:schemeClr val="accent1">
                  <a:lumMod val="50000"/>
                </a:schemeClr>
              </a:buClr>
              <a:buFont typeface="Wingdings" pitchFamily="2" charset="2"/>
              <a:buChar char="Ä"/>
              <a:defRPr/>
            </a:pPr>
            <a:r>
              <a:rPr lang="es-AR" sz="1600" dirty="0" smtClean="0"/>
              <a:t>Se espera una solución eficiente y eficaz frente a los problemas del producto.</a:t>
            </a:r>
          </a:p>
          <a:p>
            <a:pPr lvl="2">
              <a:buFont typeface="Webdings" pitchFamily="18" charset="2"/>
              <a:buChar char=""/>
              <a:defRPr/>
            </a:pPr>
            <a:endParaRPr lang="es-AR" sz="1600" dirty="0" smtClean="0"/>
          </a:p>
          <a:p>
            <a:pPr>
              <a:buClr>
                <a:schemeClr val="accent1">
                  <a:lumMod val="50000"/>
                </a:schemeClr>
              </a:buClr>
              <a:buFont typeface="Wingdings 2" pitchFamily="18" charset="2"/>
              <a:buChar char="E"/>
              <a:defRPr/>
            </a:pPr>
            <a:r>
              <a:rPr lang="es-AR" sz="2000" dirty="0" smtClean="0"/>
              <a:t>Se expanden los costos de fabricación, mantenimiento y de relación con proveedores.</a:t>
            </a:r>
          </a:p>
          <a:p>
            <a:pPr>
              <a:buClr>
                <a:schemeClr val="accent1">
                  <a:lumMod val="50000"/>
                </a:schemeClr>
              </a:buClr>
              <a:buFont typeface="Wingdings 2" pitchFamily="18" charset="2"/>
              <a:buChar char="E"/>
              <a:defRPr/>
            </a:pPr>
            <a:endParaRPr lang="es-AR" sz="2000" dirty="0" smtClean="0"/>
          </a:p>
          <a:p>
            <a:pPr>
              <a:buClr>
                <a:schemeClr val="accent1">
                  <a:lumMod val="50000"/>
                </a:schemeClr>
              </a:buClr>
              <a:buFont typeface="Wingdings 2" pitchFamily="18" charset="2"/>
              <a:buChar char="E"/>
              <a:defRPr/>
            </a:pPr>
            <a:r>
              <a:rPr lang="es-AR" sz="2000" dirty="0" smtClean="0"/>
              <a:t>Se suman técnicos especializados a los departamentos de calidad.</a:t>
            </a:r>
          </a:p>
          <a:p>
            <a:pPr>
              <a:buClr>
                <a:schemeClr val="accent1">
                  <a:lumMod val="50000"/>
                </a:schemeClr>
              </a:buClr>
              <a:buFont typeface="Wingdings 2" pitchFamily="18" charset="2"/>
              <a:buChar char="E"/>
              <a:defRPr/>
            </a:pPr>
            <a:endParaRPr lang="es-AR" sz="2000" dirty="0" smtClean="0"/>
          </a:p>
          <a:p>
            <a:pPr>
              <a:buClr>
                <a:schemeClr val="accent1">
                  <a:lumMod val="50000"/>
                </a:schemeClr>
              </a:buClr>
              <a:buFont typeface="Wingdings 2" pitchFamily="18" charset="2"/>
              <a:buChar char="E"/>
              <a:defRPr/>
            </a:pPr>
            <a:r>
              <a:rPr lang="es-AR" sz="2000" dirty="0" smtClean="0"/>
              <a:t>La alta gerencia exige que los programas de calidad estén expresados en términos de negocios.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36</a:t>
            </a:fld>
            <a:endParaRPr lang="es-AR"/>
          </a:p>
        </p:txBody>
      </p:sp>
      <p:sp>
        <p:nvSpPr>
          <p:cNvPr id="7" name="1 Título"/>
          <p:cNvSpPr>
            <a:spLocks noGrp="1"/>
          </p:cNvSpPr>
          <p:nvPr>
            <p:ph type="title"/>
          </p:nvPr>
        </p:nvSpPr>
        <p:spPr>
          <a:xfrm>
            <a:off x="214313" y="548680"/>
            <a:ext cx="8929687" cy="500062"/>
          </a:xfrm>
        </p:spPr>
        <p:txBody>
          <a:bodyPr>
            <a:normAutofit fontScale="90000"/>
          </a:bodyPr>
          <a:lstStyle/>
          <a:p>
            <a:r>
              <a:rPr lang="es-AR" dirty="0" smtClean="0"/>
              <a:t>Definiendo costos de calidad de software</a:t>
            </a:r>
          </a:p>
        </p:txBody>
      </p:sp>
      <p:sp>
        <p:nvSpPr>
          <p:cNvPr id="8" name="2 Marcador de contenido"/>
          <p:cNvSpPr>
            <a:spLocks noGrp="1"/>
          </p:cNvSpPr>
          <p:nvPr>
            <p:ph idx="1"/>
          </p:nvPr>
        </p:nvSpPr>
        <p:spPr>
          <a:xfrm>
            <a:off x="214313" y="1643063"/>
            <a:ext cx="6000750" cy="4500562"/>
          </a:xfrm>
        </p:spPr>
        <p:txBody>
          <a:bodyPr>
            <a:normAutofit lnSpcReduction="10000"/>
          </a:bodyPr>
          <a:lstStyle/>
          <a:p>
            <a:pPr>
              <a:buClr>
                <a:schemeClr val="accent1">
                  <a:lumMod val="25000"/>
                </a:schemeClr>
              </a:buClr>
              <a:buFont typeface="Wingdings" pitchFamily="2" charset="2"/>
              <a:buChar char=""/>
              <a:defRPr/>
            </a:pPr>
            <a:r>
              <a:rPr lang="es-AR" sz="1800" dirty="0" smtClean="0"/>
              <a:t>Los costos de calidad de Software, (</a:t>
            </a:r>
            <a:r>
              <a:rPr lang="es-AR" sz="1800" dirty="0" err="1" smtClean="0"/>
              <a:t>CoSQ</a:t>
            </a:r>
            <a:r>
              <a:rPr lang="es-AR" sz="1800" dirty="0" smtClean="0"/>
              <a:t>), son una medida, específicamente asociada con la no conformidad de la calidad de un producto de software con los requerimientos que le dieron origen.</a:t>
            </a:r>
          </a:p>
          <a:p>
            <a:pPr>
              <a:defRPr/>
            </a:pPr>
            <a:endParaRPr lang="es-AR" sz="1800" dirty="0" smtClean="0"/>
          </a:p>
          <a:p>
            <a:pPr>
              <a:buClr>
                <a:schemeClr val="accent1">
                  <a:lumMod val="25000"/>
                </a:schemeClr>
              </a:buClr>
              <a:buFont typeface="Wingdings" pitchFamily="2" charset="2"/>
              <a:buChar char=""/>
              <a:defRPr/>
            </a:pPr>
            <a:r>
              <a:rPr lang="es-AR" sz="1800" dirty="0" smtClean="0"/>
              <a:t>Los </a:t>
            </a:r>
            <a:r>
              <a:rPr lang="es-AR" sz="1800" dirty="0" err="1" smtClean="0"/>
              <a:t>CoSQ</a:t>
            </a:r>
            <a:r>
              <a:rPr lang="es-AR" sz="1800" dirty="0" smtClean="0"/>
              <a:t> pueden asociarse a términos tales como:</a:t>
            </a:r>
          </a:p>
          <a:p>
            <a:pPr lvl="1">
              <a:defRPr/>
            </a:pPr>
            <a:r>
              <a:rPr lang="es-AR" sz="1400" dirty="0" smtClean="0">
                <a:solidFill>
                  <a:srgbClr val="003399"/>
                </a:solidFill>
              </a:rPr>
              <a:t>Costos Negativos: Procesos ineficientes, pérdidas por </a:t>
            </a:r>
            <a:r>
              <a:rPr lang="es-AR" sz="1400" dirty="0" err="1" smtClean="0">
                <a:solidFill>
                  <a:srgbClr val="003399"/>
                </a:solidFill>
              </a:rPr>
              <a:t>retrabajo</a:t>
            </a:r>
            <a:r>
              <a:rPr lang="es-AR" sz="1400" dirty="0" smtClean="0">
                <a:solidFill>
                  <a:srgbClr val="003399"/>
                </a:solidFill>
              </a:rPr>
              <a:t>, esfuerzos desperdiciados, pérdidas de rentabilidad por falta de ventas a causa de la calidad inaceptable de un producto.</a:t>
            </a:r>
          </a:p>
          <a:p>
            <a:pPr lvl="1">
              <a:defRPr/>
            </a:pPr>
            <a:endParaRPr lang="es-AR" sz="1400" dirty="0" smtClean="0">
              <a:solidFill>
                <a:srgbClr val="003399"/>
              </a:solidFill>
            </a:endParaRPr>
          </a:p>
          <a:p>
            <a:pPr lvl="1">
              <a:defRPr/>
            </a:pPr>
            <a:r>
              <a:rPr lang="es-AR" sz="1400" dirty="0" smtClean="0">
                <a:solidFill>
                  <a:srgbClr val="003399"/>
                </a:solidFill>
              </a:rPr>
              <a:t>Costos Positivos: Prevención de defectos, esfuerzos en verificación/validación, definición de procesos adecuados.</a:t>
            </a:r>
          </a:p>
          <a:p>
            <a:pPr lvl="1">
              <a:defRPr/>
            </a:pPr>
            <a:endParaRPr lang="es-AR" sz="1400" dirty="0" smtClean="0">
              <a:solidFill>
                <a:srgbClr val="003399"/>
              </a:solidFill>
            </a:endParaRPr>
          </a:p>
          <a:p>
            <a:pPr>
              <a:buClr>
                <a:schemeClr val="accent1">
                  <a:lumMod val="25000"/>
                </a:schemeClr>
              </a:buClr>
              <a:buFont typeface="Wingdings" pitchFamily="2" charset="2"/>
              <a:buChar char=""/>
              <a:defRPr/>
            </a:pPr>
            <a:r>
              <a:rPr lang="es-AR" sz="1800" dirty="0" smtClean="0"/>
              <a:t>Los </a:t>
            </a:r>
            <a:r>
              <a:rPr lang="es-AR" sz="1800" dirty="0" err="1" smtClean="0"/>
              <a:t>CoSQ</a:t>
            </a:r>
            <a:r>
              <a:rPr lang="es-AR" sz="1800" dirty="0" smtClean="0"/>
              <a:t> representan la diferencia entre los costos actuales de producción y los costos ideales incurridos en producir el mismo producto.</a:t>
            </a:r>
          </a:p>
          <a:p>
            <a:pPr>
              <a:defRPr/>
            </a:pPr>
            <a:endParaRPr lang="es-AR" sz="2400" dirty="0"/>
          </a:p>
        </p:txBody>
      </p:sp>
      <p:pic>
        <p:nvPicPr>
          <p:cNvPr id="9" name="Picture 4" descr="http://www.ascendum.com/get.php?i.145:w.250:h.187"/>
          <p:cNvPicPr>
            <a:picLocks noChangeAspect="1" noChangeArrowheads="1"/>
          </p:cNvPicPr>
          <p:nvPr/>
        </p:nvPicPr>
        <p:blipFill>
          <a:blip r:embed="rId3" cstate="print"/>
          <a:srcRect/>
          <a:stretch>
            <a:fillRect/>
          </a:stretch>
        </p:blipFill>
        <p:spPr bwMode="auto">
          <a:xfrm>
            <a:off x="6357938" y="3000375"/>
            <a:ext cx="2381250" cy="1781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37</a:t>
            </a:fld>
            <a:endParaRPr lang="es-AR"/>
          </a:p>
        </p:txBody>
      </p:sp>
      <p:sp>
        <p:nvSpPr>
          <p:cNvPr id="7" name="1 Título"/>
          <p:cNvSpPr>
            <a:spLocks noGrp="1"/>
          </p:cNvSpPr>
          <p:nvPr>
            <p:ph type="title"/>
          </p:nvPr>
        </p:nvSpPr>
        <p:spPr>
          <a:xfrm>
            <a:off x="175964" y="548680"/>
            <a:ext cx="8572500" cy="500062"/>
          </a:xfrm>
        </p:spPr>
        <p:txBody>
          <a:bodyPr>
            <a:normAutofit fontScale="90000"/>
          </a:bodyPr>
          <a:lstStyle/>
          <a:p>
            <a:r>
              <a:rPr lang="es-AR" smtClean="0"/>
              <a:t>Justificando CoSQ</a:t>
            </a:r>
          </a:p>
        </p:txBody>
      </p:sp>
      <p:pic>
        <p:nvPicPr>
          <p:cNvPr id="8" name="Picture 5"/>
          <p:cNvPicPr>
            <a:picLocks noGrp="1" noChangeAspect="1" noChangeArrowheads="1"/>
          </p:cNvPicPr>
          <p:nvPr>
            <p:ph idx="4294967295"/>
          </p:nvPr>
        </p:nvPicPr>
        <p:blipFill>
          <a:blip r:embed="rId3" cstate="print"/>
          <a:srcRect/>
          <a:stretch>
            <a:fillRect/>
          </a:stretch>
        </p:blipFill>
        <p:spPr>
          <a:xfrm>
            <a:off x="1214438" y="1340768"/>
            <a:ext cx="6657975" cy="4854575"/>
          </a:xfrm>
          <a:prstGeom prst="rect">
            <a:avLst/>
          </a:prstGeom>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38</a:t>
            </a:fld>
            <a:endParaRPr lang="es-AR"/>
          </a:p>
        </p:txBody>
      </p:sp>
      <p:sp>
        <p:nvSpPr>
          <p:cNvPr id="7" name="1 Título"/>
          <p:cNvSpPr>
            <a:spLocks noGrp="1"/>
          </p:cNvSpPr>
          <p:nvPr>
            <p:ph type="title"/>
          </p:nvPr>
        </p:nvSpPr>
        <p:spPr>
          <a:xfrm>
            <a:off x="214313" y="332656"/>
            <a:ext cx="8572500" cy="500062"/>
          </a:xfrm>
        </p:spPr>
        <p:txBody>
          <a:bodyPr>
            <a:normAutofit fontScale="90000"/>
          </a:bodyPr>
          <a:lstStyle/>
          <a:p>
            <a:r>
              <a:rPr lang="es-AR" smtClean="0"/>
              <a:t>Justificando CoSQ - Visibilidad</a:t>
            </a:r>
          </a:p>
        </p:txBody>
      </p:sp>
      <p:pic>
        <p:nvPicPr>
          <p:cNvPr id="8" name="Picture 7" descr="iceberg"/>
          <p:cNvPicPr>
            <a:picLocks noChangeAspect="1" noChangeArrowheads="1"/>
          </p:cNvPicPr>
          <p:nvPr/>
        </p:nvPicPr>
        <p:blipFill>
          <a:blip r:embed="rId3" cstate="print"/>
          <a:srcRect/>
          <a:stretch>
            <a:fillRect/>
          </a:stretch>
        </p:blipFill>
        <p:spPr bwMode="auto">
          <a:xfrm>
            <a:off x="1214438" y="1196752"/>
            <a:ext cx="6985000" cy="4975225"/>
          </a:xfrm>
          <a:prstGeom prst="rect">
            <a:avLst/>
          </a:prstGeom>
          <a:noFill/>
          <a:ln w="9525">
            <a:noFill/>
            <a:miter lim="800000"/>
            <a:headEnd/>
            <a:tailEnd/>
          </a:ln>
        </p:spPr>
      </p:pic>
      <p:sp>
        <p:nvSpPr>
          <p:cNvPr id="9" name="Text Box 8"/>
          <p:cNvSpPr txBox="1">
            <a:spLocks noChangeArrowheads="1"/>
          </p:cNvSpPr>
          <p:nvPr/>
        </p:nvSpPr>
        <p:spPr bwMode="auto">
          <a:xfrm>
            <a:off x="1352013" y="1325340"/>
            <a:ext cx="1883849" cy="529056"/>
          </a:xfrm>
          <a:prstGeom prst="rect">
            <a:avLst/>
          </a:prstGeom>
          <a:noFill/>
          <a:ln w="9525">
            <a:noFill/>
            <a:miter lim="800000"/>
            <a:headEnd/>
            <a:tailEnd/>
          </a:ln>
        </p:spPr>
        <p:txBody>
          <a:bodyPr wrap="none">
            <a:spAutoFit/>
          </a:bodyPr>
          <a:lstStyle/>
          <a:p>
            <a:pPr>
              <a:buFont typeface="Wingdings" pitchFamily="2" charset="2"/>
              <a:buNone/>
            </a:pPr>
            <a:r>
              <a:rPr lang="es-AR" b="1" u="none">
                <a:solidFill>
                  <a:schemeClr val="bg1"/>
                </a:solidFill>
              </a:rPr>
              <a:t>Costos que son</a:t>
            </a:r>
          </a:p>
          <a:p>
            <a:pPr>
              <a:buFont typeface="Wingdings" pitchFamily="2" charset="2"/>
              <a:buNone/>
            </a:pPr>
            <a:r>
              <a:rPr lang="es-AR" b="1" u="none">
                <a:solidFill>
                  <a:schemeClr val="bg1"/>
                </a:solidFill>
              </a:rPr>
              <a:t>usualmente visibles</a:t>
            </a:r>
          </a:p>
        </p:txBody>
      </p:sp>
      <p:sp>
        <p:nvSpPr>
          <p:cNvPr id="10" name="Text Box 9"/>
          <p:cNvSpPr txBox="1">
            <a:spLocks noChangeArrowheads="1"/>
          </p:cNvSpPr>
          <p:nvPr/>
        </p:nvSpPr>
        <p:spPr bwMode="auto">
          <a:xfrm>
            <a:off x="3419475" y="1496790"/>
            <a:ext cx="2338388" cy="763587"/>
          </a:xfrm>
          <a:prstGeom prst="rect">
            <a:avLst/>
          </a:prstGeom>
          <a:noFill/>
          <a:ln w="9525">
            <a:noFill/>
            <a:miter lim="800000"/>
            <a:headEnd/>
            <a:tailEnd/>
          </a:ln>
        </p:spPr>
        <p:txBody>
          <a:bodyPr wrap="none">
            <a:spAutoFit/>
          </a:bodyPr>
          <a:lstStyle/>
          <a:p>
            <a:pPr>
              <a:buFont typeface="Wingdings" pitchFamily="2" charset="2"/>
              <a:buNone/>
            </a:pPr>
            <a:r>
              <a:rPr lang="es-AR" sz="1400" b="1" u="none"/>
              <a:t>Reportes de los clientes</a:t>
            </a:r>
          </a:p>
          <a:p>
            <a:pPr>
              <a:buFont typeface="Wingdings" pitchFamily="2" charset="2"/>
              <a:buNone/>
            </a:pPr>
            <a:r>
              <a:rPr lang="es-AR" sz="1400" b="1" u="none"/>
              <a:t>Cuestiones legales</a:t>
            </a:r>
          </a:p>
          <a:p>
            <a:pPr>
              <a:buFont typeface="Wingdings" pitchFamily="2" charset="2"/>
              <a:buNone/>
            </a:pPr>
            <a:r>
              <a:rPr lang="es-AR" sz="1400" b="1" u="none"/>
              <a:t>Costos de QA y/o Testing</a:t>
            </a:r>
          </a:p>
        </p:txBody>
      </p:sp>
      <p:sp>
        <p:nvSpPr>
          <p:cNvPr id="11" name="Text Box 11"/>
          <p:cNvSpPr txBox="1">
            <a:spLocks noChangeArrowheads="1"/>
          </p:cNvSpPr>
          <p:nvPr/>
        </p:nvSpPr>
        <p:spPr bwMode="auto">
          <a:xfrm>
            <a:off x="3059113" y="2909665"/>
            <a:ext cx="3235325" cy="2106612"/>
          </a:xfrm>
          <a:prstGeom prst="rect">
            <a:avLst/>
          </a:prstGeom>
          <a:noFill/>
          <a:ln w="9525">
            <a:noFill/>
            <a:miter lim="800000"/>
            <a:headEnd/>
            <a:tailEnd/>
          </a:ln>
        </p:spPr>
        <p:txBody>
          <a:bodyPr wrap="none">
            <a:spAutoFit/>
          </a:bodyPr>
          <a:lstStyle/>
          <a:p>
            <a:pPr>
              <a:buFont typeface="Wingdings" pitchFamily="2" charset="2"/>
              <a:buNone/>
            </a:pPr>
            <a:r>
              <a:rPr lang="es-AR" sz="1400" b="1" u="none">
                <a:solidFill>
                  <a:schemeClr val="bg1"/>
                </a:solidFill>
              </a:rPr>
              <a:t>Excesiva rotación de personal</a:t>
            </a:r>
          </a:p>
          <a:p>
            <a:pPr>
              <a:buFont typeface="Wingdings" pitchFamily="2" charset="2"/>
              <a:buNone/>
            </a:pPr>
            <a:r>
              <a:rPr lang="es-AR" sz="1400" b="1" u="none">
                <a:solidFill>
                  <a:schemeClr val="bg1"/>
                </a:solidFill>
              </a:rPr>
              <a:t>Equipos con poca sinergia</a:t>
            </a:r>
          </a:p>
          <a:p>
            <a:pPr>
              <a:buFont typeface="Wingdings" pitchFamily="2" charset="2"/>
              <a:buNone/>
            </a:pPr>
            <a:r>
              <a:rPr lang="es-AR" sz="1400" b="1" u="none">
                <a:solidFill>
                  <a:schemeClr val="bg1"/>
                </a:solidFill>
              </a:rPr>
              <a:t>Falta de conocimiento competitivo</a:t>
            </a:r>
          </a:p>
          <a:p>
            <a:pPr>
              <a:buFont typeface="Wingdings" pitchFamily="2" charset="2"/>
              <a:buNone/>
            </a:pPr>
            <a:r>
              <a:rPr lang="es-AR" sz="1400" b="1" u="none">
                <a:solidFill>
                  <a:schemeClr val="bg1"/>
                </a:solidFill>
              </a:rPr>
              <a:t>Costos excesivos de los sistemas</a:t>
            </a:r>
          </a:p>
          <a:p>
            <a:pPr>
              <a:buFont typeface="Wingdings" pitchFamily="2" charset="2"/>
              <a:buNone/>
            </a:pPr>
            <a:r>
              <a:rPr lang="es-AR" sz="1400" b="1" u="none">
                <a:solidFill>
                  <a:schemeClr val="bg1"/>
                </a:solidFill>
              </a:rPr>
              <a:t>Ineficiente manejo de problemas</a:t>
            </a:r>
          </a:p>
          <a:p>
            <a:pPr>
              <a:buFont typeface="Wingdings" pitchFamily="2" charset="2"/>
              <a:buNone/>
            </a:pPr>
            <a:r>
              <a:rPr lang="es-AR" sz="1400" b="1" u="none">
                <a:solidFill>
                  <a:schemeClr val="bg1"/>
                </a:solidFill>
              </a:rPr>
              <a:t>Muy baja penetración en el mercado</a:t>
            </a:r>
          </a:p>
          <a:p>
            <a:pPr>
              <a:buFont typeface="Wingdings" pitchFamily="2" charset="2"/>
              <a:buNone/>
            </a:pPr>
            <a:r>
              <a:rPr lang="es-AR" sz="1400" b="1" u="none">
                <a:solidFill>
                  <a:schemeClr val="bg1"/>
                </a:solidFill>
              </a:rPr>
              <a:t>Bajo rendimiento de los proyectos</a:t>
            </a:r>
          </a:p>
          <a:p>
            <a:pPr>
              <a:buFont typeface="Wingdings" pitchFamily="2" charset="2"/>
              <a:buNone/>
            </a:pPr>
            <a:endParaRPr lang="es-AR" sz="1400" b="1" u="none">
              <a:solidFill>
                <a:srgbClr val="000099"/>
              </a:solidFill>
            </a:endParaRPr>
          </a:p>
          <a:p>
            <a:pPr>
              <a:buFont typeface="Wingdings" pitchFamily="2" charset="2"/>
              <a:buNone/>
            </a:pPr>
            <a:endParaRPr lang="es-AR" sz="1400" b="1" u="none">
              <a:solidFill>
                <a:srgbClr val="000099"/>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39</a:t>
            </a:fld>
            <a:endParaRPr lang="es-AR"/>
          </a:p>
        </p:txBody>
      </p:sp>
      <p:sp>
        <p:nvSpPr>
          <p:cNvPr id="7" name="1 Título"/>
          <p:cNvSpPr>
            <a:spLocks noGrp="1"/>
          </p:cNvSpPr>
          <p:nvPr>
            <p:ph type="title"/>
          </p:nvPr>
        </p:nvSpPr>
        <p:spPr>
          <a:xfrm>
            <a:off x="214313" y="548680"/>
            <a:ext cx="8572500" cy="500062"/>
          </a:xfrm>
        </p:spPr>
        <p:txBody>
          <a:bodyPr>
            <a:noAutofit/>
          </a:bodyPr>
          <a:lstStyle/>
          <a:p>
            <a:r>
              <a:rPr lang="es-AR" sz="2800" dirty="0" smtClean="0"/>
              <a:t>Distribución de Costos de un modelo de Calidad</a:t>
            </a:r>
          </a:p>
        </p:txBody>
      </p:sp>
      <p:sp>
        <p:nvSpPr>
          <p:cNvPr id="8" name="Rectangle 3"/>
          <p:cNvSpPr>
            <a:spLocks noChangeArrowheads="1"/>
          </p:cNvSpPr>
          <p:nvPr/>
        </p:nvSpPr>
        <p:spPr bwMode="auto">
          <a:xfrm>
            <a:off x="4286250" y="1928813"/>
            <a:ext cx="2209800" cy="428625"/>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es-AR" u="none"/>
          </a:p>
        </p:txBody>
      </p:sp>
      <p:sp>
        <p:nvSpPr>
          <p:cNvPr id="9" name="Rectangle 4"/>
          <p:cNvSpPr>
            <a:spLocks noChangeArrowheads="1"/>
          </p:cNvSpPr>
          <p:nvPr/>
        </p:nvSpPr>
        <p:spPr bwMode="auto">
          <a:xfrm>
            <a:off x="2457450" y="2895600"/>
            <a:ext cx="2209800" cy="5334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es-AR" u="none"/>
          </a:p>
        </p:txBody>
      </p:sp>
      <p:sp>
        <p:nvSpPr>
          <p:cNvPr id="10" name="Rectangle 5"/>
          <p:cNvSpPr>
            <a:spLocks noChangeArrowheads="1"/>
          </p:cNvSpPr>
          <p:nvPr/>
        </p:nvSpPr>
        <p:spPr bwMode="auto">
          <a:xfrm>
            <a:off x="6786563" y="2895600"/>
            <a:ext cx="1928812" cy="5334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defRPr/>
            </a:pPr>
            <a:endParaRPr lang="es-AR" u="none"/>
          </a:p>
        </p:txBody>
      </p:sp>
      <p:sp>
        <p:nvSpPr>
          <p:cNvPr id="11" name="Rectangle 6"/>
          <p:cNvSpPr>
            <a:spLocks noChangeArrowheads="1"/>
          </p:cNvSpPr>
          <p:nvPr/>
        </p:nvSpPr>
        <p:spPr bwMode="auto">
          <a:xfrm>
            <a:off x="1428728" y="3810000"/>
            <a:ext cx="1857388" cy="4572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es-AR" u="none"/>
          </a:p>
        </p:txBody>
      </p:sp>
      <p:sp>
        <p:nvSpPr>
          <p:cNvPr id="12" name="Rectangle 7"/>
          <p:cNvSpPr>
            <a:spLocks noChangeArrowheads="1"/>
          </p:cNvSpPr>
          <p:nvPr/>
        </p:nvSpPr>
        <p:spPr bwMode="auto">
          <a:xfrm>
            <a:off x="4603750" y="3789363"/>
            <a:ext cx="1752600" cy="45720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nchor="ctr"/>
          <a:lstStyle/>
          <a:p>
            <a:pPr>
              <a:defRPr/>
            </a:pPr>
            <a:endParaRPr lang="es-AR" u="none"/>
          </a:p>
        </p:txBody>
      </p:sp>
      <p:sp>
        <p:nvSpPr>
          <p:cNvPr id="13" name="Rectangle 8"/>
          <p:cNvSpPr>
            <a:spLocks noChangeArrowheads="1"/>
          </p:cNvSpPr>
          <p:nvPr/>
        </p:nvSpPr>
        <p:spPr bwMode="auto">
          <a:xfrm>
            <a:off x="500034" y="4581525"/>
            <a:ext cx="1590704" cy="45720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defRPr/>
            </a:pPr>
            <a:endParaRPr lang="es-AR" u="none"/>
          </a:p>
        </p:txBody>
      </p:sp>
      <p:sp>
        <p:nvSpPr>
          <p:cNvPr id="14" name="Rectangle 9"/>
          <p:cNvSpPr>
            <a:spLocks noChangeArrowheads="1"/>
          </p:cNvSpPr>
          <p:nvPr/>
        </p:nvSpPr>
        <p:spPr bwMode="auto">
          <a:xfrm>
            <a:off x="2428860" y="4572000"/>
            <a:ext cx="2000264" cy="4572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defRPr/>
            </a:pPr>
            <a:endParaRPr lang="es-AR" u="none"/>
          </a:p>
        </p:txBody>
      </p:sp>
      <p:sp>
        <p:nvSpPr>
          <p:cNvPr id="15" name="Line 11"/>
          <p:cNvSpPr>
            <a:spLocks noChangeShapeType="1"/>
          </p:cNvSpPr>
          <p:nvPr/>
        </p:nvSpPr>
        <p:spPr bwMode="auto">
          <a:xfrm>
            <a:off x="3371850" y="2667000"/>
            <a:ext cx="0" cy="228600"/>
          </a:xfrm>
          <a:prstGeom prst="line">
            <a:avLst/>
          </a:prstGeom>
          <a:noFill/>
          <a:ln w="9525">
            <a:solidFill>
              <a:schemeClr val="tx1"/>
            </a:solidFill>
            <a:round/>
            <a:headEnd/>
            <a:tailEnd type="triangle" w="med" len="med"/>
          </a:ln>
        </p:spPr>
        <p:txBody>
          <a:bodyPr/>
          <a:lstStyle/>
          <a:p>
            <a:endParaRPr lang="es-AR" u="none"/>
          </a:p>
        </p:txBody>
      </p:sp>
      <p:sp>
        <p:nvSpPr>
          <p:cNvPr id="16" name="Line 12"/>
          <p:cNvSpPr>
            <a:spLocks noChangeShapeType="1"/>
          </p:cNvSpPr>
          <p:nvPr/>
        </p:nvSpPr>
        <p:spPr bwMode="auto">
          <a:xfrm>
            <a:off x="7572375" y="2643188"/>
            <a:ext cx="0" cy="228600"/>
          </a:xfrm>
          <a:prstGeom prst="line">
            <a:avLst/>
          </a:prstGeom>
          <a:noFill/>
          <a:ln w="9525">
            <a:solidFill>
              <a:schemeClr val="tx1"/>
            </a:solidFill>
            <a:round/>
            <a:headEnd/>
            <a:tailEnd type="triangle" w="med" len="med"/>
          </a:ln>
        </p:spPr>
        <p:txBody>
          <a:bodyPr/>
          <a:lstStyle/>
          <a:p>
            <a:endParaRPr lang="es-AR" u="none"/>
          </a:p>
        </p:txBody>
      </p:sp>
      <p:sp>
        <p:nvSpPr>
          <p:cNvPr id="17" name="Line 14"/>
          <p:cNvSpPr>
            <a:spLocks noChangeShapeType="1"/>
          </p:cNvSpPr>
          <p:nvPr/>
        </p:nvSpPr>
        <p:spPr bwMode="auto">
          <a:xfrm>
            <a:off x="2228850" y="3581400"/>
            <a:ext cx="3276600" cy="0"/>
          </a:xfrm>
          <a:prstGeom prst="line">
            <a:avLst/>
          </a:prstGeom>
          <a:noFill/>
          <a:ln w="9525">
            <a:solidFill>
              <a:schemeClr val="tx1"/>
            </a:solidFill>
            <a:round/>
            <a:headEnd/>
            <a:tailEnd/>
          </a:ln>
        </p:spPr>
        <p:txBody>
          <a:bodyPr/>
          <a:lstStyle/>
          <a:p>
            <a:endParaRPr lang="es-AR" u="none"/>
          </a:p>
        </p:txBody>
      </p:sp>
      <p:sp>
        <p:nvSpPr>
          <p:cNvPr id="18" name="Line 15"/>
          <p:cNvSpPr>
            <a:spLocks noChangeShapeType="1"/>
          </p:cNvSpPr>
          <p:nvPr/>
        </p:nvSpPr>
        <p:spPr bwMode="auto">
          <a:xfrm>
            <a:off x="2228850" y="3581400"/>
            <a:ext cx="0" cy="228600"/>
          </a:xfrm>
          <a:prstGeom prst="line">
            <a:avLst/>
          </a:prstGeom>
          <a:noFill/>
          <a:ln w="9525">
            <a:solidFill>
              <a:schemeClr val="tx1"/>
            </a:solidFill>
            <a:round/>
            <a:headEnd/>
            <a:tailEnd type="triangle" w="med" len="med"/>
          </a:ln>
        </p:spPr>
        <p:txBody>
          <a:bodyPr/>
          <a:lstStyle/>
          <a:p>
            <a:endParaRPr lang="es-AR" u="none"/>
          </a:p>
        </p:txBody>
      </p:sp>
      <p:sp>
        <p:nvSpPr>
          <p:cNvPr id="19" name="Line 16"/>
          <p:cNvSpPr>
            <a:spLocks noChangeShapeType="1"/>
          </p:cNvSpPr>
          <p:nvPr/>
        </p:nvSpPr>
        <p:spPr bwMode="auto">
          <a:xfrm>
            <a:off x="5505450" y="3581400"/>
            <a:ext cx="0" cy="228600"/>
          </a:xfrm>
          <a:prstGeom prst="line">
            <a:avLst/>
          </a:prstGeom>
          <a:noFill/>
          <a:ln w="9525">
            <a:solidFill>
              <a:schemeClr val="tx1"/>
            </a:solidFill>
            <a:round/>
            <a:headEnd/>
            <a:tailEnd type="triangle" w="med" len="med"/>
          </a:ln>
        </p:spPr>
        <p:txBody>
          <a:bodyPr/>
          <a:lstStyle/>
          <a:p>
            <a:endParaRPr lang="es-AR" u="none"/>
          </a:p>
        </p:txBody>
      </p:sp>
      <p:sp>
        <p:nvSpPr>
          <p:cNvPr id="20" name="Line 17"/>
          <p:cNvSpPr>
            <a:spLocks noChangeShapeType="1"/>
          </p:cNvSpPr>
          <p:nvPr/>
        </p:nvSpPr>
        <p:spPr bwMode="auto">
          <a:xfrm>
            <a:off x="3600450" y="3429000"/>
            <a:ext cx="0" cy="152400"/>
          </a:xfrm>
          <a:prstGeom prst="line">
            <a:avLst/>
          </a:prstGeom>
          <a:noFill/>
          <a:ln w="9525">
            <a:solidFill>
              <a:schemeClr val="tx1"/>
            </a:solidFill>
            <a:round/>
            <a:headEnd/>
            <a:tailEnd type="triangle" w="med" len="med"/>
          </a:ln>
        </p:spPr>
        <p:txBody>
          <a:bodyPr/>
          <a:lstStyle/>
          <a:p>
            <a:endParaRPr lang="es-AR" u="none"/>
          </a:p>
        </p:txBody>
      </p:sp>
      <p:sp>
        <p:nvSpPr>
          <p:cNvPr id="21" name="Line 18"/>
          <p:cNvSpPr>
            <a:spLocks noChangeShapeType="1"/>
          </p:cNvSpPr>
          <p:nvPr/>
        </p:nvSpPr>
        <p:spPr bwMode="auto">
          <a:xfrm>
            <a:off x="1085850" y="4419600"/>
            <a:ext cx="2438400" cy="0"/>
          </a:xfrm>
          <a:prstGeom prst="line">
            <a:avLst/>
          </a:prstGeom>
          <a:noFill/>
          <a:ln w="9525">
            <a:solidFill>
              <a:schemeClr val="tx1"/>
            </a:solidFill>
            <a:round/>
            <a:headEnd/>
            <a:tailEnd/>
          </a:ln>
        </p:spPr>
        <p:txBody>
          <a:bodyPr/>
          <a:lstStyle/>
          <a:p>
            <a:endParaRPr lang="es-AR" u="none"/>
          </a:p>
        </p:txBody>
      </p:sp>
      <p:sp>
        <p:nvSpPr>
          <p:cNvPr id="22" name="Line 19"/>
          <p:cNvSpPr>
            <a:spLocks noChangeShapeType="1"/>
          </p:cNvSpPr>
          <p:nvPr/>
        </p:nvSpPr>
        <p:spPr bwMode="auto">
          <a:xfrm>
            <a:off x="1085850" y="4419600"/>
            <a:ext cx="0" cy="152400"/>
          </a:xfrm>
          <a:prstGeom prst="line">
            <a:avLst/>
          </a:prstGeom>
          <a:noFill/>
          <a:ln w="9525">
            <a:solidFill>
              <a:schemeClr val="tx1"/>
            </a:solidFill>
            <a:round/>
            <a:headEnd/>
            <a:tailEnd type="triangle" w="med" len="med"/>
          </a:ln>
        </p:spPr>
        <p:txBody>
          <a:bodyPr/>
          <a:lstStyle/>
          <a:p>
            <a:endParaRPr lang="es-AR" u="none"/>
          </a:p>
        </p:txBody>
      </p:sp>
      <p:sp>
        <p:nvSpPr>
          <p:cNvPr id="23" name="Line 20"/>
          <p:cNvSpPr>
            <a:spLocks noChangeShapeType="1"/>
          </p:cNvSpPr>
          <p:nvPr/>
        </p:nvSpPr>
        <p:spPr bwMode="auto">
          <a:xfrm>
            <a:off x="3524250" y="4419600"/>
            <a:ext cx="0" cy="152400"/>
          </a:xfrm>
          <a:prstGeom prst="line">
            <a:avLst/>
          </a:prstGeom>
          <a:noFill/>
          <a:ln w="9525">
            <a:solidFill>
              <a:schemeClr val="tx1"/>
            </a:solidFill>
            <a:round/>
            <a:headEnd/>
            <a:tailEnd type="triangle" w="med" len="med"/>
          </a:ln>
        </p:spPr>
        <p:txBody>
          <a:bodyPr/>
          <a:lstStyle/>
          <a:p>
            <a:endParaRPr lang="es-AR" u="none"/>
          </a:p>
        </p:txBody>
      </p:sp>
      <p:sp>
        <p:nvSpPr>
          <p:cNvPr id="24" name="Line 21"/>
          <p:cNvSpPr>
            <a:spLocks noChangeShapeType="1"/>
          </p:cNvSpPr>
          <p:nvPr/>
        </p:nvSpPr>
        <p:spPr bwMode="auto">
          <a:xfrm>
            <a:off x="2228850" y="4267200"/>
            <a:ext cx="0" cy="152400"/>
          </a:xfrm>
          <a:prstGeom prst="line">
            <a:avLst/>
          </a:prstGeom>
          <a:noFill/>
          <a:ln w="9525">
            <a:solidFill>
              <a:schemeClr val="tx1"/>
            </a:solidFill>
            <a:round/>
            <a:headEnd/>
            <a:tailEnd type="triangle" w="med" len="med"/>
          </a:ln>
        </p:spPr>
        <p:txBody>
          <a:bodyPr/>
          <a:lstStyle/>
          <a:p>
            <a:endParaRPr lang="es-AR" u="none"/>
          </a:p>
        </p:txBody>
      </p:sp>
      <p:sp>
        <p:nvSpPr>
          <p:cNvPr id="25" name="Text Box 22"/>
          <p:cNvSpPr txBox="1">
            <a:spLocks noChangeArrowheads="1"/>
          </p:cNvSpPr>
          <p:nvPr/>
        </p:nvSpPr>
        <p:spPr bwMode="auto">
          <a:xfrm>
            <a:off x="4357688" y="1928813"/>
            <a:ext cx="2089150" cy="381000"/>
          </a:xfrm>
          <a:prstGeom prst="rect">
            <a:avLst/>
          </a:prstGeom>
          <a:noFill/>
          <a:ln w="9525">
            <a:noFill/>
            <a:miter lim="800000"/>
            <a:headEnd/>
            <a:tailEnd/>
          </a:ln>
        </p:spPr>
        <p:txBody>
          <a:bodyPr wrap="none"/>
          <a:lstStyle/>
          <a:p>
            <a:pPr>
              <a:buFont typeface="Wingdings" pitchFamily="2" charset="2"/>
              <a:buNone/>
            </a:pPr>
            <a:r>
              <a:rPr lang="es-MX" b="1" u="none"/>
              <a:t>Costos generales</a:t>
            </a:r>
            <a:endParaRPr lang="en-US" b="1" u="none"/>
          </a:p>
        </p:txBody>
      </p:sp>
      <p:sp>
        <p:nvSpPr>
          <p:cNvPr id="26" name="Text Box 23"/>
          <p:cNvSpPr txBox="1">
            <a:spLocks noChangeArrowheads="1"/>
          </p:cNvSpPr>
          <p:nvPr/>
        </p:nvSpPr>
        <p:spPr bwMode="auto">
          <a:xfrm>
            <a:off x="2457450" y="2971800"/>
            <a:ext cx="2139950" cy="381000"/>
          </a:xfrm>
          <a:prstGeom prst="rect">
            <a:avLst/>
          </a:prstGeom>
          <a:noFill/>
          <a:ln w="9525">
            <a:noFill/>
            <a:miter lim="800000"/>
            <a:headEnd/>
            <a:tailEnd/>
          </a:ln>
        </p:spPr>
        <p:txBody>
          <a:bodyPr wrap="none"/>
          <a:lstStyle/>
          <a:p>
            <a:pPr>
              <a:buFont typeface="Wingdings" pitchFamily="2" charset="2"/>
              <a:buNone/>
            </a:pPr>
            <a:r>
              <a:rPr lang="es-MX" b="1" u="none"/>
              <a:t>Costos de calidad</a:t>
            </a:r>
            <a:endParaRPr lang="en-US" b="1" u="none"/>
          </a:p>
        </p:txBody>
      </p:sp>
      <p:sp>
        <p:nvSpPr>
          <p:cNvPr id="27" name="Text Box 24"/>
          <p:cNvSpPr txBox="1">
            <a:spLocks noChangeArrowheads="1"/>
          </p:cNvSpPr>
          <p:nvPr/>
        </p:nvSpPr>
        <p:spPr bwMode="auto">
          <a:xfrm>
            <a:off x="6929438" y="2971800"/>
            <a:ext cx="1466850" cy="381000"/>
          </a:xfrm>
          <a:prstGeom prst="rect">
            <a:avLst/>
          </a:prstGeom>
          <a:noFill/>
          <a:ln w="9525">
            <a:noFill/>
            <a:miter lim="800000"/>
            <a:headEnd/>
            <a:tailEnd/>
          </a:ln>
        </p:spPr>
        <p:txBody>
          <a:bodyPr wrap="none"/>
          <a:lstStyle/>
          <a:p>
            <a:pPr>
              <a:buFont typeface="Wingdings" pitchFamily="2" charset="2"/>
              <a:buNone/>
            </a:pPr>
            <a:r>
              <a:rPr lang="es-MX" b="1" u="none"/>
              <a:t>Fabricación</a:t>
            </a:r>
            <a:endParaRPr lang="en-US" b="1" u="none"/>
          </a:p>
        </p:txBody>
      </p:sp>
      <p:sp>
        <p:nvSpPr>
          <p:cNvPr id="28" name="Text Box 25"/>
          <p:cNvSpPr txBox="1">
            <a:spLocks noChangeArrowheads="1"/>
          </p:cNvSpPr>
          <p:nvPr/>
        </p:nvSpPr>
        <p:spPr bwMode="auto">
          <a:xfrm>
            <a:off x="1619250" y="3886200"/>
            <a:ext cx="1352550" cy="381000"/>
          </a:xfrm>
          <a:prstGeom prst="rect">
            <a:avLst/>
          </a:prstGeom>
          <a:noFill/>
          <a:ln w="9525">
            <a:noFill/>
            <a:miter lim="800000"/>
            <a:headEnd/>
            <a:tailEnd/>
          </a:ln>
        </p:spPr>
        <p:txBody>
          <a:bodyPr wrap="none"/>
          <a:lstStyle/>
          <a:p>
            <a:pPr>
              <a:buFont typeface="Wingdings" pitchFamily="2" charset="2"/>
              <a:buNone/>
            </a:pPr>
            <a:r>
              <a:rPr lang="es-MX" b="1" u="none"/>
              <a:t>Conformar</a:t>
            </a:r>
            <a:endParaRPr lang="en-US" b="1" u="none"/>
          </a:p>
        </p:txBody>
      </p:sp>
      <p:sp>
        <p:nvSpPr>
          <p:cNvPr id="29" name="Text Box 26"/>
          <p:cNvSpPr txBox="1">
            <a:spLocks noChangeArrowheads="1"/>
          </p:cNvSpPr>
          <p:nvPr/>
        </p:nvSpPr>
        <p:spPr bwMode="auto">
          <a:xfrm>
            <a:off x="4675188" y="3789363"/>
            <a:ext cx="1682750" cy="381000"/>
          </a:xfrm>
          <a:prstGeom prst="rect">
            <a:avLst/>
          </a:prstGeom>
          <a:noFill/>
          <a:ln w="9525">
            <a:noFill/>
            <a:miter lim="800000"/>
            <a:headEnd/>
            <a:tailEnd/>
          </a:ln>
        </p:spPr>
        <p:txBody>
          <a:bodyPr wrap="none"/>
          <a:lstStyle/>
          <a:p>
            <a:pPr>
              <a:buFont typeface="Wingdings" pitchFamily="2" charset="2"/>
              <a:buNone/>
              <a:defRPr/>
            </a:pPr>
            <a:r>
              <a:rPr lang="es-MX" b="1" u="none" dirty="0">
                <a:solidFill>
                  <a:schemeClr val="bg1">
                    <a:lumMod val="95000"/>
                  </a:schemeClr>
                </a:solidFill>
              </a:rPr>
              <a:t>No conformar</a:t>
            </a:r>
            <a:endParaRPr lang="en-US" b="1" u="none" dirty="0">
              <a:solidFill>
                <a:schemeClr val="bg1">
                  <a:lumMod val="95000"/>
                </a:schemeClr>
              </a:solidFill>
            </a:endParaRPr>
          </a:p>
        </p:txBody>
      </p:sp>
      <p:sp>
        <p:nvSpPr>
          <p:cNvPr id="30" name="Text Box 27"/>
          <p:cNvSpPr txBox="1">
            <a:spLocks noChangeArrowheads="1"/>
          </p:cNvSpPr>
          <p:nvPr/>
        </p:nvSpPr>
        <p:spPr bwMode="auto">
          <a:xfrm>
            <a:off x="628650" y="4572000"/>
            <a:ext cx="1390650" cy="381000"/>
          </a:xfrm>
          <a:prstGeom prst="rect">
            <a:avLst/>
          </a:prstGeom>
          <a:noFill/>
          <a:ln w="9525">
            <a:noFill/>
            <a:miter lim="800000"/>
            <a:headEnd/>
            <a:tailEnd/>
          </a:ln>
        </p:spPr>
        <p:txBody>
          <a:bodyPr wrap="none"/>
          <a:lstStyle/>
          <a:p>
            <a:pPr>
              <a:buFont typeface="Wingdings" pitchFamily="2" charset="2"/>
              <a:buNone/>
              <a:defRPr/>
            </a:pPr>
            <a:r>
              <a:rPr lang="es-MX" b="1" u="none" dirty="0">
                <a:solidFill>
                  <a:schemeClr val="bg1">
                    <a:lumMod val="95000"/>
                  </a:schemeClr>
                </a:solidFill>
              </a:rPr>
              <a:t>Evaluación</a:t>
            </a:r>
            <a:endParaRPr lang="en-US" b="1" u="none" dirty="0">
              <a:solidFill>
                <a:schemeClr val="bg1">
                  <a:lumMod val="95000"/>
                </a:schemeClr>
              </a:solidFill>
            </a:endParaRPr>
          </a:p>
        </p:txBody>
      </p:sp>
      <p:sp>
        <p:nvSpPr>
          <p:cNvPr id="31" name="Text Box 28"/>
          <p:cNvSpPr txBox="1">
            <a:spLocks noChangeArrowheads="1"/>
          </p:cNvSpPr>
          <p:nvPr/>
        </p:nvSpPr>
        <p:spPr bwMode="auto">
          <a:xfrm>
            <a:off x="2686050" y="4648200"/>
            <a:ext cx="1416050" cy="381000"/>
          </a:xfrm>
          <a:prstGeom prst="rect">
            <a:avLst/>
          </a:prstGeom>
          <a:noFill/>
          <a:ln w="9525">
            <a:noFill/>
            <a:miter lim="800000"/>
            <a:headEnd/>
            <a:tailEnd/>
          </a:ln>
        </p:spPr>
        <p:txBody>
          <a:bodyPr wrap="none"/>
          <a:lstStyle/>
          <a:p>
            <a:pPr>
              <a:buFont typeface="Wingdings" pitchFamily="2" charset="2"/>
              <a:buNone/>
            </a:pPr>
            <a:r>
              <a:rPr lang="es-MX" b="1" u="none"/>
              <a:t>Prevención</a:t>
            </a:r>
            <a:endParaRPr lang="en-US" b="1" u="none"/>
          </a:p>
        </p:txBody>
      </p:sp>
      <p:cxnSp>
        <p:nvCxnSpPr>
          <p:cNvPr id="32" name="40 Conector recto"/>
          <p:cNvCxnSpPr>
            <a:cxnSpLocks noChangeShapeType="1"/>
          </p:cNvCxnSpPr>
          <p:nvPr/>
        </p:nvCxnSpPr>
        <p:spPr bwMode="auto">
          <a:xfrm>
            <a:off x="3357563" y="2643188"/>
            <a:ext cx="4214812" cy="1587"/>
          </a:xfrm>
          <a:prstGeom prst="line">
            <a:avLst/>
          </a:prstGeom>
          <a:noFill/>
          <a:ln w="9525" algn="ctr">
            <a:solidFill>
              <a:schemeClr val="tx1"/>
            </a:solidFill>
            <a:round/>
            <a:headEnd/>
            <a:tailEnd/>
          </a:ln>
        </p:spPr>
      </p:cxnSp>
      <p:cxnSp>
        <p:nvCxnSpPr>
          <p:cNvPr id="33" name="42 Conector recto de flecha"/>
          <p:cNvCxnSpPr>
            <a:cxnSpLocks noChangeShapeType="1"/>
          </p:cNvCxnSpPr>
          <p:nvPr/>
        </p:nvCxnSpPr>
        <p:spPr bwMode="auto">
          <a:xfrm rot="5400000">
            <a:off x="5215732" y="2499519"/>
            <a:ext cx="285750" cy="1587"/>
          </a:xfrm>
          <a:prstGeom prst="straightConnector1">
            <a:avLst/>
          </a:prstGeom>
          <a:noFill/>
          <a:ln w="9525" algn="ctr">
            <a:solidFill>
              <a:schemeClr val="tx1"/>
            </a:solidFill>
            <a:round/>
            <a:headEnd/>
            <a:tailEnd type="arrow" w="med" len="med"/>
          </a:ln>
        </p:spPr>
      </p:cxnSp>
      <p:sp>
        <p:nvSpPr>
          <p:cNvPr id="34" name="Rectangle 35"/>
          <p:cNvSpPr>
            <a:spLocks noChangeArrowheads="1"/>
          </p:cNvSpPr>
          <p:nvPr/>
        </p:nvSpPr>
        <p:spPr bwMode="auto">
          <a:xfrm>
            <a:off x="357188" y="2571750"/>
            <a:ext cx="6000750" cy="2714625"/>
          </a:xfrm>
          <a:prstGeom prst="rect">
            <a:avLst/>
          </a:prstGeom>
          <a:solidFill>
            <a:srgbClr val="FFCCFF">
              <a:alpha val="38823"/>
            </a:srgbClr>
          </a:solidFill>
          <a:ln w="9525">
            <a:noFill/>
            <a:miter lim="800000"/>
            <a:headEnd/>
            <a:tailEnd/>
          </a:ln>
        </p:spPr>
        <p:txBody>
          <a:bodyPr wrap="none" anchor="ctr"/>
          <a:lstStyle/>
          <a:p>
            <a:endParaRPr lang="es-AR" u="non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4</a:t>
            </a:fld>
            <a:endParaRPr lang="es-AR"/>
          </a:p>
        </p:txBody>
      </p:sp>
      <p:sp>
        <p:nvSpPr>
          <p:cNvPr id="7" name="1 Título"/>
          <p:cNvSpPr>
            <a:spLocks noGrp="1"/>
          </p:cNvSpPr>
          <p:nvPr>
            <p:ph type="title"/>
          </p:nvPr>
        </p:nvSpPr>
        <p:spPr>
          <a:xfrm>
            <a:off x="214313" y="620688"/>
            <a:ext cx="8929687" cy="500062"/>
          </a:xfrm>
        </p:spPr>
        <p:txBody>
          <a:bodyPr>
            <a:normAutofit fontScale="90000"/>
          </a:bodyPr>
          <a:lstStyle/>
          <a:p>
            <a:r>
              <a:rPr lang="es-ES_tradnl" smtClean="0"/>
              <a:t>Definición de Calidad</a:t>
            </a:r>
            <a:endParaRPr lang="es-AR" smtClean="0"/>
          </a:p>
        </p:txBody>
      </p:sp>
      <p:sp>
        <p:nvSpPr>
          <p:cNvPr id="8" name="2 Marcador de contenido"/>
          <p:cNvSpPr>
            <a:spLocks noGrp="1"/>
          </p:cNvSpPr>
          <p:nvPr>
            <p:ph idx="1"/>
          </p:nvPr>
        </p:nvSpPr>
        <p:spPr>
          <a:xfrm>
            <a:off x="214313" y="1643063"/>
            <a:ext cx="6000750" cy="4500562"/>
          </a:xfrm>
        </p:spPr>
        <p:txBody>
          <a:bodyPr/>
          <a:lstStyle/>
          <a:p>
            <a:pPr defTabSz="762000">
              <a:buClr>
                <a:schemeClr val="accent1">
                  <a:lumMod val="50000"/>
                </a:schemeClr>
              </a:buClr>
              <a:buFont typeface="Wingdings 2" pitchFamily="18" charset="2"/>
              <a:buChar char="E"/>
              <a:defRPr/>
            </a:pPr>
            <a:r>
              <a:rPr lang="es-MX" b="1" dirty="0" smtClean="0">
                <a:solidFill>
                  <a:schemeClr val="accent1">
                    <a:lumMod val="50000"/>
                  </a:schemeClr>
                </a:solidFill>
              </a:rPr>
              <a:t>Calidad</a:t>
            </a:r>
            <a:r>
              <a:rPr lang="es-MX" dirty="0" smtClean="0"/>
              <a:t> es cumplir con los requerimientos del cliente.</a:t>
            </a:r>
          </a:p>
          <a:p>
            <a:pPr defTabSz="762000">
              <a:buClr>
                <a:schemeClr val="accent1">
                  <a:lumMod val="50000"/>
                </a:schemeClr>
              </a:buClr>
              <a:buFont typeface="Wingdings 2" pitchFamily="18" charset="2"/>
              <a:buChar char="E"/>
              <a:defRPr/>
            </a:pPr>
            <a:endParaRPr lang="es-MX" dirty="0" smtClean="0"/>
          </a:p>
          <a:p>
            <a:pPr defTabSz="762000">
              <a:buClr>
                <a:schemeClr val="accent1">
                  <a:lumMod val="50000"/>
                </a:schemeClr>
              </a:buClr>
              <a:buFont typeface="Wingdings 2" pitchFamily="18" charset="2"/>
              <a:buChar char="E"/>
              <a:defRPr/>
            </a:pPr>
            <a:r>
              <a:rPr lang="es-MX" b="1" dirty="0" smtClean="0">
                <a:solidFill>
                  <a:schemeClr val="accent1">
                    <a:lumMod val="50000"/>
                  </a:schemeClr>
                </a:solidFill>
              </a:rPr>
              <a:t>Calidad</a:t>
            </a:r>
            <a:r>
              <a:rPr lang="es-MX" dirty="0" smtClean="0"/>
              <a:t> es hacer la cosas bien desde el principio.</a:t>
            </a:r>
          </a:p>
          <a:p>
            <a:pPr defTabSz="762000">
              <a:buClr>
                <a:schemeClr val="accent1">
                  <a:lumMod val="50000"/>
                </a:schemeClr>
              </a:buClr>
              <a:buFont typeface="Wingdings 2" pitchFamily="18" charset="2"/>
              <a:buChar char="E"/>
              <a:defRPr/>
            </a:pPr>
            <a:endParaRPr lang="es-MX" dirty="0" smtClean="0"/>
          </a:p>
          <a:p>
            <a:pPr defTabSz="762000">
              <a:buClr>
                <a:schemeClr val="accent1">
                  <a:lumMod val="50000"/>
                </a:schemeClr>
              </a:buClr>
              <a:buFont typeface="Wingdings 2" pitchFamily="18" charset="2"/>
              <a:buChar char="E"/>
              <a:defRPr/>
            </a:pPr>
            <a:r>
              <a:rPr lang="es-MX" b="1" dirty="0" smtClean="0">
                <a:solidFill>
                  <a:schemeClr val="accent1">
                    <a:lumMod val="50000"/>
                  </a:schemeClr>
                </a:solidFill>
              </a:rPr>
              <a:t>Calidad</a:t>
            </a:r>
            <a:r>
              <a:rPr lang="es-MX" dirty="0" smtClean="0"/>
              <a:t> es cumplir con los requerimientos del cliente más la formalidad del proceso de desarrollo/producción.</a:t>
            </a:r>
          </a:p>
          <a:p>
            <a:pPr>
              <a:buClr>
                <a:schemeClr val="accent1">
                  <a:lumMod val="50000"/>
                </a:schemeClr>
              </a:buClr>
              <a:buFont typeface="Wingdings 2" pitchFamily="18" charset="2"/>
              <a:buChar char="E"/>
              <a:defRPr/>
            </a:pPr>
            <a:endParaRPr lang="es-AR" dirty="0"/>
          </a:p>
        </p:txBody>
      </p:sp>
      <p:pic>
        <p:nvPicPr>
          <p:cNvPr id="9" name="Picture 2" descr="http://www.fotosearch.com/bthumb/CSP/CSP124/k1242725.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a:xfrm>
            <a:off x="6529388" y="3081338"/>
            <a:ext cx="2159000" cy="1625600"/>
          </a:xfrm>
          <a:prstGeom prst="rect">
            <a:avLst/>
          </a:prstGeom>
          <a:noFill/>
        </p:spPr>
      </p:pic>
    </p:spTree>
    <p:extLst>
      <p:ext uri="{BB962C8B-B14F-4D97-AF65-F5344CB8AC3E}">
        <p14:creationId xmlns="" xmlns:p14="http://schemas.microsoft.com/office/powerpoint/2010/main" val="71128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40</a:t>
            </a:fld>
            <a:endParaRPr lang="es-AR"/>
          </a:p>
        </p:txBody>
      </p:sp>
      <p:sp>
        <p:nvSpPr>
          <p:cNvPr id="7" name="1 Título"/>
          <p:cNvSpPr>
            <a:spLocks noGrp="1"/>
          </p:cNvSpPr>
          <p:nvPr>
            <p:ph type="title"/>
          </p:nvPr>
        </p:nvSpPr>
        <p:spPr>
          <a:xfrm>
            <a:off x="214313" y="476672"/>
            <a:ext cx="8929687" cy="500062"/>
          </a:xfrm>
        </p:spPr>
        <p:txBody>
          <a:bodyPr>
            <a:normAutofit fontScale="90000"/>
          </a:bodyPr>
          <a:lstStyle/>
          <a:p>
            <a:r>
              <a:rPr lang="es-AR" smtClean="0"/>
              <a:t>Definiendo los costos - 1</a:t>
            </a:r>
          </a:p>
        </p:txBody>
      </p:sp>
      <p:sp>
        <p:nvSpPr>
          <p:cNvPr id="8" name="2 Marcador de contenido"/>
          <p:cNvSpPr>
            <a:spLocks noGrp="1"/>
          </p:cNvSpPr>
          <p:nvPr>
            <p:ph idx="1"/>
          </p:nvPr>
        </p:nvSpPr>
        <p:spPr>
          <a:xfrm>
            <a:off x="214313" y="1643063"/>
            <a:ext cx="6000750" cy="4500562"/>
          </a:xfrm>
        </p:spPr>
        <p:txBody>
          <a:bodyPr/>
          <a:lstStyle/>
          <a:p>
            <a:pPr>
              <a:buClr>
                <a:schemeClr val="accent1">
                  <a:lumMod val="50000"/>
                </a:schemeClr>
              </a:buClr>
              <a:buFont typeface="Wingdings" pitchFamily="2" charset="2"/>
              <a:buChar char="Ä"/>
              <a:defRPr/>
            </a:pPr>
            <a:r>
              <a:rPr lang="es-AR" sz="2400" b="1" dirty="0" smtClean="0"/>
              <a:t>Costos de Conformar</a:t>
            </a:r>
            <a:r>
              <a:rPr lang="es-AR" sz="2400" dirty="0" smtClean="0"/>
              <a:t>: Es el dinero invertido en hacer que los productos posean la calidad planificada. Hay dos tipos de costos asociados:</a:t>
            </a:r>
          </a:p>
          <a:p>
            <a:pPr>
              <a:defRPr/>
            </a:pPr>
            <a:endParaRPr lang="es-AR" sz="2400" dirty="0" smtClean="0"/>
          </a:p>
          <a:p>
            <a:pPr lvl="1">
              <a:buClr>
                <a:schemeClr val="accent1">
                  <a:lumMod val="25000"/>
                </a:schemeClr>
              </a:buClr>
              <a:defRPr/>
            </a:pPr>
            <a:r>
              <a:rPr lang="es-AR" sz="1800" b="1" dirty="0" smtClean="0"/>
              <a:t>Costos de Prevención</a:t>
            </a:r>
            <a:r>
              <a:rPr lang="es-AR" sz="1800" dirty="0" smtClean="0"/>
              <a:t>: Son los costos asociados a prevenir los defectos antes que éstos se presenten. Este es un enfoque proactivo con foco en hacer las cosas bien la primera vez.</a:t>
            </a:r>
          </a:p>
          <a:p>
            <a:pPr lvl="1">
              <a:buClr>
                <a:schemeClr val="accent1">
                  <a:lumMod val="25000"/>
                </a:schemeClr>
              </a:buClr>
              <a:defRPr/>
            </a:pPr>
            <a:endParaRPr lang="es-AR" sz="1800" dirty="0" smtClean="0"/>
          </a:p>
          <a:p>
            <a:pPr lvl="1">
              <a:buClr>
                <a:schemeClr val="accent1">
                  <a:lumMod val="25000"/>
                </a:schemeClr>
              </a:buClr>
              <a:defRPr/>
            </a:pPr>
            <a:r>
              <a:rPr lang="es-AR" sz="1800" b="1" dirty="0" smtClean="0"/>
              <a:t>Costos de Evaluación</a:t>
            </a:r>
            <a:r>
              <a:rPr lang="es-AR" sz="1800" dirty="0" smtClean="0"/>
              <a:t>: Son los costos asociados a detectar los defectos. Las prácticas asociadas ayudan a mejorar la calidad a costos menores.</a:t>
            </a:r>
          </a:p>
          <a:p>
            <a:pPr>
              <a:defRPr/>
            </a:pPr>
            <a:endParaRPr lang="es-AR" sz="2400" dirty="0"/>
          </a:p>
        </p:txBody>
      </p:sp>
      <p:graphicFrame>
        <p:nvGraphicFramePr>
          <p:cNvPr id="9" name="6 Marcador de contenido"/>
          <p:cNvGraphicFramePr>
            <a:graphicFrameLocks/>
          </p:cNvGraphicFramePr>
          <p:nvPr/>
        </p:nvGraphicFramePr>
        <p:xfrm>
          <a:off x="6286500" y="1643063"/>
          <a:ext cx="2643188" cy="45005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41</a:t>
            </a:fld>
            <a:endParaRPr lang="es-AR"/>
          </a:p>
        </p:txBody>
      </p:sp>
      <p:sp>
        <p:nvSpPr>
          <p:cNvPr id="7" name="1 Título"/>
          <p:cNvSpPr>
            <a:spLocks noGrp="1"/>
          </p:cNvSpPr>
          <p:nvPr>
            <p:ph type="title"/>
          </p:nvPr>
        </p:nvSpPr>
        <p:spPr>
          <a:xfrm>
            <a:off x="214313" y="548680"/>
            <a:ext cx="8929687" cy="500062"/>
          </a:xfrm>
        </p:spPr>
        <p:txBody>
          <a:bodyPr>
            <a:normAutofit fontScale="90000"/>
          </a:bodyPr>
          <a:lstStyle/>
          <a:p>
            <a:r>
              <a:rPr lang="es-AR" dirty="0" smtClean="0"/>
              <a:t>Definiendo los costos - 2</a:t>
            </a:r>
          </a:p>
        </p:txBody>
      </p:sp>
      <p:sp>
        <p:nvSpPr>
          <p:cNvPr id="8" name="2 Marcador de contenido"/>
          <p:cNvSpPr>
            <a:spLocks noGrp="1"/>
          </p:cNvSpPr>
          <p:nvPr>
            <p:ph idx="1"/>
          </p:nvPr>
        </p:nvSpPr>
        <p:spPr>
          <a:xfrm>
            <a:off x="214313" y="1643063"/>
            <a:ext cx="6000750" cy="4500562"/>
          </a:xfrm>
        </p:spPr>
        <p:txBody>
          <a:bodyPr/>
          <a:lstStyle/>
          <a:p>
            <a:pPr>
              <a:buClr>
                <a:schemeClr val="accent1">
                  <a:lumMod val="50000"/>
                </a:schemeClr>
              </a:buClr>
              <a:buFont typeface="Wingdings" pitchFamily="2" charset="2"/>
              <a:buChar char="Ä"/>
              <a:defRPr/>
            </a:pPr>
            <a:r>
              <a:rPr lang="es-AR" sz="2000" b="1" dirty="0" smtClean="0"/>
              <a:t>Costos de No Conformar</a:t>
            </a:r>
            <a:r>
              <a:rPr lang="es-AR" sz="2000" dirty="0" smtClean="0"/>
              <a:t>: Es el dinero gastado en arreglar las cosas cuando han salido mal, incluyendo el análisis de los problemas, su corrección, los problemas legales, etc.:</a:t>
            </a:r>
          </a:p>
          <a:p>
            <a:pPr>
              <a:defRPr/>
            </a:pPr>
            <a:endParaRPr lang="es-AR" sz="1600" dirty="0" smtClean="0"/>
          </a:p>
          <a:p>
            <a:pPr lvl="1">
              <a:defRPr/>
            </a:pPr>
            <a:r>
              <a:rPr lang="es-AR" sz="1600" b="1" dirty="0" smtClean="0"/>
              <a:t>Costos de Fallas externas</a:t>
            </a:r>
            <a:r>
              <a:rPr lang="es-AR" sz="1600" dirty="0" smtClean="0"/>
              <a:t>: Son los costos asociados con los problemas que se detectan en la ubicación del cliente. Cuestiones vinculadas con los servicios, mantenimiento, litigios y aquellos que son intangibles, tales como el enojo del cliente, pérdida de imagen, pérdida de potenciales negocios.</a:t>
            </a:r>
          </a:p>
          <a:p>
            <a:pPr lvl="1">
              <a:defRPr/>
            </a:pPr>
            <a:endParaRPr lang="es-AR" sz="1600" dirty="0" smtClean="0"/>
          </a:p>
          <a:p>
            <a:pPr lvl="1">
              <a:defRPr/>
            </a:pPr>
            <a:r>
              <a:rPr lang="es-AR" sz="1600" b="1" dirty="0" smtClean="0"/>
              <a:t>Costos de Fallas internas</a:t>
            </a:r>
            <a:r>
              <a:rPr lang="es-AR" sz="1600" dirty="0" smtClean="0"/>
              <a:t>: Son los costos asociados con los problemas detectados antes de que el producto vaya al cliente. Típicamente son </a:t>
            </a:r>
            <a:r>
              <a:rPr lang="es-AR" sz="1600" dirty="0" err="1" smtClean="0"/>
              <a:t>retrabajo</a:t>
            </a:r>
            <a:r>
              <a:rPr lang="es-AR" sz="1600" dirty="0" smtClean="0"/>
              <a:t> en programación, re-</a:t>
            </a:r>
            <a:r>
              <a:rPr lang="es-AR" sz="1600" dirty="0" err="1" smtClean="0"/>
              <a:t>testing</a:t>
            </a:r>
            <a:r>
              <a:rPr lang="es-AR" sz="1600" dirty="0" smtClean="0"/>
              <a:t> y re-inspecciones.</a:t>
            </a:r>
          </a:p>
          <a:p>
            <a:pPr>
              <a:defRPr/>
            </a:pPr>
            <a:endParaRPr lang="es-AR" sz="1800" dirty="0"/>
          </a:p>
        </p:txBody>
      </p:sp>
      <p:graphicFrame>
        <p:nvGraphicFramePr>
          <p:cNvPr id="9" name="6 Marcador de contenido"/>
          <p:cNvGraphicFramePr>
            <a:graphicFrameLocks/>
          </p:cNvGraphicFramePr>
          <p:nvPr/>
        </p:nvGraphicFramePr>
        <p:xfrm>
          <a:off x="6286500" y="1643063"/>
          <a:ext cx="2643188" cy="45005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42</a:t>
            </a:fld>
            <a:endParaRPr lang="es-AR"/>
          </a:p>
        </p:txBody>
      </p:sp>
      <p:sp>
        <p:nvSpPr>
          <p:cNvPr id="7" name="1 Título"/>
          <p:cNvSpPr>
            <a:spLocks noGrp="1"/>
          </p:cNvSpPr>
          <p:nvPr>
            <p:ph type="title"/>
          </p:nvPr>
        </p:nvSpPr>
        <p:spPr>
          <a:xfrm>
            <a:off x="214313" y="476672"/>
            <a:ext cx="8572500" cy="500062"/>
          </a:xfrm>
        </p:spPr>
        <p:txBody>
          <a:bodyPr>
            <a:normAutofit fontScale="90000"/>
          </a:bodyPr>
          <a:lstStyle/>
          <a:p>
            <a:r>
              <a:rPr lang="es-AR" smtClean="0"/>
              <a:t>Estructura de los Costos de No Calidad</a:t>
            </a:r>
          </a:p>
        </p:txBody>
      </p:sp>
      <p:graphicFrame>
        <p:nvGraphicFramePr>
          <p:cNvPr id="8" name="Group 476"/>
          <p:cNvGraphicFramePr>
            <a:graphicFrameLocks/>
          </p:cNvGraphicFramePr>
          <p:nvPr/>
        </p:nvGraphicFramePr>
        <p:xfrm>
          <a:off x="714375" y="1643063"/>
          <a:ext cx="8077200" cy="4389120"/>
        </p:xfrm>
        <a:graphic>
          <a:graphicData uri="http://schemas.openxmlformats.org/drawingml/2006/table">
            <a:tbl>
              <a:tblPr/>
              <a:tblGrid>
                <a:gridCol w="1995488"/>
                <a:gridCol w="1563687"/>
                <a:gridCol w="2559050"/>
                <a:gridCol w="1958975"/>
              </a:tblGrid>
              <a:tr h="2619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tx1"/>
                          </a:solidFill>
                          <a:effectLst/>
                          <a:latin typeface="Arial" pitchFamily="34" charset="0"/>
                          <a:ea typeface="Batang" pitchFamily="18" charset="-127"/>
                          <a:cs typeface="Arial" pitchFamily="34" charset="0"/>
                        </a:rPr>
                        <a:t>Categoría de Costos</a:t>
                      </a:r>
                      <a:endParaRPr kumimoji="0" lang="es-ES" sz="2400" b="0" i="0" u="none" strike="noStrike" cap="none" normalizeH="0" baseline="0" dirty="0" smtClean="0">
                        <a:ln>
                          <a:noFill/>
                        </a:ln>
                        <a:solidFill>
                          <a:schemeClr val="tx1"/>
                        </a:solidFill>
                        <a:effectLst/>
                        <a:latin typeface="Times New Roman" pitchFamily="18" charset="0"/>
                        <a:ea typeface="Batang" pitchFamily="18" charset="-127"/>
                        <a:cs typeface="Arial" pitchFamily="34" charset="0"/>
                      </a:endParaRPr>
                    </a:p>
                  </a:txBody>
                  <a:tcP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pitchFamily="34" charset="0"/>
                          <a:ea typeface="Batang" pitchFamily="18" charset="-127"/>
                          <a:cs typeface="Arial" pitchFamily="34" charset="0"/>
                        </a:rPr>
                        <a:t>Sub Categoría</a:t>
                      </a:r>
                      <a:endParaRPr kumimoji="0" lang="es-ES" sz="2400" b="0" i="0" u="none" strike="noStrike" cap="none" normalizeH="0" baseline="0" smtClean="0">
                        <a:ln>
                          <a:noFill/>
                        </a:ln>
                        <a:solidFill>
                          <a:schemeClr val="tx1"/>
                        </a:solidFill>
                        <a:effectLst/>
                        <a:latin typeface="Times New Roman" pitchFamily="18" charset="0"/>
                        <a:ea typeface="Batang" pitchFamily="18" charset="-127"/>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pitchFamily="34" charset="0"/>
                          <a:ea typeface="Batang" pitchFamily="18" charset="-127"/>
                          <a:cs typeface="Arial" pitchFamily="34" charset="0"/>
                        </a:rPr>
                        <a:t>Definición</a:t>
                      </a:r>
                      <a:endParaRPr kumimoji="0" lang="es-ES" sz="2400" b="0" i="0" u="none" strike="noStrike" cap="none" normalizeH="0" baseline="0" smtClean="0">
                        <a:ln>
                          <a:noFill/>
                        </a:ln>
                        <a:solidFill>
                          <a:schemeClr val="tx1"/>
                        </a:solidFill>
                        <a:effectLst/>
                        <a:latin typeface="Times New Roman" pitchFamily="18" charset="0"/>
                        <a:ea typeface="Batang" pitchFamily="18" charset="-127"/>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pitchFamily="34" charset="0"/>
                          <a:ea typeface="Batang" pitchFamily="18" charset="-127"/>
                          <a:cs typeface="Arial" pitchFamily="34" charset="0"/>
                        </a:rPr>
                        <a:t>Costos típicos</a:t>
                      </a:r>
                      <a:endParaRPr kumimoji="0" lang="es-ES" sz="10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612775">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1" i="0" u="none" strike="noStrike" cap="none" normalizeH="0" baseline="0" smtClean="0">
                        <a:ln>
                          <a:noFill/>
                        </a:ln>
                        <a:solidFill>
                          <a:schemeClr val="tx1"/>
                        </a:solidFill>
                        <a:effectLst/>
                        <a:latin typeface="Arial" pitchFamily="34" charset="0"/>
                        <a:ea typeface="Batang" pitchFamily="18" charset="-127"/>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1" i="0" u="none" strike="noStrike" cap="none" normalizeH="0" baseline="0" smtClean="0">
                        <a:ln>
                          <a:noFill/>
                        </a:ln>
                        <a:solidFill>
                          <a:schemeClr val="tx1"/>
                        </a:solidFill>
                        <a:effectLst/>
                        <a:latin typeface="Arial" pitchFamily="34" charset="0"/>
                        <a:ea typeface="Batang" pitchFamily="18" charset="-127"/>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smtClean="0">
                          <a:ln>
                            <a:noFill/>
                          </a:ln>
                          <a:solidFill>
                            <a:schemeClr val="tx1"/>
                          </a:solidFill>
                          <a:effectLst/>
                          <a:latin typeface="Arial" pitchFamily="34" charset="0"/>
                          <a:ea typeface="Batang" pitchFamily="18" charset="-127"/>
                          <a:cs typeface="Arial" pitchFamily="34" charset="0"/>
                        </a:rPr>
                        <a:t>No conformar</a:t>
                      </a:r>
                      <a:endParaRPr kumimoji="0" lang="es-ES" sz="10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endParaRPr>
                    </a:p>
                  </a:txBody>
                  <a:tcP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smtClean="0">
                          <a:ln>
                            <a:noFill/>
                          </a:ln>
                          <a:solidFill>
                            <a:srgbClr val="FF0000"/>
                          </a:solidFill>
                          <a:effectLst/>
                          <a:latin typeface="Arial" pitchFamily="34" charset="0"/>
                          <a:ea typeface="Batang" pitchFamily="18" charset="-127"/>
                          <a:cs typeface="Arial" pitchFamily="34" charset="0"/>
                        </a:rPr>
                        <a:t>Fallas Internas</a:t>
                      </a:r>
                      <a:endParaRPr kumimoji="0" lang="es-ES" sz="2400" b="0" i="0" u="none" strike="noStrike" cap="none" normalizeH="0" baseline="0" smtClean="0">
                        <a:ln>
                          <a:noFill/>
                        </a:ln>
                        <a:solidFill>
                          <a:schemeClr val="tx1"/>
                        </a:solidFill>
                        <a:effectLst/>
                        <a:latin typeface="Times New Roman" pitchFamily="18" charset="0"/>
                        <a:ea typeface="Batang" pitchFamily="18" charset="-127"/>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pitchFamily="34" charset="0"/>
                          <a:ea typeface="Batang" pitchFamily="18" charset="-127"/>
                          <a:cs typeface="Arial" pitchFamily="34" charset="0"/>
                        </a:rPr>
                        <a:t>Problemas de calidad detectados</a:t>
                      </a:r>
                      <a:endParaRPr kumimoji="0" lang="es-ES" sz="10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pitchFamily="34" charset="0"/>
                          <a:ea typeface="Batang" pitchFamily="18" charset="-127"/>
                          <a:cs typeface="Arial" pitchFamily="34" charset="0"/>
                        </a:rPr>
                        <a:t>antes de liberar al producto</a:t>
                      </a:r>
                      <a:endParaRPr kumimoji="0" lang="es-E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pitchFamily="34" charset="0"/>
                          <a:ea typeface="Batang" pitchFamily="18" charset="-127"/>
                          <a:cs typeface="Arial" pitchFamily="34" charset="0"/>
                        </a:rPr>
                        <a:t>Gestión de problemas</a:t>
                      </a:r>
                      <a:endParaRPr kumimoji="0" lang="es-ES" sz="10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pitchFamily="34" charset="0"/>
                          <a:ea typeface="Batang" pitchFamily="18" charset="-127"/>
                          <a:cs typeface="Arial" pitchFamily="34" charset="0"/>
                        </a:rPr>
                        <a:t>Retrabajo</a:t>
                      </a:r>
                      <a:endParaRPr kumimoji="0" lang="es-E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pitchFamily="34" charset="0"/>
                          <a:ea typeface="Batang" pitchFamily="18" charset="-127"/>
                        </a:rPr>
                        <a:t>Re-testing</a:t>
                      </a:r>
                      <a:endParaRPr kumimoji="0" lang="es-ES" sz="1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1188">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AR" sz="2000" b="0" i="0" u="none" strike="noStrike" cap="none" normalizeH="0" baseline="0" smtClean="0">
                        <a:ln>
                          <a:noFill/>
                        </a:ln>
                        <a:solidFill>
                          <a:schemeClr val="bg2"/>
                        </a:solidFill>
                        <a:effectLst/>
                        <a:latin typeface="Arial" pitchFamily="34" charset="0"/>
                      </a:endParaRPr>
                    </a:p>
                  </a:txBody>
                  <a:tcP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smtClean="0">
                          <a:ln>
                            <a:noFill/>
                          </a:ln>
                          <a:solidFill>
                            <a:srgbClr val="FF0000"/>
                          </a:solidFill>
                          <a:effectLst/>
                          <a:latin typeface="Arial" pitchFamily="34" charset="0"/>
                          <a:ea typeface="Batang" pitchFamily="18" charset="-127"/>
                          <a:cs typeface="Arial" pitchFamily="34" charset="0"/>
                        </a:rPr>
                        <a:t>Fallas Externas</a:t>
                      </a:r>
                      <a:endParaRPr kumimoji="0" lang="es-ES" sz="2400" b="0" i="0" u="none" strike="noStrike" cap="none" normalizeH="0" baseline="0" smtClean="0">
                        <a:ln>
                          <a:noFill/>
                        </a:ln>
                        <a:solidFill>
                          <a:schemeClr val="tx1"/>
                        </a:solidFill>
                        <a:effectLst/>
                        <a:latin typeface="Times New Roman" pitchFamily="18" charset="0"/>
                        <a:ea typeface="Batang" pitchFamily="18" charset="-127"/>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pitchFamily="34" charset="0"/>
                          <a:ea typeface="Batang" pitchFamily="18" charset="-127"/>
                          <a:cs typeface="Arial" pitchFamily="34" charset="0"/>
                        </a:rPr>
                        <a:t>Problemas de calidad detectados por el cliente</a:t>
                      </a:r>
                      <a:endParaRPr kumimoji="0" lang="es-ES" sz="10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pitchFamily="34" charset="0"/>
                          <a:ea typeface="Batang" pitchFamily="18" charset="-127"/>
                          <a:cs typeface="Arial" pitchFamily="34" charset="0"/>
                        </a:rPr>
                        <a:t>Soporte al cliente</a:t>
                      </a:r>
                      <a:endParaRPr kumimoji="0" lang="es-ES" sz="10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pitchFamily="34" charset="0"/>
                          <a:ea typeface="Batang" pitchFamily="18" charset="-127"/>
                          <a:cs typeface="Arial" pitchFamily="34" charset="0"/>
                        </a:rPr>
                        <a:t>Análisis de problemas</a:t>
                      </a:r>
                      <a:endParaRPr kumimoji="0" lang="es-E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pitchFamily="34" charset="0"/>
                          <a:ea typeface="Batang" pitchFamily="18" charset="-127"/>
                        </a:rPr>
                        <a:t>Múltiples acciones</a:t>
                      </a:r>
                      <a:endParaRPr kumimoji="0" lang="es-ES" sz="1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1" i="0" u="none" strike="noStrike" cap="none" normalizeH="0" baseline="0" dirty="0" smtClean="0">
                        <a:ln>
                          <a:noFill/>
                        </a:ln>
                        <a:solidFill>
                          <a:schemeClr val="tx1"/>
                        </a:solidFill>
                        <a:effectLst/>
                        <a:latin typeface="Arial" pitchFamily="34" charset="0"/>
                        <a:ea typeface="Batang" pitchFamily="18" charset="-127"/>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1" i="0" u="none" strike="noStrike" cap="none" normalizeH="0" baseline="0" dirty="0" smtClean="0">
                        <a:ln>
                          <a:noFill/>
                        </a:ln>
                        <a:solidFill>
                          <a:schemeClr val="tx1"/>
                        </a:solidFill>
                        <a:effectLst/>
                        <a:latin typeface="Arial" pitchFamily="34" charset="0"/>
                        <a:ea typeface="Batang" pitchFamily="18" charset="-127"/>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1" i="0" u="none" strike="noStrike" cap="none" normalizeH="0" baseline="0" dirty="0" smtClean="0">
                        <a:ln>
                          <a:noFill/>
                        </a:ln>
                        <a:solidFill>
                          <a:schemeClr val="tx1"/>
                        </a:solidFill>
                        <a:effectLst/>
                        <a:latin typeface="Arial" pitchFamily="34" charset="0"/>
                        <a:ea typeface="Batang" pitchFamily="18" charset="-127"/>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200" b="1" i="0" u="none" strike="noStrike" cap="none" normalizeH="0" baseline="0" dirty="0" smtClean="0">
                        <a:ln>
                          <a:noFill/>
                        </a:ln>
                        <a:solidFill>
                          <a:schemeClr val="tx1"/>
                        </a:solidFill>
                        <a:effectLst/>
                        <a:latin typeface="Arial" pitchFamily="34" charset="0"/>
                        <a:ea typeface="Batang" pitchFamily="18" charset="-127"/>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tx1"/>
                          </a:solidFill>
                          <a:effectLst/>
                          <a:latin typeface="Arial" pitchFamily="34" charset="0"/>
                          <a:ea typeface="Batang" pitchFamily="18" charset="-127"/>
                          <a:cs typeface="Arial" pitchFamily="34" charset="0"/>
                        </a:rPr>
                        <a:t>Evaluación</a:t>
                      </a:r>
                      <a:endParaRPr kumimoji="0" lang="es-ES" sz="1000" b="0" i="0" u="none" strike="noStrike" cap="none" normalizeH="0" baseline="0" dirty="0" smtClean="0">
                        <a:ln>
                          <a:noFill/>
                        </a:ln>
                        <a:solidFill>
                          <a:schemeClr val="tx1"/>
                        </a:solidFill>
                        <a:effectLst/>
                        <a:latin typeface="Times New Roman" pitchFamily="18" charset="0"/>
                        <a:ea typeface="Batang" pitchFamily="18" charset="-127"/>
                        <a:cs typeface="Times New Roman" pitchFamily="18" charset="0"/>
                      </a:endParaRPr>
                    </a:p>
                  </a:txBody>
                  <a:tcP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smtClean="0">
                          <a:ln>
                            <a:noFill/>
                          </a:ln>
                          <a:solidFill>
                            <a:srgbClr val="FF0000"/>
                          </a:solidFill>
                          <a:effectLst/>
                          <a:latin typeface="Arial" pitchFamily="34" charset="0"/>
                          <a:ea typeface="Batang" pitchFamily="18" charset="-127"/>
                          <a:cs typeface="Arial" pitchFamily="34" charset="0"/>
                        </a:rPr>
                        <a:t>Analizando las condiciones del producto</a:t>
                      </a:r>
                      <a:endParaRPr kumimoji="0" lang="es-ES" sz="2400" b="0" i="0" u="none" strike="noStrike" cap="none" normalizeH="0" baseline="0" smtClean="0">
                        <a:ln>
                          <a:noFill/>
                        </a:ln>
                        <a:solidFill>
                          <a:schemeClr val="tx1"/>
                        </a:solidFill>
                        <a:effectLst/>
                        <a:latin typeface="Times New Roman" pitchFamily="18" charset="0"/>
                        <a:ea typeface="Batang" pitchFamily="18" charset="-127"/>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pitchFamily="34" charset="0"/>
                          <a:ea typeface="Batang" pitchFamily="18" charset="-127"/>
                          <a:cs typeface="Arial" pitchFamily="34" charset="0"/>
                        </a:rPr>
                        <a:t>Descubrir el nivel de no conformidad</a:t>
                      </a:r>
                      <a:endParaRPr kumimoji="0" lang="es-ES" sz="2400" b="0" i="0" u="none" strike="noStrike" cap="none" normalizeH="0" baseline="0" smtClean="0">
                        <a:ln>
                          <a:noFill/>
                        </a:ln>
                        <a:solidFill>
                          <a:schemeClr val="tx1"/>
                        </a:solidFill>
                        <a:effectLst/>
                        <a:latin typeface="Times New Roman" pitchFamily="18" charset="0"/>
                        <a:ea typeface="Batang" pitchFamily="18" charset="-127"/>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pitchFamily="34" charset="0"/>
                          <a:ea typeface="Batang" pitchFamily="18" charset="-127"/>
                          <a:cs typeface="Arial" pitchFamily="34" charset="0"/>
                        </a:rPr>
                        <a:t>Testing</a:t>
                      </a:r>
                      <a:endParaRPr kumimoji="0" lang="es-ES" sz="10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pitchFamily="34" charset="0"/>
                          <a:ea typeface="Batang" pitchFamily="18" charset="-127"/>
                          <a:cs typeface="Arial" pitchFamily="34" charset="0"/>
                        </a:rPr>
                        <a:t>Aseguramiento del software</a:t>
                      </a:r>
                      <a:endParaRPr kumimoji="0" lang="es-E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pitchFamily="34" charset="0"/>
                          <a:ea typeface="Batang" pitchFamily="18" charset="-127"/>
                        </a:rPr>
                        <a:t>Inspecciones</a:t>
                      </a:r>
                      <a:endParaRPr kumimoji="0" lang="es-E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pitchFamily="34" charset="0"/>
                          <a:ea typeface="Batang" pitchFamily="18" charset="-127"/>
                        </a:rPr>
                        <a:t>Revisiones</a:t>
                      </a:r>
                      <a:endParaRPr kumimoji="0" lang="es-ES" sz="1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AR" sz="2000" b="0" i="0" u="none" strike="noStrike" cap="none" normalizeH="0" baseline="0" smtClean="0">
                        <a:ln>
                          <a:noFill/>
                        </a:ln>
                        <a:solidFill>
                          <a:schemeClr val="bg2"/>
                        </a:solidFill>
                        <a:effectLst/>
                        <a:latin typeface="Arial" pitchFamily="34" charset="0"/>
                      </a:endParaRPr>
                    </a:p>
                  </a:txBody>
                  <a:tcP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smtClean="0">
                          <a:ln>
                            <a:noFill/>
                          </a:ln>
                          <a:solidFill>
                            <a:srgbClr val="FF0000"/>
                          </a:solidFill>
                          <a:effectLst/>
                          <a:latin typeface="Arial" pitchFamily="34" charset="0"/>
                          <a:ea typeface="Batang" pitchFamily="18" charset="-127"/>
                          <a:cs typeface="Arial" pitchFamily="34" charset="0"/>
                        </a:rPr>
                        <a:t>Asumir el haber logrado el nivel de calidad</a:t>
                      </a:r>
                      <a:endParaRPr kumimoji="0" lang="es-ES" sz="10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tx1"/>
                          </a:solidFill>
                          <a:effectLst/>
                          <a:latin typeface="Arial" pitchFamily="34" charset="0"/>
                          <a:ea typeface="Batang" pitchFamily="18" charset="-127"/>
                          <a:cs typeface="Arial" pitchFamily="34" charset="0"/>
                        </a:rPr>
                        <a:t>“Abriendo” el control de calidad</a:t>
                      </a:r>
                      <a:endParaRPr kumimoji="0" lang="es-ES" sz="2400" b="0" i="0" u="none" strike="noStrike" cap="none" normalizeH="0" baseline="0" dirty="0" smtClean="0">
                        <a:ln>
                          <a:noFill/>
                        </a:ln>
                        <a:solidFill>
                          <a:schemeClr val="tx1"/>
                        </a:solidFill>
                        <a:effectLst/>
                        <a:latin typeface="Times New Roman" pitchFamily="18" charset="0"/>
                        <a:ea typeface="Batang" pitchFamily="18" charset="-127"/>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pitchFamily="34" charset="0"/>
                          <a:ea typeface="Batang" pitchFamily="18" charset="-127"/>
                          <a:cs typeface="Arial" pitchFamily="34" charset="0"/>
                        </a:rPr>
                        <a:t>Toma de decisiones acerca del seguir o no con la entrega del producto y las acciones relacionadas</a:t>
                      </a:r>
                      <a:endParaRPr kumimoji="0" lang="es-ES" sz="1000" b="0" i="0" u="none" strike="noStrike" cap="none" normalizeH="0" baseline="0" smtClean="0">
                        <a:ln>
                          <a:noFill/>
                        </a:ln>
                        <a:solidFill>
                          <a:schemeClr val="tx1"/>
                        </a:solidFill>
                        <a:effectLst/>
                        <a:latin typeface="Times New Roman" pitchFamily="18"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58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dirty="0" smtClean="0">
                          <a:ln>
                            <a:noFill/>
                          </a:ln>
                          <a:solidFill>
                            <a:schemeClr val="tx1"/>
                          </a:solidFill>
                          <a:effectLst/>
                          <a:latin typeface="Arial" pitchFamily="34" charset="0"/>
                          <a:ea typeface="Batang" pitchFamily="18" charset="-127"/>
                          <a:cs typeface="Arial" pitchFamily="34" charset="0"/>
                        </a:rPr>
                        <a:t>Prevención</a:t>
                      </a:r>
                      <a:endParaRPr kumimoji="0" lang="es-ES" sz="1000" b="0" i="0" u="none" strike="noStrike" cap="none" normalizeH="0" baseline="0" dirty="0" smtClean="0">
                        <a:ln>
                          <a:noFill/>
                        </a:ln>
                        <a:solidFill>
                          <a:schemeClr val="tx1"/>
                        </a:solidFill>
                        <a:effectLst/>
                        <a:latin typeface="Times New Roman" pitchFamily="18" charset="0"/>
                        <a:ea typeface="Batang" pitchFamily="18" charset="-127"/>
                        <a:cs typeface="Times New Roman" pitchFamily="18" charset="0"/>
                      </a:endParaRPr>
                    </a:p>
                  </a:txBody>
                  <a:tcPr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1" i="0" u="none" strike="noStrike" cap="none" normalizeH="0" baseline="0" dirty="0" smtClean="0">
                          <a:ln>
                            <a:noFill/>
                          </a:ln>
                          <a:solidFill>
                            <a:srgbClr val="FF0000"/>
                          </a:solidFill>
                          <a:effectLst/>
                          <a:latin typeface="Arial" pitchFamily="34" charset="0"/>
                          <a:ea typeface="Batang" pitchFamily="18" charset="-127"/>
                          <a:cs typeface="Arial" pitchFamily="34" charset="0"/>
                        </a:rPr>
                        <a:t>Intervenciones orientadas a los proyectos y los procesos</a:t>
                      </a:r>
                      <a:endParaRPr kumimoji="0" lang="es-ES" sz="1000" b="0" i="0" u="none" strike="noStrike" cap="none" normalizeH="0" baseline="0" dirty="0" smtClean="0">
                        <a:ln>
                          <a:noFill/>
                        </a:ln>
                        <a:solidFill>
                          <a:schemeClr val="tx1"/>
                        </a:solidFill>
                        <a:effectLst/>
                        <a:latin typeface="Times New Roman" pitchFamily="18" charset="0"/>
                        <a:ea typeface="Batang" pitchFamily="18" charset="-127"/>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smtClean="0">
                          <a:ln>
                            <a:noFill/>
                          </a:ln>
                          <a:solidFill>
                            <a:schemeClr val="tx1"/>
                          </a:solidFill>
                          <a:effectLst/>
                          <a:latin typeface="Arial" pitchFamily="34" charset="0"/>
                          <a:ea typeface="Batang" pitchFamily="18" charset="-127"/>
                          <a:cs typeface="Arial" pitchFamily="34" charset="0"/>
                        </a:rPr>
                        <a:t>Esfuerzos involucrados en la prevención de la mala calidad</a:t>
                      </a:r>
                      <a:endParaRPr kumimoji="0" lang="es-ES" sz="2400" b="0" i="0" u="none" strike="noStrike" cap="none" normalizeH="0" baseline="0" smtClean="0">
                        <a:ln>
                          <a:noFill/>
                        </a:ln>
                        <a:solidFill>
                          <a:schemeClr val="tx1"/>
                        </a:solidFill>
                        <a:effectLst/>
                        <a:latin typeface="Times New Roman" pitchFamily="18" charset="0"/>
                        <a:ea typeface="Batang" pitchFamily="18" charset="-127"/>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tx1"/>
                          </a:solidFill>
                          <a:effectLst/>
                          <a:latin typeface="Arial" pitchFamily="34" charset="0"/>
                          <a:ea typeface="Batang" pitchFamily="18" charset="-127"/>
                          <a:cs typeface="Arial" pitchFamily="34" charset="0"/>
                        </a:rPr>
                        <a:t>Entrenamiento</a:t>
                      </a:r>
                      <a:endParaRPr kumimoji="0" lang="es-ES" sz="1000" b="0" i="0" u="none" strike="noStrike" cap="none" normalizeH="0" baseline="0" dirty="0" smtClean="0">
                        <a:ln>
                          <a:noFill/>
                        </a:ln>
                        <a:solidFill>
                          <a:schemeClr val="tx1"/>
                        </a:solidFill>
                        <a:effectLst/>
                        <a:latin typeface="Times New Roman" pitchFamily="18" charset="0"/>
                        <a:ea typeface="Batang" pitchFamily="18"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tx1"/>
                          </a:solidFill>
                          <a:effectLst/>
                          <a:latin typeface="Arial" pitchFamily="34" charset="0"/>
                          <a:ea typeface="Batang" pitchFamily="18" charset="-127"/>
                          <a:cs typeface="Arial" pitchFamily="34" charset="0"/>
                        </a:rPr>
                        <a:t>Mejora de procesos</a:t>
                      </a:r>
                      <a:endParaRPr kumimoji="0" lang="es-E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tx1"/>
                          </a:solidFill>
                          <a:effectLst/>
                          <a:latin typeface="Arial" pitchFamily="34" charset="0"/>
                          <a:ea typeface="Batang" pitchFamily="18" charset="-127"/>
                        </a:rPr>
                        <a:t>Medición y análisis</a:t>
                      </a:r>
                      <a:endParaRPr kumimoji="0" lang="es-E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tx1"/>
                          </a:solidFill>
                          <a:effectLst/>
                          <a:latin typeface="Arial" pitchFamily="34" charset="0"/>
                          <a:ea typeface="Batang" pitchFamily="18" charset="-127"/>
                        </a:rPr>
                        <a:t>Análisis causal</a:t>
                      </a:r>
                      <a:endParaRPr kumimoji="0" lang="es-ES" sz="24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43</a:t>
            </a:fld>
            <a:endParaRPr lang="es-AR"/>
          </a:p>
        </p:txBody>
      </p:sp>
      <p:sp>
        <p:nvSpPr>
          <p:cNvPr id="7" name="1 Título"/>
          <p:cNvSpPr>
            <a:spLocks noGrp="1"/>
          </p:cNvSpPr>
          <p:nvPr>
            <p:ph type="title"/>
          </p:nvPr>
        </p:nvSpPr>
        <p:spPr>
          <a:xfrm>
            <a:off x="214313" y="548680"/>
            <a:ext cx="8572500" cy="500062"/>
          </a:xfrm>
        </p:spPr>
        <p:txBody>
          <a:bodyPr>
            <a:normAutofit fontScale="90000"/>
          </a:bodyPr>
          <a:lstStyle/>
          <a:p>
            <a:r>
              <a:rPr lang="es-AR" smtClean="0"/>
              <a:t>Visión de Costos al aplicar Calidad</a:t>
            </a:r>
          </a:p>
        </p:txBody>
      </p:sp>
      <p:pic>
        <p:nvPicPr>
          <p:cNvPr id="8" name="Picture 3"/>
          <p:cNvPicPr>
            <a:picLocks noGrp="1" noChangeAspect="1" noChangeArrowheads="1"/>
          </p:cNvPicPr>
          <p:nvPr>
            <p:ph idx="4294967295"/>
          </p:nvPr>
        </p:nvPicPr>
        <p:blipFill>
          <a:blip r:embed="rId3" cstate="print"/>
          <a:srcRect/>
          <a:stretch>
            <a:fillRect/>
          </a:stretch>
        </p:blipFill>
        <p:spPr>
          <a:xfrm>
            <a:off x="571500" y="1714500"/>
            <a:ext cx="6438900" cy="4379913"/>
          </a:xfrm>
          <a:noFill/>
        </p:spPr>
      </p:pic>
      <p:sp>
        <p:nvSpPr>
          <p:cNvPr id="9" name="Text Box 4"/>
          <p:cNvSpPr txBox="1">
            <a:spLocks noChangeArrowheads="1"/>
          </p:cNvSpPr>
          <p:nvPr/>
        </p:nvSpPr>
        <p:spPr bwMode="auto">
          <a:xfrm>
            <a:off x="6561505" y="2071688"/>
            <a:ext cx="2353529" cy="3711785"/>
          </a:xfrm>
          <a:prstGeom prst="rect">
            <a:avLst/>
          </a:prstGeom>
          <a:noFill/>
          <a:ln w="9525">
            <a:noFill/>
            <a:miter lim="800000"/>
            <a:headEnd/>
            <a:tailEnd/>
          </a:ln>
        </p:spPr>
        <p:txBody>
          <a:bodyPr wrap="none">
            <a:spAutoFit/>
          </a:bodyPr>
          <a:lstStyle/>
          <a:p>
            <a:pPr>
              <a:buNone/>
            </a:pPr>
            <a:r>
              <a:rPr lang="es-MX" sz="1600" b="1" u="none" dirty="0">
                <a:latin typeface="Verdana" pitchFamily="34" charset="0"/>
              </a:rPr>
              <a:t>Concepto moderno</a:t>
            </a:r>
          </a:p>
          <a:p>
            <a:pPr>
              <a:buNone/>
            </a:pPr>
            <a:r>
              <a:rPr lang="es-MX" sz="1600" b="1" u="none" dirty="0">
                <a:latin typeface="Verdana" pitchFamily="34" charset="0"/>
              </a:rPr>
              <a:t>de la calidad</a:t>
            </a:r>
          </a:p>
          <a:p>
            <a:pPr>
              <a:buNone/>
            </a:pPr>
            <a:r>
              <a:rPr lang="es-MX" sz="1600" u="none" dirty="0">
                <a:latin typeface="Verdana" pitchFamily="34" charset="0"/>
              </a:rPr>
              <a:t>Trasladar muchos</a:t>
            </a:r>
          </a:p>
          <a:p>
            <a:pPr>
              <a:buNone/>
            </a:pPr>
            <a:r>
              <a:rPr lang="es-MX" sz="1600" u="none" dirty="0">
                <a:latin typeface="Verdana" pitchFamily="34" charset="0"/>
              </a:rPr>
              <a:t>de los costos de</a:t>
            </a:r>
          </a:p>
          <a:p>
            <a:pPr>
              <a:buNone/>
            </a:pPr>
            <a:r>
              <a:rPr lang="es-MX" sz="1600" u="none" dirty="0">
                <a:latin typeface="Verdana" pitchFamily="34" charset="0"/>
              </a:rPr>
              <a:t>fallas a las</a:t>
            </a:r>
          </a:p>
          <a:p>
            <a:pPr>
              <a:buNone/>
            </a:pPr>
            <a:r>
              <a:rPr lang="es-MX" sz="1600" u="none" dirty="0">
                <a:latin typeface="Verdana" pitchFamily="34" charset="0"/>
              </a:rPr>
              <a:t>actividades de</a:t>
            </a:r>
          </a:p>
          <a:p>
            <a:pPr>
              <a:buNone/>
            </a:pPr>
            <a:r>
              <a:rPr lang="es-MX" sz="1600" u="none" dirty="0">
                <a:latin typeface="Verdana" pitchFamily="34" charset="0"/>
              </a:rPr>
              <a:t>preparación para</a:t>
            </a:r>
          </a:p>
          <a:p>
            <a:pPr>
              <a:buNone/>
            </a:pPr>
            <a:r>
              <a:rPr lang="es-MX" sz="1600" u="none" dirty="0">
                <a:latin typeface="Verdana" pitchFamily="34" charset="0"/>
              </a:rPr>
              <a:t>realizar la tarea bien</a:t>
            </a:r>
          </a:p>
          <a:p>
            <a:pPr>
              <a:buNone/>
            </a:pPr>
            <a:r>
              <a:rPr lang="es-MX" sz="1600" u="none" dirty="0">
                <a:latin typeface="Verdana" pitchFamily="34" charset="0"/>
              </a:rPr>
              <a:t>la primera vez y</a:t>
            </a:r>
          </a:p>
          <a:p>
            <a:pPr>
              <a:buNone/>
            </a:pPr>
            <a:r>
              <a:rPr lang="es-MX" sz="1600" u="none" dirty="0">
                <a:latin typeface="Verdana" pitchFamily="34" charset="0"/>
              </a:rPr>
              <a:t>evitar la</a:t>
            </a:r>
          </a:p>
          <a:p>
            <a:pPr>
              <a:buNone/>
            </a:pPr>
            <a:r>
              <a:rPr lang="es-MX" sz="1600" u="none" dirty="0">
                <a:latin typeface="Verdana" pitchFamily="34" charset="0"/>
              </a:rPr>
              <a:t>insatisfacción del</a:t>
            </a:r>
          </a:p>
          <a:p>
            <a:pPr>
              <a:buNone/>
            </a:pPr>
            <a:r>
              <a:rPr lang="es-MX" sz="1600" u="none" dirty="0">
                <a:latin typeface="Verdana" pitchFamily="34" charset="0"/>
              </a:rPr>
              <a:t>cliente y pérdida de</a:t>
            </a:r>
          </a:p>
          <a:p>
            <a:pPr>
              <a:buNone/>
            </a:pPr>
            <a:r>
              <a:rPr lang="es-MX" sz="1600" u="none" dirty="0">
                <a:latin typeface="Verdana" pitchFamily="34" charset="0"/>
              </a:rPr>
              <a:t>imagen.</a:t>
            </a:r>
          </a:p>
          <a:p>
            <a:pPr>
              <a:buNone/>
            </a:pPr>
            <a:endParaRPr lang="es-MX" sz="1600" u="none" dirty="0">
              <a:latin typeface="Verdana"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44</a:t>
            </a:fld>
            <a:endParaRPr lang="es-AR"/>
          </a:p>
        </p:txBody>
      </p:sp>
      <p:sp>
        <p:nvSpPr>
          <p:cNvPr id="7" name="1 Título"/>
          <p:cNvSpPr>
            <a:spLocks noGrp="1"/>
          </p:cNvSpPr>
          <p:nvPr>
            <p:ph type="title"/>
          </p:nvPr>
        </p:nvSpPr>
        <p:spPr>
          <a:xfrm>
            <a:off x="214313" y="476672"/>
            <a:ext cx="8929687" cy="500062"/>
          </a:xfrm>
        </p:spPr>
        <p:txBody>
          <a:bodyPr>
            <a:normAutofit fontScale="90000"/>
          </a:bodyPr>
          <a:lstStyle/>
          <a:p>
            <a:r>
              <a:rPr lang="es-ES_tradnl" smtClean="0"/>
              <a:t>Fórmulas del Costo de la Calidad </a:t>
            </a:r>
            <a:endParaRPr lang="es-AR" smtClean="0"/>
          </a:p>
        </p:txBody>
      </p:sp>
      <p:sp>
        <p:nvSpPr>
          <p:cNvPr id="8" name="2 Marcador de contenido"/>
          <p:cNvSpPr>
            <a:spLocks noGrp="1"/>
          </p:cNvSpPr>
          <p:nvPr>
            <p:ph idx="1"/>
          </p:nvPr>
        </p:nvSpPr>
        <p:spPr>
          <a:xfrm>
            <a:off x="214313" y="1643063"/>
            <a:ext cx="8215312" cy="4500562"/>
          </a:xfrm>
        </p:spPr>
        <p:txBody>
          <a:bodyPr>
            <a:normAutofit lnSpcReduction="10000"/>
          </a:bodyPr>
          <a:lstStyle/>
          <a:p>
            <a:pPr marL="476250" indent="-476250" algn="ctr">
              <a:spcBef>
                <a:spcPct val="5000"/>
              </a:spcBef>
              <a:buClr>
                <a:srgbClr val="FD5825"/>
              </a:buClr>
              <a:buFont typeface="Wingdings" pitchFamily="2" charset="2"/>
              <a:buNone/>
              <a:defRPr/>
            </a:pPr>
            <a:endParaRPr kumimoji="1" lang="es-AR" sz="1600" b="1" dirty="0" smtClean="0">
              <a:solidFill>
                <a:schemeClr val="accent1">
                  <a:lumMod val="50000"/>
                </a:schemeClr>
              </a:solidFill>
            </a:endParaRPr>
          </a:p>
          <a:p>
            <a:pPr marL="476250" indent="-476250" algn="ctr">
              <a:spcBef>
                <a:spcPct val="5000"/>
              </a:spcBef>
              <a:buClr>
                <a:srgbClr val="FD5825"/>
              </a:buClr>
              <a:buFont typeface="Wingdings" pitchFamily="2" charset="2"/>
              <a:buNone/>
              <a:defRPr/>
            </a:pPr>
            <a:r>
              <a:rPr kumimoji="1" lang="es-AR" sz="1600" b="1" dirty="0" smtClean="0">
                <a:solidFill>
                  <a:schemeClr val="accent1">
                    <a:lumMod val="50000"/>
                  </a:schemeClr>
                </a:solidFill>
              </a:rPr>
              <a:t>Esfuerzo de la Calidad =  </a:t>
            </a:r>
            <a:r>
              <a:rPr kumimoji="1" lang="es-AR" sz="1600" b="1" dirty="0" err="1" smtClean="0">
                <a:solidFill>
                  <a:schemeClr val="accent1">
                    <a:lumMod val="50000"/>
                  </a:schemeClr>
                </a:solidFill>
              </a:rPr>
              <a:t>EoQ</a:t>
            </a:r>
            <a:r>
              <a:rPr kumimoji="1" lang="es-AR" sz="1600" b="1" dirty="0" smtClean="0">
                <a:solidFill>
                  <a:schemeClr val="accent1">
                    <a:lumMod val="50000"/>
                  </a:schemeClr>
                </a:solidFill>
              </a:rPr>
              <a:t> = (P + E + Fi + Fe)</a:t>
            </a:r>
          </a:p>
          <a:p>
            <a:pPr marL="476250" indent="-476250" algn="ctr">
              <a:spcBef>
                <a:spcPct val="5000"/>
              </a:spcBef>
              <a:buClr>
                <a:srgbClr val="FD5825"/>
              </a:buClr>
              <a:buFont typeface="Wingdings" pitchFamily="2" charset="2"/>
              <a:buNone/>
              <a:defRPr/>
            </a:pPr>
            <a:endParaRPr kumimoji="1" lang="es-AR" sz="1600" b="1" dirty="0" smtClean="0">
              <a:solidFill>
                <a:schemeClr val="accent1">
                  <a:lumMod val="50000"/>
                </a:schemeClr>
              </a:solidFill>
            </a:endParaRPr>
          </a:p>
          <a:p>
            <a:pPr marL="476250" indent="-476250" algn="ctr">
              <a:spcBef>
                <a:spcPct val="5000"/>
              </a:spcBef>
              <a:buClr>
                <a:srgbClr val="FD5825"/>
              </a:buClr>
              <a:buFont typeface="Wingdings" pitchFamily="2" charset="2"/>
              <a:buNone/>
              <a:defRPr/>
            </a:pPr>
            <a:r>
              <a:rPr kumimoji="1" lang="es-AR" sz="1600" b="1" dirty="0" smtClean="0">
                <a:solidFill>
                  <a:schemeClr val="accent1">
                    <a:lumMod val="50000"/>
                  </a:schemeClr>
                </a:solidFill>
              </a:rPr>
              <a:t>Costo de la Calidad   =   </a:t>
            </a:r>
            <a:r>
              <a:rPr kumimoji="1" lang="es-AR" sz="1600" b="1" dirty="0" err="1" smtClean="0">
                <a:solidFill>
                  <a:schemeClr val="accent1">
                    <a:lumMod val="50000"/>
                  </a:schemeClr>
                </a:solidFill>
              </a:rPr>
              <a:t>CoQ</a:t>
            </a:r>
            <a:r>
              <a:rPr kumimoji="1" lang="es-AR" sz="1600" b="1" dirty="0" smtClean="0">
                <a:solidFill>
                  <a:schemeClr val="accent1">
                    <a:lumMod val="50000"/>
                  </a:schemeClr>
                </a:solidFill>
              </a:rPr>
              <a:t> = (P + E + Fi + Fe) / (P + E + Fi + Fe + C) </a:t>
            </a:r>
          </a:p>
          <a:p>
            <a:pPr marL="476250" indent="-476250" algn="ctr">
              <a:spcBef>
                <a:spcPct val="5000"/>
              </a:spcBef>
              <a:buClr>
                <a:srgbClr val="FD5825"/>
              </a:buClr>
              <a:buFont typeface="Wingdings" pitchFamily="2" charset="2"/>
              <a:buNone/>
              <a:defRPr/>
            </a:pPr>
            <a:endParaRPr kumimoji="1" lang="es-AR" sz="1600" b="1" dirty="0" smtClean="0">
              <a:solidFill>
                <a:schemeClr val="accent1">
                  <a:lumMod val="50000"/>
                </a:schemeClr>
              </a:solidFill>
            </a:endParaRPr>
          </a:p>
          <a:p>
            <a:pPr marL="476250" indent="-476250" algn="ctr">
              <a:spcBef>
                <a:spcPct val="5000"/>
              </a:spcBef>
              <a:buClr>
                <a:srgbClr val="FD5825"/>
              </a:buClr>
              <a:buFont typeface="Wingdings" pitchFamily="2" charset="2"/>
              <a:buNone/>
              <a:defRPr/>
            </a:pPr>
            <a:r>
              <a:rPr kumimoji="1" lang="es-AR" sz="1600" b="1" dirty="0" smtClean="0">
                <a:solidFill>
                  <a:schemeClr val="accent1">
                    <a:lumMod val="50000"/>
                  </a:schemeClr>
                </a:solidFill>
              </a:rPr>
              <a:t>Esfuerzo de Mala Calidad  =  </a:t>
            </a:r>
            <a:r>
              <a:rPr kumimoji="1" lang="es-AR" sz="1600" b="1" dirty="0" err="1" smtClean="0">
                <a:solidFill>
                  <a:schemeClr val="accent1">
                    <a:lumMod val="50000"/>
                  </a:schemeClr>
                </a:solidFill>
              </a:rPr>
              <a:t>EoPQ</a:t>
            </a:r>
            <a:r>
              <a:rPr kumimoji="1" lang="es-AR" sz="1600" b="1" dirty="0" smtClean="0">
                <a:solidFill>
                  <a:schemeClr val="accent1">
                    <a:lumMod val="50000"/>
                  </a:schemeClr>
                </a:solidFill>
              </a:rPr>
              <a:t> =  Fi + Fe</a:t>
            </a:r>
          </a:p>
          <a:p>
            <a:pPr marL="476250" indent="-476250" algn="ctr">
              <a:spcBef>
                <a:spcPct val="5000"/>
              </a:spcBef>
              <a:buClr>
                <a:srgbClr val="FD5825"/>
              </a:buClr>
              <a:buFont typeface="Wingdings" pitchFamily="2" charset="2"/>
              <a:buNone/>
              <a:defRPr/>
            </a:pPr>
            <a:endParaRPr kumimoji="1" lang="es-AR" sz="1600" b="1" dirty="0" smtClean="0">
              <a:solidFill>
                <a:schemeClr val="accent1">
                  <a:lumMod val="50000"/>
                </a:schemeClr>
              </a:solidFill>
            </a:endParaRPr>
          </a:p>
          <a:p>
            <a:pPr marL="476250" indent="-476250" algn="ctr">
              <a:spcBef>
                <a:spcPct val="5000"/>
              </a:spcBef>
              <a:buClr>
                <a:srgbClr val="FD5825"/>
              </a:buClr>
              <a:buFont typeface="Wingdings" pitchFamily="2" charset="2"/>
              <a:buNone/>
              <a:defRPr/>
            </a:pPr>
            <a:r>
              <a:rPr kumimoji="1" lang="es-AR" sz="1600" b="1" dirty="0" smtClean="0">
                <a:solidFill>
                  <a:schemeClr val="accent1">
                    <a:lumMod val="50000"/>
                  </a:schemeClr>
                </a:solidFill>
              </a:rPr>
              <a:t>Costo de Mala Calidad  =  </a:t>
            </a:r>
            <a:r>
              <a:rPr kumimoji="1" lang="es-AR" sz="1600" b="1" dirty="0" err="1" smtClean="0">
                <a:solidFill>
                  <a:schemeClr val="accent1">
                    <a:lumMod val="50000"/>
                  </a:schemeClr>
                </a:solidFill>
              </a:rPr>
              <a:t>CoPQ</a:t>
            </a:r>
            <a:r>
              <a:rPr kumimoji="1" lang="es-AR" sz="1600" b="1" dirty="0" smtClean="0">
                <a:solidFill>
                  <a:schemeClr val="accent1">
                    <a:lumMod val="50000"/>
                  </a:schemeClr>
                </a:solidFill>
              </a:rPr>
              <a:t> = (Fi + Fe) / (P + E + Fi + Fe + C)</a:t>
            </a:r>
          </a:p>
          <a:p>
            <a:pPr marL="476250" indent="-476250" algn="ctr">
              <a:spcBef>
                <a:spcPct val="5000"/>
              </a:spcBef>
              <a:buClr>
                <a:srgbClr val="FD5825"/>
              </a:buClr>
              <a:buFont typeface="Wingdings" pitchFamily="2" charset="2"/>
              <a:buNone/>
              <a:defRPr/>
            </a:pPr>
            <a:endParaRPr kumimoji="1" lang="es-AR" sz="1600" b="1" dirty="0" smtClean="0"/>
          </a:p>
          <a:p>
            <a:pPr algn="ctr">
              <a:buFontTx/>
              <a:buNone/>
              <a:defRPr/>
            </a:pPr>
            <a:endParaRPr lang="es-AR" sz="1600" dirty="0" smtClean="0"/>
          </a:p>
          <a:p>
            <a:pPr algn="ctr">
              <a:buFontTx/>
              <a:buNone/>
              <a:defRPr/>
            </a:pPr>
            <a:endParaRPr lang="es-AR" sz="1600" dirty="0" smtClean="0"/>
          </a:p>
          <a:p>
            <a:pPr algn="ctr">
              <a:buFontTx/>
              <a:buNone/>
              <a:defRPr/>
            </a:pPr>
            <a:r>
              <a:rPr lang="es-AR" sz="1600" dirty="0" smtClean="0"/>
              <a:t>P: Costos de Prevención</a:t>
            </a:r>
          </a:p>
          <a:p>
            <a:pPr algn="ctr">
              <a:buFontTx/>
              <a:buNone/>
              <a:defRPr/>
            </a:pPr>
            <a:r>
              <a:rPr lang="es-AR" sz="1600" dirty="0" smtClean="0"/>
              <a:t>E: Costos de Evaluación</a:t>
            </a:r>
          </a:p>
          <a:p>
            <a:pPr algn="ctr">
              <a:buFontTx/>
              <a:buNone/>
              <a:defRPr/>
            </a:pPr>
            <a:r>
              <a:rPr lang="es-AR" sz="1600" dirty="0" smtClean="0"/>
              <a:t>Fi: Costos de Fallas Internas</a:t>
            </a:r>
          </a:p>
          <a:p>
            <a:pPr algn="ctr">
              <a:buFontTx/>
              <a:buNone/>
              <a:defRPr/>
            </a:pPr>
            <a:r>
              <a:rPr lang="es-AR" sz="1600" dirty="0" smtClean="0"/>
              <a:t>Fe: Costos de Fallas Externas</a:t>
            </a:r>
          </a:p>
          <a:p>
            <a:pPr algn="ctr">
              <a:buFontTx/>
              <a:buNone/>
              <a:defRPr/>
            </a:pPr>
            <a:r>
              <a:rPr lang="es-AR" sz="1600" dirty="0" smtClean="0"/>
              <a:t>C: Costo de Construcción</a:t>
            </a:r>
            <a:endParaRPr lang="es-AR" sz="16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45</a:t>
            </a:fld>
            <a:endParaRPr lang="es-AR"/>
          </a:p>
        </p:txBody>
      </p:sp>
      <p:sp>
        <p:nvSpPr>
          <p:cNvPr id="7" name="1 Título"/>
          <p:cNvSpPr>
            <a:spLocks noGrp="1"/>
          </p:cNvSpPr>
          <p:nvPr>
            <p:ph type="title"/>
          </p:nvPr>
        </p:nvSpPr>
        <p:spPr>
          <a:xfrm>
            <a:off x="214313" y="476672"/>
            <a:ext cx="8572500" cy="500062"/>
          </a:xfrm>
        </p:spPr>
        <p:txBody>
          <a:bodyPr>
            <a:normAutofit fontScale="90000"/>
          </a:bodyPr>
          <a:lstStyle/>
          <a:p>
            <a:r>
              <a:rPr lang="es-AR" smtClean="0"/>
              <a:t>Modelo de Alta Calidad</a:t>
            </a:r>
          </a:p>
        </p:txBody>
      </p:sp>
      <p:pic>
        <p:nvPicPr>
          <p:cNvPr id="8" name="Picture 2"/>
          <p:cNvPicPr>
            <a:picLocks noChangeAspect="1" noChangeArrowheads="1"/>
          </p:cNvPicPr>
          <p:nvPr/>
        </p:nvPicPr>
        <p:blipFill>
          <a:blip r:embed="rId3" cstate="print"/>
          <a:srcRect/>
          <a:stretch>
            <a:fillRect/>
          </a:stretch>
        </p:blipFill>
        <p:spPr bwMode="auto">
          <a:xfrm>
            <a:off x="785813" y="1714500"/>
            <a:ext cx="7620000" cy="4238625"/>
          </a:xfrm>
          <a:prstGeom prst="rect">
            <a:avLst/>
          </a:prstGeom>
          <a:ln w="3175">
            <a:solidFill>
              <a:schemeClr val="tx1"/>
            </a:solid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46</a:t>
            </a:fld>
            <a:endParaRPr lang="es-AR"/>
          </a:p>
        </p:txBody>
      </p:sp>
      <p:sp>
        <p:nvSpPr>
          <p:cNvPr id="7" name="1 Título"/>
          <p:cNvSpPr>
            <a:spLocks noGrp="1"/>
          </p:cNvSpPr>
          <p:nvPr>
            <p:ph type="title"/>
          </p:nvPr>
        </p:nvSpPr>
        <p:spPr>
          <a:xfrm>
            <a:off x="214313" y="476672"/>
            <a:ext cx="8572500" cy="500062"/>
          </a:xfrm>
        </p:spPr>
        <p:txBody>
          <a:bodyPr>
            <a:normAutofit fontScale="90000"/>
          </a:bodyPr>
          <a:lstStyle/>
          <a:p>
            <a:r>
              <a:rPr lang="es-AR" dirty="0" smtClean="0"/>
              <a:t>Modelo de Calidad de Software</a:t>
            </a:r>
          </a:p>
        </p:txBody>
      </p:sp>
      <p:pic>
        <p:nvPicPr>
          <p:cNvPr id="8" name="Picture 2"/>
          <p:cNvPicPr>
            <a:picLocks noChangeAspect="1" noChangeArrowheads="1"/>
          </p:cNvPicPr>
          <p:nvPr/>
        </p:nvPicPr>
        <p:blipFill>
          <a:blip r:embed="rId3" cstate="print"/>
          <a:srcRect/>
          <a:stretch>
            <a:fillRect/>
          </a:stretch>
        </p:blipFill>
        <p:spPr bwMode="auto">
          <a:xfrm>
            <a:off x="1143000" y="1857375"/>
            <a:ext cx="6800850" cy="4371975"/>
          </a:xfrm>
          <a:prstGeom prst="rect">
            <a:avLst/>
          </a:prstGeom>
          <a:ln w="3175">
            <a:solidFill>
              <a:schemeClr val="tx1"/>
            </a:solid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47</a:t>
            </a:fld>
            <a:endParaRPr lang="es-AR"/>
          </a:p>
        </p:txBody>
      </p:sp>
      <p:sp>
        <p:nvSpPr>
          <p:cNvPr id="7" name="1 Título"/>
          <p:cNvSpPr>
            <a:spLocks noGrp="1"/>
          </p:cNvSpPr>
          <p:nvPr>
            <p:ph type="title"/>
          </p:nvPr>
        </p:nvSpPr>
        <p:spPr>
          <a:xfrm>
            <a:off x="214313" y="404664"/>
            <a:ext cx="8572500" cy="500062"/>
          </a:xfrm>
        </p:spPr>
        <p:txBody>
          <a:bodyPr>
            <a:normAutofit fontScale="90000"/>
          </a:bodyPr>
          <a:lstStyle/>
          <a:p>
            <a:r>
              <a:rPr lang="es-AR" dirty="0" smtClean="0"/>
              <a:t>Y, hasta dónde debo invertir?</a:t>
            </a:r>
          </a:p>
        </p:txBody>
      </p:sp>
      <p:sp>
        <p:nvSpPr>
          <p:cNvPr id="9" name="Line 3"/>
          <p:cNvSpPr>
            <a:spLocks noChangeShapeType="1"/>
          </p:cNvSpPr>
          <p:nvPr/>
        </p:nvSpPr>
        <p:spPr bwMode="auto">
          <a:xfrm>
            <a:off x="1042988" y="1286917"/>
            <a:ext cx="0" cy="4321175"/>
          </a:xfrm>
          <a:prstGeom prst="line">
            <a:avLst/>
          </a:prstGeom>
          <a:noFill/>
          <a:ln w="38100">
            <a:solidFill>
              <a:schemeClr val="tx1"/>
            </a:solidFill>
            <a:round/>
            <a:headEnd type="triangle" w="med" len="med"/>
            <a:tailEnd/>
          </a:ln>
        </p:spPr>
        <p:txBody>
          <a:bodyPr>
            <a:spAutoFit/>
          </a:bodyPr>
          <a:lstStyle/>
          <a:p>
            <a:endParaRPr lang="es-AR"/>
          </a:p>
        </p:txBody>
      </p:sp>
      <p:sp>
        <p:nvSpPr>
          <p:cNvPr id="10" name="Line 4"/>
          <p:cNvSpPr>
            <a:spLocks noChangeShapeType="1"/>
          </p:cNvSpPr>
          <p:nvPr/>
        </p:nvSpPr>
        <p:spPr bwMode="auto">
          <a:xfrm>
            <a:off x="1042988" y="5608092"/>
            <a:ext cx="7489825" cy="0"/>
          </a:xfrm>
          <a:prstGeom prst="line">
            <a:avLst/>
          </a:prstGeom>
          <a:noFill/>
          <a:ln w="38100">
            <a:solidFill>
              <a:schemeClr val="tx1"/>
            </a:solidFill>
            <a:round/>
            <a:headEnd/>
            <a:tailEnd type="triangle" w="med" len="med"/>
          </a:ln>
        </p:spPr>
        <p:txBody>
          <a:bodyPr>
            <a:spAutoFit/>
          </a:bodyPr>
          <a:lstStyle/>
          <a:p>
            <a:endParaRPr lang="es-AR"/>
          </a:p>
        </p:txBody>
      </p:sp>
      <p:sp>
        <p:nvSpPr>
          <p:cNvPr id="11" name="Freeform 6"/>
          <p:cNvSpPr>
            <a:spLocks/>
          </p:cNvSpPr>
          <p:nvPr/>
        </p:nvSpPr>
        <p:spPr bwMode="auto">
          <a:xfrm>
            <a:off x="1763713" y="1359942"/>
            <a:ext cx="6624637" cy="4176712"/>
          </a:xfrm>
          <a:custGeom>
            <a:avLst/>
            <a:gdLst>
              <a:gd name="T0" fmla="*/ 0 w 4173"/>
              <a:gd name="T1" fmla="*/ 0 h 2631"/>
              <a:gd name="T2" fmla="*/ 2147483647 w 4173"/>
              <a:gd name="T3" fmla="*/ 2147483647 h 2631"/>
              <a:gd name="T4" fmla="*/ 2147483647 w 4173"/>
              <a:gd name="T5" fmla="*/ 2147483647 h 2631"/>
              <a:gd name="T6" fmla="*/ 0 60000 65536"/>
              <a:gd name="T7" fmla="*/ 0 60000 65536"/>
              <a:gd name="T8" fmla="*/ 0 60000 65536"/>
              <a:gd name="T9" fmla="*/ 0 w 4173"/>
              <a:gd name="T10" fmla="*/ 0 h 2631"/>
              <a:gd name="T11" fmla="*/ 4173 w 4173"/>
              <a:gd name="T12" fmla="*/ 2631 h 2631"/>
            </a:gdLst>
            <a:ahLst/>
            <a:cxnLst>
              <a:cxn ang="T6">
                <a:pos x="T0" y="T1"/>
              </a:cxn>
              <a:cxn ang="T7">
                <a:pos x="T2" y="T3"/>
              </a:cxn>
              <a:cxn ang="T8">
                <a:pos x="T4" y="T5"/>
              </a:cxn>
            </a:cxnLst>
            <a:rect l="T9" t="T10" r="T11" b="T12"/>
            <a:pathLst>
              <a:path w="4173" h="2631">
                <a:moveTo>
                  <a:pt x="0" y="0"/>
                </a:moveTo>
                <a:cubicBezTo>
                  <a:pt x="604" y="642"/>
                  <a:pt x="1209" y="1285"/>
                  <a:pt x="1905" y="1723"/>
                </a:cubicBezTo>
                <a:cubicBezTo>
                  <a:pt x="2601" y="2161"/>
                  <a:pt x="3387" y="2396"/>
                  <a:pt x="4173" y="2631"/>
                </a:cubicBezTo>
              </a:path>
            </a:pathLst>
          </a:custGeom>
          <a:noFill/>
          <a:ln w="38100">
            <a:solidFill>
              <a:schemeClr val="accent1"/>
            </a:solidFill>
            <a:round/>
            <a:headEnd/>
            <a:tailEnd/>
          </a:ln>
        </p:spPr>
        <p:txBody>
          <a:bodyPr>
            <a:spAutoFit/>
          </a:bodyPr>
          <a:lstStyle/>
          <a:p>
            <a:endParaRPr lang="es-AR"/>
          </a:p>
        </p:txBody>
      </p:sp>
      <p:sp>
        <p:nvSpPr>
          <p:cNvPr id="12" name="Text Box 8"/>
          <p:cNvSpPr txBox="1">
            <a:spLocks noChangeArrowheads="1"/>
          </p:cNvSpPr>
          <p:nvPr/>
        </p:nvSpPr>
        <p:spPr bwMode="auto">
          <a:xfrm>
            <a:off x="1692275" y="3087142"/>
            <a:ext cx="1512888" cy="529056"/>
          </a:xfrm>
          <a:prstGeom prst="rect">
            <a:avLst/>
          </a:prstGeom>
          <a:noFill/>
          <a:ln w="9525">
            <a:noFill/>
            <a:miter lim="800000"/>
            <a:headEnd/>
            <a:tailEnd/>
          </a:ln>
        </p:spPr>
        <p:txBody>
          <a:bodyPr>
            <a:spAutoFit/>
          </a:bodyPr>
          <a:lstStyle/>
          <a:p>
            <a:pPr>
              <a:buFont typeface="Wingdings" pitchFamily="2" charset="2"/>
              <a:buNone/>
            </a:pPr>
            <a:r>
              <a:rPr lang="es-AR" u="none"/>
              <a:t>Costo de no conformar</a:t>
            </a:r>
          </a:p>
        </p:txBody>
      </p:sp>
      <p:sp>
        <p:nvSpPr>
          <p:cNvPr id="13" name="Text Box 9"/>
          <p:cNvSpPr txBox="1">
            <a:spLocks noChangeArrowheads="1"/>
          </p:cNvSpPr>
          <p:nvPr/>
        </p:nvSpPr>
        <p:spPr bwMode="auto">
          <a:xfrm>
            <a:off x="4427538" y="1863179"/>
            <a:ext cx="1800225" cy="529056"/>
          </a:xfrm>
          <a:prstGeom prst="rect">
            <a:avLst/>
          </a:prstGeom>
          <a:noFill/>
          <a:ln w="9525">
            <a:noFill/>
            <a:miter lim="800000"/>
            <a:headEnd/>
            <a:tailEnd/>
          </a:ln>
        </p:spPr>
        <p:txBody>
          <a:bodyPr>
            <a:spAutoFit/>
          </a:bodyPr>
          <a:lstStyle/>
          <a:p>
            <a:pPr>
              <a:buFont typeface="Wingdings" pitchFamily="2" charset="2"/>
              <a:buNone/>
            </a:pPr>
            <a:r>
              <a:rPr lang="es-AR" u="none" dirty="0"/>
              <a:t>Costo total de calidad</a:t>
            </a:r>
          </a:p>
        </p:txBody>
      </p:sp>
      <p:sp>
        <p:nvSpPr>
          <p:cNvPr id="14" name="Text Box 13"/>
          <p:cNvSpPr txBox="1">
            <a:spLocks noChangeArrowheads="1"/>
          </p:cNvSpPr>
          <p:nvPr/>
        </p:nvSpPr>
        <p:spPr bwMode="auto">
          <a:xfrm rot="16200000">
            <a:off x="-301597" y="3352543"/>
            <a:ext cx="2095445" cy="393121"/>
          </a:xfrm>
          <a:prstGeom prst="rect">
            <a:avLst/>
          </a:prstGeom>
          <a:noFill/>
          <a:ln w="9525">
            <a:noFill/>
            <a:miter lim="800000"/>
            <a:headEnd/>
            <a:tailEnd/>
          </a:ln>
        </p:spPr>
        <p:txBody>
          <a:bodyPr wrap="none">
            <a:spAutoFit/>
          </a:bodyPr>
          <a:lstStyle/>
          <a:p>
            <a:pPr>
              <a:buFont typeface="Wingdings" pitchFamily="2" charset="2"/>
              <a:buNone/>
            </a:pPr>
            <a:r>
              <a:rPr lang="es-AR" sz="2000" u="none" dirty="0"/>
              <a:t>Costo de calidad</a:t>
            </a:r>
          </a:p>
        </p:txBody>
      </p:sp>
      <p:sp>
        <p:nvSpPr>
          <p:cNvPr id="15" name="Text Box 14"/>
          <p:cNvSpPr txBox="1">
            <a:spLocks noChangeArrowheads="1"/>
          </p:cNvSpPr>
          <p:nvPr/>
        </p:nvSpPr>
        <p:spPr bwMode="auto">
          <a:xfrm>
            <a:off x="697762" y="5392192"/>
            <a:ext cx="284052" cy="302840"/>
          </a:xfrm>
          <a:prstGeom prst="rect">
            <a:avLst/>
          </a:prstGeom>
          <a:noFill/>
          <a:ln w="9525">
            <a:noFill/>
            <a:miter lim="800000"/>
            <a:headEnd/>
            <a:tailEnd/>
          </a:ln>
        </p:spPr>
        <p:txBody>
          <a:bodyPr wrap="none">
            <a:spAutoFit/>
          </a:bodyPr>
          <a:lstStyle/>
          <a:p>
            <a:pPr>
              <a:buFont typeface="Wingdings" pitchFamily="2" charset="2"/>
              <a:buNone/>
            </a:pPr>
            <a:r>
              <a:rPr lang="es-AR" u="none"/>
              <a:t>0</a:t>
            </a:r>
          </a:p>
        </p:txBody>
      </p:sp>
      <p:sp>
        <p:nvSpPr>
          <p:cNvPr id="16" name="Text Box 16"/>
          <p:cNvSpPr txBox="1">
            <a:spLocks noChangeArrowheads="1"/>
          </p:cNvSpPr>
          <p:nvPr/>
        </p:nvSpPr>
        <p:spPr bwMode="auto">
          <a:xfrm>
            <a:off x="3334191" y="5752554"/>
            <a:ext cx="2994731" cy="393121"/>
          </a:xfrm>
          <a:prstGeom prst="rect">
            <a:avLst/>
          </a:prstGeom>
          <a:noFill/>
          <a:ln w="9525">
            <a:noFill/>
            <a:miter lim="800000"/>
            <a:headEnd/>
            <a:tailEnd/>
          </a:ln>
        </p:spPr>
        <p:txBody>
          <a:bodyPr wrap="none">
            <a:spAutoFit/>
          </a:bodyPr>
          <a:lstStyle/>
          <a:p>
            <a:pPr>
              <a:buFont typeface="Wingdings" pitchFamily="2" charset="2"/>
              <a:buNone/>
            </a:pPr>
            <a:r>
              <a:rPr lang="es-AR" sz="2000" u="none" dirty="0"/>
              <a:t>Una medición de calidad</a:t>
            </a:r>
          </a:p>
        </p:txBody>
      </p:sp>
      <p:sp>
        <p:nvSpPr>
          <p:cNvPr id="17" name="Text Box 18"/>
          <p:cNvSpPr txBox="1">
            <a:spLocks noChangeArrowheads="1"/>
          </p:cNvSpPr>
          <p:nvPr/>
        </p:nvSpPr>
        <p:spPr bwMode="auto">
          <a:xfrm>
            <a:off x="1077987" y="5608092"/>
            <a:ext cx="444352" cy="302840"/>
          </a:xfrm>
          <a:prstGeom prst="rect">
            <a:avLst/>
          </a:prstGeom>
          <a:noFill/>
          <a:ln w="9525">
            <a:noFill/>
            <a:miter lim="800000"/>
            <a:headEnd/>
            <a:tailEnd/>
          </a:ln>
        </p:spPr>
        <p:txBody>
          <a:bodyPr wrap="none">
            <a:spAutoFit/>
          </a:bodyPr>
          <a:lstStyle/>
          <a:p>
            <a:pPr>
              <a:buFont typeface="Wingdings" pitchFamily="2" charset="2"/>
              <a:buNone/>
            </a:pPr>
            <a:r>
              <a:rPr lang="es-AR" u="none"/>
              <a:t>0%</a:t>
            </a:r>
          </a:p>
        </p:txBody>
      </p:sp>
      <p:sp>
        <p:nvSpPr>
          <p:cNvPr id="18" name="Freeform 21"/>
          <p:cNvSpPr>
            <a:spLocks/>
          </p:cNvSpPr>
          <p:nvPr/>
        </p:nvSpPr>
        <p:spPr bwMode="auto">
          <a:xfrm>
            <a:off x="1116013" y="1647279"/>
            <a:ext cx="6408737" cy="3889375"/>
          </a:xfrm>
          <a:custGeom>
            <a:avLst/>
            <a:gdLst>
              <a:gd name="T0" fmla="*/ 0 w 4037"/>
              <a:gd name="T1" fmla="*/ 2147483647 h 2450"/>
              <a:gd name="T2" fmla="*/ 2147483647 w 4037"/>
              <a:gd name="T3" fmla="*/ 2147483647 h 2450"/>
              <a:gd name="T4" fmla="*/ 2147483647 w 4037"/>
              <a:gd name="T5" fmla="*/ 0 h 2450"/>
              <a:gd name="T6" fmla="*/ 0 60000 65536"/>
              <a:gd name="T7" fmla="*/ 0 60000 65536"/>
              <a:gd name="T8" fmla="*/ 0 60000 65536"/>
              <a:gd name="T9" fmla="*/ 0 w 4037"/>
              <a:gd name="T10" fmla="*/ 0 h 2450"/>
              <a:gd name="T11" fmla="*/ 4037 w 4037"/>
              <a:gd name="T12" fmla="*/ 2450 h 2450"/>
            </a:gdLst>
            <a:ahLst/>
            <a:cxnLst>
              <a:cxn ang="T6">
                <a:pos x="T0" y="T1"/>
              </a:cxn>
              <a:cxn ang="T7">
                <a:pos x="T2" y="T3"/>
              </a:cxn>
              <a:cxn ang="T8">
                <a:pos x="T4" y="T5"/>
              </a:cxn>
            </a:cxnLst>
            <a:rect l="T9" t="T10" r="T11" b="T12"/>
            <a:pathLst>
              <a:path w="4037" h="2450">
                <a:moveTo>
                  <a:pt x="0" y="2450"/>
                </a:moveTo>
                <a:cubicBezTo>
                  <a:pt x="1001" y="2291"/>
                  <a:pt x="2003" y="2132"/>
                  <a:pt x="2676" y="1724"/>
                </a:cubicBezTo>
                <a:cubicBezTo>
                  <a:pt x="3349" y="1316"/>
                  <a:pt x="3693" y="658"/>
                  <a:pt x="4037" y="0"/>
                </a:cubicBezTo>
              </a:path>
            </a:pathLst>
          </a:custGeom>
          <a:noFill/>
          <a:ln w="38100">
            <a:solidFill>
              <a:schemeClr val="tx1"/>
            </a:solidFill>
            <a:round/>
            <a:headEnd/>
            <a:tailEnd/>
          </a:ln>
        </p:spPr>
        <p:txBody>
          <a:bodyPr>
            <a:spAutoFit/>
          </a:bodyPr>
          <a:lstStyle/>
          <a:p>
            <a:endParaRPr lang="es-AR"/>
          </a:p>
        </p:txBody>
      </p:sp>
      <p:sp>
        <p:nvSpPr>
          <p:cNvPr id="19" name="Freeform 22"/>
          <p:cNvSpPr>
            <a:spLocks/>
          </p:cNvSpPr>
          <p:nvPr/>
        </p:nvSpPr>
        <p:spPr bwMode="auto">
          <a:xfrm>
            <a:off x="3851275" y="2152104"/>
            <a:ext cx="3168650" cy="1728788"/>
          </a:xfrm>
          <a:custGeom>
            <a:avLst/>
            <a:gdLst>
              <a:gd name="T0" fmla="*/ 0 w 1996"/>
              <a:gd name="T1" fmla="*/ 0 h 1089"/>
              <a:gd name="T2" fmla="*/ 2147483647 w 1996"/>
              <a:gd name="T3" fmla="*/ 2147483647 h 1089"/>
              <a:gd name="T4" fmla="*/ 2147483647 w 1996"/>
              <a:gd name="T5" fmla="*/ 0 h 1089"/>
              <a:gd name="T6" fmla="*/ 0 60000 65536"/>
              <a:gd name="T7" fmla="*/ 0 60000 65536"/>
              <a:gd name="T8" fmla="*/ 0 60000 65536"/>
              <a:gd name="T9" fmla="*/ 0 w 1996"/>
              <a:gd name="T10" fmla="*/ 0 h 1089"/>
              <a:gd name="T11" fmla="*/ 1996 w 1996"/>
              <a:gd name="T12" fmla="*/ 1089 h 1089"/>
            </a:gdLst>
            <a:ahLst/>
            <a:cxnLst>
              <a:cxn ang="T6">
                <a:pos x="T0" y="T1"/>
              </a:cxn>
              <a:cxn ang="T7">
                <a:pos x="T2" y="T3"/>
              </a:cxn>
              <a:cxn ang="T8">
                <a:pos x="T4" y="T5"/>
              </a:cxn>
            </a:cxnLst>
            <a:rect l="T9" t="T10" r="T11" b="T12"/>
            <a:pathLst>
              <a:path w="1996" h="1089">
                <a:moveTo>
                  <a:pt x="0" y="0"/>
                </a:moveTo>
                <a:cubicBezTo>
                  <a:pt x="287" y="544"/>
                  <a:pt x="574" y="1089"/>
                  <a:pt x="907" y="1089"/>
                </a:cubicBezTo>
                <a:cubicBezTo>
                  <a:pt x="1240" y="1089"/>
                  <a:pt x="1618" y="544"/>
                  <a:pt x="1996" y="0"/>
                </a:cubicBezTo>
              </a:path>
            </a:pathLst>
          </a:custGeom>
          <a:noFill/>
          <a:ln w="38100">
            <a:solidFill>
              <a:schemeClr val="tx1"/>
            </a:solidFill>
            <a:prstDash val="dash"/>
            <a:round/>
            <a:headEnd/>
            <a:tailEnd/>
          </a:ln>
        </p:spPr>
        <p:txBody>
          <a:bodyPr>
            <a:spAutoFit/>
          </a:bodyPr>
          <a:lstStyle/>
          <a:p>
            <a:endParaRPr lang="es-AR"/>
          </a:p>
        </p:txBody>
      </p:sp>
      <p:sp>
        <p:nvSpPr>
          <p:cNvPr id="20" name="Text Box 23"/>
          <p:cNvSpPr txBox="1">
            <a:spLocks noChangeArrowheads="1"/>
          </p:cNvSpPr>
          <p:nvPr/>
        </p:nvSpPr>
        <p:spPr bwMode="auto">
          <a:xfrm>
            <a:off x="2339975" y="4384129"/>
            <a:ext cx="2017713" cy="302840"/>
          </a:xfrm>
          <a:prstGeom prst="rect">
            <a:avLst/>
          </a:prstGeom>
          <a:noFill/>
          <a:ln w="9525">
            <a:noFill/>
            <a:miter lim="800000"/>
            <a:headEnd/>
            <a:tailEnd/>
          </a:ln>
        </p:spPr>
        <p:txBody>
          <a:bodyPr>
            <a:spAutoFit/>
          </a:bodyPr>
          <a:lstStyle/>
          <a:p>
            <a:pPr>
              <a:buFont typeface="Wingdings" pitchFamily="2" charset="2"/>
              <a:buNone/>
            </a:pPr>
            <a:r>
              <a:rPr lang="es-AR" u="none" dirty="0"/>
              <a:t>Costo de lograr calidad</a:t>
            </a:r>
          </a:p>
        </p:txBody>
      </p:sp>
      <p:sp>
        <p:nvSpPr>
          <p:cNvPr id="21" name="Oval 24"/>
          <p:cNvSpPr>
            <a:spLocks noChangeArrowheads="1"/>
          </p:cNvSpPr>
          <p:nvPr/>
        </p:nvSpPr>
        <p:spPr bwMode="auto">
          <a:xfrm>
            <a:off x="4859338" y="3736429"/>
            <a:ext cx="863600" cy="863600"/>
          </a:xfrm>
          <a:prstGeom prst="ellipse">
            <a:avLst/>
          </a:prstGeom>
          <a:solidFill>
            <a:srgbClr val="FFFF99">
              <a:alpha val="34901"/>
            </a:srgbClr>
          </a:solidFill>
          <a:ln w="9525">
            <a:noFill/>
            <a:round/>
            <a:headEnd/>
            <a:tailEnd/>
          </a:ln>
        </p:spPr>
        <p:txBody>
          <a:bodyPr wrap="none" anchor="ctr">
            <a:spAutoFit/>
          </a:bodyPr>
          <a:lstStyle/>
          <a:p>
            <a:endParaRPr lang="es-AR"/>
          </a:p>
        </p:txBody>
      </p:sp>
      <p:grpSp>
        <p:nvGrpSpPr>
          <p:cNvPr id="22" name="Group 27"/>
          <p:cNvGrpSpPr>
            <a:grpSpLocks/>
          </p:cNvGrpSpPr>
          <p:nvPr/>
        </p:nvGrpSpPr>
        <p:grpSpPr bwMode="auto">
          <a:xfrm>
            <a:off x="5724525" y="3303042"/>
            <a:ext cx="2516188" cy="792162"/>
            <a:chOff x="3651" y="2341"/>
            <a:chExt cx="1585" cy="499"/>
          </a:xfrm>
        </p:grpSpPr>
        <p:sp>
          <p:nvSpPr>
            <p:cNvPr id="23" name="Line 25"/>
            <p:cNvSpPr>
              <a:spLocks noChangeShapeType="1"/>
            </p:cNvSpPr>
            <p:nvPr/>
          </p:nvSpPr>
          <p:spPr bwMode="auto">
            <a:xfrm flipV="1">
              <a:off x="3651" y="2614"/>
              <a:ext cx="635" cy="226"/>
            </a:xfrm>
            <a:prstGeom prst="line">
              <a:avLst/>
            </a:prstGeom>
            <a:noFill/>
            <a:ln w="57150">
              <a:solidFill>
                <a:schemeClr val="tx1"/>
              </a:solidFill>
              <a:round/>
              <a:headEnd type="triangle" w="med" len="med"/>
              <a:tailEnd/>
            </a:ln>
          </p:spPr>
          <p:txBody>
            <a:bodyPr>
              <a:spAutoFit/>
            </a:bodyPr>
            <a:lstStyle/>
            <a:p>
              <a:endParaRPr lang="es-AR"/>
            </a:p>
          </p:txBody>
        </p:sp>
        <p:sp>
          <p:nvSpPr>
            <p:cNvPr id="24" name="Text Box 26"/>
            <p:cNvSpPr txBox="1">
              <a:spLocks noChangeArrowheads="1"/>
            </p:cNvSpPr>
            <p:nvPr/>
          </p:nvSpPr>
          <p:spPr bwMode="auto">
            <a:xfrm>
              <a:off x="4268" y="2341"/>
              <a:ext cx="968" cy="333"/>
            </a:xfrm>
            <a:prstGeom prst="rect">
              <a:avLst/>
            </a:prstGeom>
            <a:noFill/>
            <a:ln w="9525">
              <a:noFill/>
              <a:miter lim="800000"/>
              <a:headEnd/>
              <a:tailEnd/>
            </a:ln>
          </p:spPr>
          <p:txBody>
            <a:bodyPr wrap="none">
              <a:spAutoFit/>
            </a:bodyPr>
            <a:lstStyle/>
            <a:p>
              <a:pPr>
                <a:buFont typeface="Wingdings" pitchFamily="2" charset="2"/>
                <a:buNone/>
              </a:pPr>
              <a:r>
                <a:rPr lang="es-AR" b="1" u="none" dirty="0"/>
                <a:t>Nivel de calidad</a:t>
              </a:r>
            </a:p>
            <a:p>
              <a:pPr>
                <a:buFont typeface="Wingdings" pitchFamily="2" charset="2"/>
                <a:buNone/>
              </a:pPr>
              <a:r>
                <a:rPr lang="es-AR" b="1" u="none" dirty="0"/>
                <a:t>aceptable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80">
                                          <p:stCondLst>
                                            <p:cond delay="0"/>
                                          </p:stCondLst>
                                        </p:cTn>
                                        <p:tgtEl>
                                          <p:spTgt spid="21"/>
                                        </p:tgtEl>
                                      </p:cBhvr>
                                    </p:animEffect>
                                    <p:anim calcmode="lin" valueType="num">
                                      <p:cBhvr>
                                        <p:cTn id="8"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13" dur="26">
                                          <p:stCondLst>
                                            <p:cond delay="650"/>
                                          </p:stCondLst>
                                        </p:cTn>
                                        <p:tgtEl>
                                          <p:spTgt spid="21"/>
                                        </p:tgtEl>
                                      </p:cBhvr>
                                      <p:to x="100000" y="60000"/>
                                    </p:animScale>
                                    <p:animScale>
                                      <p:cBhvr>
                                        <p:cTn id="14" dur="166" decel="50000">
                                          <p:stCondLst>
                                            <p:cond delay="676"/>
                                          </p:stCondLst>
                                        </p:cTn>
                                        <p:tgtEl>
                                          <p:spTgt spid="21"/>
                                        </p:tgtEl>
                                      </p:cBhvr>
                                      <p:to x="100000" y="100000"/>
                                    </p:animScale>
                                    <p:animScale>
                                      <p:cBhvr>
                                        <p:cTn id="15" dur="26">
                                          <p:stCondLst>
                                            <p:cond delay="1312"/>
                                          </p:stCondLst>
                                        </p:cTn>
                                        <p:tgtEl>
                                          <p:spTgt spid="21"/>
                                        </p:tgtEl>
                                      </p:cBhvr>
                                      <p:to x="100000" y="80000"/>
                                    </p:animScale>
                                    <p:animScale>
                                      <p:cBhvr>
                                        <p:cTn id="16" dur="166" decel="50000">
                                          <p:stCondLst>
                                            <p:cond delay="1338"/>
                                          </p:stCondLst>
                                        </p:cTn>
                                        <p:tgtEl>
                                          <p:spTgt spid="21"/>
                                        </p:tgtEl>
                                      </p:cBhvr>
                                      <p:to x="100000" y="100000"/>
                                    </p:animScale>
                                    <p:animScale>
                                      <p:cBhvr>
                                        <p:cTn id="17" dur="26">
                                          <p:stCondLst>
                                            <p:cond delay="1642"/>
                                          </p:stCondLst>
                                        </p:cTn>
                                        <p:tgtEl>
                                          <p:spTgt spid="21"/>
                                        </p:tgtEl>
                                      </p:cBhvr>
                                      <p:to x="100000" y="90000"/>
                                    </p:animScale>
                                    <p:animScale>
                                      <p:cBhvr>
                                        <p:cTn id="18" dur="166" decel="50000">
                                          <p:stCondLst>
                                            <p:cond delay="1668"/>
                                          </p:stCondLst>
                                        </p:cTn>
                                        <p:tgtEl>
                                          <p:spTgt spid="21"/>
                                        </p:tgtEl>
                                      </p:cBhvr>
                                      <p:to x="100000" y="100000"/>
                                    </p:animScale>
                                    <p:animScale>
                                      <p:cBhvr>
                                        <p:cTn id="19" dur="26">
                                          <p:stCondLst>
                                            <p:cond delay="1808"/>
                                          </p:stCondLst>
                                        </p:cTn>
                                        <p:tgtEl>
                                          <p:spTgt spid="21"/>
                                        </p:tgtEl>
                                      </p:cBhvr>
                                      <p:to x="100000" y="95000"/>
                                    </p:animScale>
                                    <p:animScale>
                                      <p:cBhvr>
                                        <p:cTn id="20" dur="166" decel="50000">
                                          <p:stCondLst>
                                            <p:cond delay="1834"/>
                                          </p:stCondLst>
                                        </p:cTn>
                                        <p:tgtEl>
                                          <p:spTgt spid="2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48</a:t>
            </a:fld>
            <a:endParaRPr lang="es-AR"/>
          </a:p>
        </p:txBody>
      </p:sp>
      <p:sp>
        <p:nvSpPr>
          <p:cNvPr id="7" name="1 Título"/>
          <p:cNvSpPr>
            <a:spLocks noGrp="1"/>
          </p:cNvSpPr>
          <p:nvPr>
            <p:ph type="title"/>
          </p:nvPr>
        </p:nvSpPr>
        <p:spPr>
          <a:xfrm>
            <a:off x="214313" y="620688"/>
            <a:ext cx="8929687" cy="500062"/>
          </a:xfrm>
        </p:spPr>
        <p:txBody>
          <a:bodyPr>
            <a:normAutofit fontScale="90000"/>
          </a:bodyPr>
          <a:lstStyle/>
          <a:p>
            <a:r>
              <a:rPr lang="es-AR" smtClean="0"/>
              <a:t>Y, hasta dónde debo invertir?</a:t>
            </a:r>
          </a:p>
        </p:txBody>
      </p:sp>
      <p:sp>
        <p:nvSpPr>
          <p:cNvPr id="8" name="2 Marcador de contenido"/>
          <p:cNvSpPr>
            <a:spLocks noGrp="1"/>
          </p:cNvSpPr>
          <p:nvPr>
            <p:ph idx="1"/>
          </p:nvPr>
        </p:nvSpPr>
        <p:spPr>
          <a:xfrm>
            <a:off x="214313" y="1643063"/>
            <a:ext cx="6000750" cy="4500562"/>
          </a:xfrm>
        </p:spPr>
        <p:txBody>
          <a:bodyPr>
            <a:normAutofit lnSpcReduction="10000"/>
          </a:bodyPr>
          <a:lstStyle/>
          <a:p>
            <a:pPr>
              <a:buClr>
                <a:schemeClr val="accent1">
                  <a:lumMod val="50000"/>
                </a:schemeClr>
              </a:buClr>
              <a:buFont typeface="Webdings" pitchFamily="18" charset="2"/>
              <a:buChar char=""/>
              <a:defRPr/>
            </a:pPr>
            <a:r>
              <a:rPr lang="es-AR" sz="1800" dirty="0" smtClean="0"/>
              <a:t>El gráfico anterior muestra que la relación entre los costos de alcanzar calidad y los costos de la no calidad guardan una relación inversa.</a:t>
            </a:r>
          </a:p>
          <a:p>
            <a:pPr>
              <a:buClr>
                <a:schemeClr val="accent1">
                  <a:lumMod val="50000"/>
                </a:schemeClr>
              </a:buClr>
              <a:buFont typeface="Webdings" pitchFamily="18" charset="2"/>
              <a:buChar char=""/>
              <a:defRPr/>
            </a:pPr>
            <a:endParaRPr lang="es-AR" sz="1800" dirty="0" smtClean="0"/>
          </a:p>
          <a:p>
            <a:pPr>
              <a:buClr>
                <a:schemeClr val="accent1">
                  <a:lumMod val="50000"/>
                </a:schemeClr>
              </a:buClr>
              <a:buFont typeface="Webdings" pitchFamily="18" charset="2"/>
              <a:buChar char=""/>
              <a:defRPr/>
            </a:pPr>
            <a:r>
              <a:rPr lang="es-AR" sz="1800" dirty="0" smtClean="0"/>
              <a:t>A medida que los costos de prevención y evaluación aumentan, disminuyen los costos por mala calidad (Juran, 1998).</a:t>
            </a:r>
          </a:p>
          <a:p>
            <a:pPr>
              <a:buClr>
                <a:schemeClr val="accent1">
                  <a:lumMod val="50000"/>
                </a:schemeClr>
              </a:buClr>
              <a:buFont typeface="Webdings" pitchFamily="18" charset="2"/>
              <a:buChar char=""/>
              <a:defRPr/>
            </a:pPr>
            <a:endParaRPr lang="es-AR" sz="1800" dirty="0" smtClean="0"/>
          </a:p>
          <a:p>
            <a:pPr>
              <a:buClr>
                <a:schemeClr val="accent1">
                  <a:lumMod val="50000"/>
                </a:schemeClr>
              </a:buClr>
              <a:buFont typeface="Webdings" pitchFamily="18" charset="2"/>
              <a:buChar char=""/>
              <a:defRPr/>
            </a:pPr>
            <a:r>
              <a:rPr lang="es-AR" sz="1800" dirty="0" smtClean="0"/>
              <a:t>Esta relación se mantiene hasta un punto en donde seguir incrementando los costos de conformar calidad no produce una inversa equivalente en la disminución de los costos de la mala calidad.</a:t>
            </a:r>
          </a:p>
          <a:p>
            <a:pPr>
              <a:buClr>
                <a:schemeClr val="accent1">
                  <a:lumMod val="50000"/>
                </a:schemeClr>
              </a:buClr>
              <a:buFont typeface="Webdings" pitchFamily="18" charset="2"/>
              <a:buChar char=""/>
              <a:defRPr/>
            </a:pPr>
            <a:endParaRPr lang="es-AR" sz="1800" dirty="0" smtClean="0"/>
          </a:p>
          <a:p>
            <a:pPr>
              <a:buClr>
                <a:schemeClr val="accent1">
                  <a:lumMod val="50000"/>
                </a:schemeClr>
              </a:buClr>
              <a:buFont typeface="Webdings" pitchFamily="18" charset="2"/>
              <a:buChar char=""/>
              <a:defRPr/>
            </a:pPr>
            <a:r>
              <a:rPr lang="es-AR" sz="1800" dirty="0" smtClean="0"/>
              <a:t>El punto ideal depende de cada industria y/o características de los productos y/o servicios.</a:t>
            </a:r>
          </a:p>
          <a:p>
            <a:pPr>
              <a:buClr>
                <a:schemeClr val="accent1">
                  <a:lumMod val="50000"/>
                </a:schemeClr>
              </a:buClr>
              <a:buFont typeface="Webdings" pitchFamily="18" charset="2"/>
              <a:buChar char=""/>
              <a:defRPr/>
            </a:pPr>
            <a:endParaRPr lang="es-AR" sz="1800" dirty="0"/>
          </a:p>
        </p:txBody>
      </p:sp>
      <p:pic>
        <p:nvPicPr>
          <p:cNvPr id="9" name="Picture 2" descr="http://www.fotosearch.com/bthumb/CSP/CSP144/k1448122.jpg"/>
          <p:cNvPicPr>
            <a:picLocks noChangeAspect="1" noChangeArrowheads="1"/>
          </p:cNvPicPr>
          <p:nvPr/>
        </p:nvPicPr>
        <p:blipFill>
          <a:blip r:embed="rId3" cstate="print"/>
          <a:srcRect/>
          <a:stretch>
            <a:fillRect/>
          </a:stretch>
        </p:blipFill>
        <p:spPr bwMode="auto">
          <a:xfrm>
            <a:off x="6148388" y="2928938"/>
            <a:ext cx="2711450" cy="1785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Proceso de QA</a:t>
            </a:r>
            <a:endParaRPr lang="es-AR" dirty="0"/>
          </a:p>
        </p:txBody>
      </p:sp>
      <p:sp>
        <p:nvSpPr>
          <p:cNvPr id="3" name="2 Subtítulo"/>
          <p:cNvSpPr>
            <a:spLocks noGrp="1"/>
          </p:cNvSpPr>
          <p:nvPr>
            <p:ph type="subTitle" idx="1"/>
          </p:nvPr>
        </p:nvSpPr>
        <p:spPr/>
        <p:txBody>
          <a:bodyPr/>
          <a:lstStyle/>
          <a:p>
            <a:endParaRPr lang="es-AR"/>
          </a:p>
        </p:txBody>
      </p:sp>
      <p:sp>
        <p:nvSpPr>
          <p:cNvPr id="4" name="3 Marcador de fecha"/>
          <p:cNvSpPr>
            <a:spLocks noGrp="1"/>
          </p:cNvSpPr>
          <p:nvPr>
            <p:ph type="dt" sz="half" idx="10"/>
          </p:nvPr>
        </p:nvSpPr>
        <p:spPr/>
        <p:txBody>
          <a:bodyPr/>
          <a:lstStyle/>
          <a:p>
            <a:pPr>
              <a:defRPr/>
            </a:pPr>
            <a:fld id="{0F8E79D7-6818-4755-A740-A19159520300}" type="datetime1">
              <a:rPr lang="es-AR" smtClean="0"/>
              <a:pPr>
                <a:defRPr/>
              </a:pPr>
              <a:t>01/11/2010</a:t>
            </a:fld>
            <a:endParaRPr lang="es-AR"/>
          </a:p>
        </p:txBody>
      </p:sp>
      <p:sp>
        <p:nvSpPr>
          <p:cNvPr id="5" name="4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6" name="5 Marcador de número de diapositiva"/>
          <p:cNvSpPr>
            <a:spLocks noGrp="1"/>
          </p:cNvSpPr>
          <p:nvPr>
            <p:ph type="sldNum" sz="quarter" idx="12"/>
          </p:nvPr>
        </p:nvSpPr>
        <p:spPr/>
        <p:txBody>
          <a:bodyPr/>
          <a:lstStyle/>
          <a:p>
            <a:pPr>
              <a:defRPr/>
            </a:pPr>
            <a:fld id="{9D3EB300-E63D-4455-BEA6-6460E22129A6}" type="slidenum">
              <a:rPr lang="es-AR" smtClean="0"/>
              <a:pPr>
                <a:defRPr/>
              </a:pPr>
              <a:t>49</a:t>
            </a:fld>
            <a:endParaRPr lang="es-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5</a:t>
            </a:fld>
            <a:endParaRPr lang="es-AR"/>
          </a:p>
        </p:txBody>
      </p:sp>
      <p:sp>
        <p:nvSpPr>
          <p:cNvPr id="7" name="1 Título"/>
          <p:cNvSpPr>
            <a:spLocks noGrp="1"/>
          </p:cNvSpPr>
          <p:nvPr>
            <p:ph type="title"/>
          </p:nvPr>
        </p:nvSpPr>
        <p:spPr>
          <a:xfrm>
            <a:off x="179512" y="620688"/>
            <a:ext cx="8572500" cy="500062"/>
          </a:xfrm>
        </p:spPr>
        <p:txBody>
          <a:bodyPr>
            <a:normAutofit fontScale="90000"/>
          </a:bodyPr>
          <a:lstStyle/>
          <a:p>
            <a:r>
              <a:rPr lang="es-AR" dirty="0" smtClean="0"/>
              <a:t>Historia de la Calidad</a:t>
            </a:r>
          </a:p>
        </p:txBody>
      </p:sp>
      <p:graphicFrame>
        <p:nvGraphicFramePr>
          <p:cNvPr id="8" name="Group 48"/>
          <p:cNvGraphicFramePr>
            <a:graphicFrameLocks noGrp="1"/>
          </p:cNvGraphicFramePr>
          <p:nvPr>
            <p:extLst>
              <p:ext uri="{D42A27DB-BD31-4B8C-83A1-F6EECF244321}">
                <p14:modId xmlns="" xmlns:p14="http://schemas.microsoft.com/office/powerpoint/2010/main" val="1319848615"/>
              </p:ext>
            </p:extLst>
          </p:nvPr>
        </p:nvGraphicFramePr>
        <p:xfrm>
          <a:off x="393824" y="1349350"/>
          <a:ext cx="8215312" cy="4700759"/>
        </p:xfrm>
        <a:graphic>
          <a:graphicData uri="http://schemas.openxmlformats.org/drawingml/2006/table">
            <a:tbl>
              <a:tblPr firstRow="1">
                <a:tableStyleId>{7E9639D4-E3E2-4D34-9284-5A2195B3D0D7}</a:tableStyleId>
              </a:tblPr>
              <a:tblGrid>
                <a:gridCol w="1841500"/>
                <a:gridCol w="2690812"/>
                <a:gridCol w="3683000"/>
              </a:tblGrid>
              <a:tr h="171712">
                <a:tc>
                  <a:txBody>
                    <a:bodyPr/>
                    <a:lstStyle/>
                    <a:p>
                      <a:pPr marL="0" marR="0" lvl="0" indent="0" algn="ctr" defTabSz="914400" rtl="0" eaLnBrk="1" fontAlgn="base" latinLnBrk="0" hangingPunct="1">
                        <a:lnSpc>
                          <a:spcPts val="1200"/>
                        </a:lnSpc>
                        <a:spcBef>
                          <a:spcPts val="675"/>
                        </a:spcBef>
                        <a:spcAft>
                          <a:spcPts val="675"/>
                        </a:spcAft>
                        <a:buClrTx/>
                        <a:buSzTx/>
                        <a:buFontTx/>
                        <a:buNone/>
                        <a:tabLst/>
                      </a:pPr>
                      <a:r>
                        <a:rPr kumimoji="0" lang="es-AR" sz="1200" u="none" strike="noStrike" cap="none" normalizeH="0" baseline="0" dirty="0" smtClean="0">
                          <a:ln>
                            <a:noFill/>
                          </a:ln>
                          <a:effectLst/>
                        </a:rPr>
                        <a:t>Etapa</a:t>
                      </a:r>
                      <a:endParaRPr kumimoji="0" lang="es-AR" sz="1200" b="1" i="0" u="none" strike="noStrike" cap="none" normalizeH="0" baseline="0" dirty="0" smtClean="0">
                        <a:ln>
                          <a:noFill/>
                        </a:ln>
                        <a:solidFill>
                          <a:schemeClr val="tx1"/>
                        </a:solidFill>
                        <a:effectLst/>
                        <a:latin typeface="+mn-lt"/>
                        <a:cs typeface="Times New Roman" pitchFamily="18" charset="0"/>
                      </a:endParaRPr>
                    </a:p>
                  </a:txBody>
                  <a:tcPr marL="9661" marR="9661" marT="9660" marB="96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ts val="1200"/>
                        </a:lnSpc>
                        <a:spcBef>
                          <a:spcPts val="675"/>
                        </a:spcBef>
                        <a:spcAft>
                          <a:spcPts val="675"/>
                        </a:spcAft>
                        <a:buClrTx/>
                        <a:buSzTx/>
                        <a:buFontTx/>
                        <a:buNone/>
                        <a:tabLst/>
                      </a:pPr>
                      <a:r>
                        <a:rPr kumimoji="0" lang="es-AR" sz="1200" u="none" strike="noStrike" cap="none" normalizeH="0" baseline="0" dirty="0" smtClean="0">
                          <a:ln>
                            <a:noFill/>
                          </a:ln>
                          <a:effectLst/>
                        </a:rPr>
                        <a:t>Concepto</a:t>
                      </a:r>
                      <a:endParaRPr kumimoji="0" lang="es-AR" sz="1200" b="1" i="0" u="none" strike="noStrike" cap="none" normalizeH="0" baseline="0" dirty="0" smtClean="0">
                        <a:ln>
                          <a:noFill/>
                        </a:ln>
                        <a:solidFill>
                          <a:schemeClr val="tx1"/>
                        </a:solidFill>
                        <a:effectLst/>
                        <a:latin typeface="+mn-lt"/>
                        <a:cs typeface="Times New Roman" pitchFamily="18" charset="0"/>
                      </a:endParaRPr>
                    </a:p>
                  </a:txBody>
                  <a:tcPr marL="9661" marR="9661" marT="9660" marB="96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ts val="1200"/>
                        </a:lnSpc>
                        <a:spcBef>
                          <a:spcPts val="675"/>
                        </a:spcBef>
                        <a:spcAft>
                          <a:spcPts val="675"/>
                        </a:spcAft>
                        <a:buClrTx/>
                        <a:buSzTx/>
                        <a:buFont typeface="Arial" charset="0"/>
                        <a:buNone/>
                        <a:tabLst/>
                      </a:pPr>
                      <a:r>
                        <a:rPr kumimoji="0" lang="es-AR" sz="1200" u="none" strike="noStrike" cap="none" normalizeH="0" baseline="0" dirty="0" smtClean="0">
                          <a:ln>
                            <a:noFill/>
                          </a:ln>
                          <a:effectLst/>
                        </a:rPr>
                        <a:t>Finalidad</a:t>
                      </a:r>
                      <a:endParaRPr kumimoji="0" lang="es-AR" sz="1200" b="1" i="0" u="none" strike="noStrike" cap="none" normalizeH="0" baseline="0" dirty="0" smtClean="0">
                        <a:ln>
                          <a:noFill/>
                        </a:ln>
                        <a:solidFill>
                          <a:schemeClr val="tx1"/>
                        </a:solidFill>
                        <a:effectLst/>
                        <a:latin typeface="+mn-lt"/>
                        <a:cs typeface="Times New Roman" pitchFamily="18" charset="0"/>
                      </a:endParaRPr>
                    </a:p>
                  </a:txBody>
                  <a:tcPr marL="9661" marR="9661" marT="9660" marB="96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8890">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s-AR" sz="1000" u="none" strike="noStrike" cap="none" normalizeH="0" baseline="0" dirty="0" smtClean="0">
                          <a:ln>
                            <a:noFill/>
                          </a:ln>
                          <a:effectLst/>
                        </a:rPr>
                        <a:t>Artesanal</a:t>
                      </a:r>
                      <a:endParaRPr kumimoji="0" lang="es-AR" sz="1000" b="0" i="0" u="none" strike="noStrike" cap="none" normalizeH="0" baseline="0" dirty="0" smtClean="0">
                        <a:ln>
                          <a:noFill/>
                        </a:ln>
                        <a:solidFill>
                          <a:schemeClr val="tx1"/>
                        </a:solidFill>
                        <a:effectLst/>
                        <a:latin typeface="+mn-lt"/>
                        <a:cs typeface="Times New Roman" pitchFamily="18" charset="0"/>
                      </a:endParaRPr>
                    </a:p>
                  </a:txBody>
                  <a:tcPr marL="9661" marR="9661" marT="9660" marB="96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s-AR" sz="1000" u="none" strike="noStrike" cap="none" normalizeH="0" baseline="0" smtClean="0">
                          <a:ln>
                            <a:noFill/>
                          </a:ln>
                          <a:effectLst/>
                        </a:rPr>
                        <a:t>Hacer las cosas bien independientemente del coste</a:t>
                      </a:r>
                    </a:p>
                    <a:p>
                      <a:pPr marL="0" marR="0" lvl="0" indent="0" algn="ctr" defTabSz="914400" rtl="0" eaLnBrk="1" fontAlgn="base" latinLnBrk="0" hangingPunct="1">
                        <a:lnSpc>
                          <a:spcPct val="100000"/>
                        </a:lnSpc>
                        <a:spcBef>
                          <a:spcPts val="600"/>
                        </a:spcBef>
                        <a:spcAft>
                          <a:spcPct val="0"/>
                        </a:spcAft>
                        <a:buClrTx/>
                        <a:buSzTx/>
                        <a:buFontTx/>
                        <a:buNone/>
                        <a:tabLst/>
                      </a:pPr>
                      <a:r>
                        <a:rPr kumimoji="0" lang="es-AR" sz="1000" u="none" strike="noStrike" cap="none" normalizeH="0" baseline="0" smtClean="0">
                          <a:ln>
                            <a:noFill/>
                          </a:ln>
                          <a:effectLst/>
                        </a:rPr>
                        <a:t> o esfuerzo necesario para ello.</a:t>
                      </a:r>
                      <a:endParaRPr kumimoji="0" lang="es-AR" sz="1000" b="0" i="0" u="none" strike="noStrike" cap="none" normalizeH="0" baseline="0" smtClean="0">
                        <a:ln>
                          <a:noFill/>
                        </a:ln>
                        <a:solidFill>
                          <a:schemeClr val="tx1"/>
                        </a:solidFill>
                        <a:effectLst/>
                        <a:latin typeface="+mn-lt"/>
                        <a:cs typeface="Times New Roman" pitchFamily="18" charset="0"/>
                      </a:endParaRPr>
                    </a:p>
                  </a:txBody>
                  <a:tcPr marL="9661" marR="9661" marT="9660" marB="96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285750" algn="ctr" defTabSz="914400" rtl="0" eaLnBrk="1" fontAlgn="base" latinLnBrk="0" hangingPunct="1">
                        <a:lnSpc>
                          <a:spcPct val="100000"/>
                        </a:lnSpc>
                        <a:spcBef>
                          <a:spcPts val="600"/>
                        </a:spcBef>
                        <a:spcAft>
                          <a:spcPct val="0"/>
                        </a:spcAft>
                        <a:buClrTx/>
                        <a:buSzPts val="1000"/>
                        <a:buFont typeface="Courier New" pitchFamily="49" charset="0"/>
                        <a:buNone/>
                        <a:tabLst>
                          <a:tab pos="914400" algn="l"/>
                        </a:tabLst>
                      </a:pPr>
                      <a:r>
                        <a:rPr kumimoji="0" lang="es-AR" sz="1000" u="none" strike="noStrike" cap="none" normalizeH="0" baseline="0" smtClean="0">
                          <a:ln>
                            <a:noFill/>
                          </a:ln>
                          <a:effectLst/>
                        </a:rPr>
                        <a:t>Satisfacer al cliente. </a:t>
                      </a:r>
                    </a:p>
                    <a:p>
                      <a:pPr marL="0" marR="0" lvl="0" indent="-285750" algn="ctr" defTabSz="914400" rtl="0" eaLnBrk="1" fontAlgn="base" latinLnBrk="0" hangingPunct="1">
                        <a:lnSpc>
                          <a:spcPct val="100000"/>
                        </a:lnSpc>
                        <a:spcBef>
                          <a:spcPts val="600"/>
                        </a:spcBef>
                        <a:spcAft>
                          <a:spcPct val="0"/>
                        </a:spcAft>
                        <a:buClrTx/>
                        <a:buSzPts val="1000"/>
                        <a:buFont typeface="Courier New" pitchFamily="49" charset="0"/>
                        <a:buNone/>
                        <a:tabLst>
                          <a:tab pos="914400" algn="l"/>
                        </a:tabLst>
                      </a:pPr>
                      <a:r>
                        <a:rPr kumimoji="0" lang="es-AR" sz="1000" u="none" strike="noStrike" cap="none" normalizeH="0" baseline="0" smtClean="0">
                          <a:ln>
                            <a:noFill/>
                          </a:ln>
                          <a:effectLst/>
                        </a:rPr>
                        <a:t>Satisfacer al artesano, por el trabajo bien hecho </a:t>
                      </a:r>
                    </a:p>
                    <a:p>
                      <a:pPr marL="0" marR="0" lvl="0" indent="-285750" algn="ctr" defTabSz="914400" rtl="0" eaLnBrk="1" fontAlgn="base" latinLnBrk="0" hangingPunct="1">
                        <a:lnSpc>
                          <a:spcPct val="100000"/>
                        </a:lnSpc>
                        <a:spcBef>
                          <a:spcPts val="600"/>
                        </a:spcBef>
                        <a:spcAft>
                          <a:spcPct val="0"/>
                        </a:spcAft>
                        <a:buClrTx/>
                        <a:buSzPts val="1000"/>
                        <a:buFont typeface="Courier New" pitchFamily="49" charset="0"/>
                        <a:buNone/>
                        <a:tabLst>
                          <a:tab pos="914400" algn="l"/>
                        </a:tabLst>
                      </a:pPr>
                      <a:r>
                        <a:rPr kumimoji="0" lang="es-AR" sz="1000" u="none" strike="noStrike" cap="none" normalizeH="0" baseline="0" smtClean="0">
                          <a:ln>
                            <a:noFill/>
                          </a:ln>
                          <a:effectLst/>
                        </a:rPr>
                        <a:t>Crear un producto único. </a:t>
                      </a:r>
                      <a:endParaRPr kumimoji="0" lang="es-AR" sz="1000" b="0" i="0" u="none" strike="noStrike" cap="none" normalizeH="0" baseline="0" smtClean="0">
                        <a:ln>
                          <a:noFill/>
                        </a:ln>
                        <a:solidFill>
                          <a:schemeClr val="tx1"/>
                        </a:solidFill>
                        <a:effectLst/>
                        <a:latin typeface="+mn-lt"/>
                        <a:cs typeface="Times New Roman" pitchFamily="18" charset="0"/>
                      </a:endParaRPr>
                    </a:p>
                  </a:txBody>
                  <a:tcPr marL="9661" marR="9661" marT="9660" marB="96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497">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s-AR" sz="1000" u="none" strike="noStrike" cap="none" normalizeH="0" baseline="0" smtClean="0">
                          <a:ln>
                            <a:noFill/>
                          </a:ln>
                          <a:effectLst/>
                        </a:rPr>
                        <a:t>Revolución Industrial</a:t>
                      </a:r>
                      <a:endParaRPr kumimoji="0" lang="es-AR" sz="1000" b="0" i="0" u="none" strike="noStrike" cap="none" normalizeH="0" baseline="0" smtClean="0">
                        <a:ln>
                          <a:noFill/>
                        </a:ln>
                        <a:solidFill>
                          <a:schemeClr val="tx1"/>
                        </a:solidFill>
                        <a:effectLst/>
                        <a:latin typeface="+mn-lt"/>
                        <a:cs typeface="Times New Roman" pitchFamily="18" charset="0"/>
                      </a:endParaRPr>
                    </a:p>
                  </a:txBody>
                  <a:tcPr marL="9661" marR="9661" marT="9660" marB="96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s-AR" sz="1000" u="none" strike="noStrike" cap="none" normalizeH="0" baseline="0" smtClean="0">
                          <a:ln>
                            <a:noFill/>
                          </a:ln>
                          <a:effectLst/>
                        </a:rPr>
                        <a:t>Hacer muchas cosas no importando que sean de calidad </a:t>
                      </a:r>
                      <a:br>
                        <a:rPr kumimoji="0" lang="es-AR" sz="1000" u="none" strike="noStrike" cap="none" normalizeH="0" baseline="0" smtClean="0">
                          <a:ln>
                            <a:noFill/>
                          </a:ln>
                          <a:effectLst/>
                        </a:rPr>
                      </a:br>
                      <a:r>
                        <a:rPr kumimoji="0" lang="es-AR" sz="1000" u="none" strike="noStrike" cap="none" normalizeH="0" baseline="0" smtClean="0">
                          <a:ln>
                            <a:noFill/>
                          </a:ln>
                          <a:effectLst/>
                        </a:rPr>
                        <a:t>(Se identifica Producción con Calidad). </a:t>
                      </a:r>
                      <a:endParaRPr kumimoji="0" lang="es-AR" sz="1000" b="0" i="0" u="none" strike="noStrike" cap="none" normalizeH="0" baseline="0" smtClean="0">
                        <a:ln>
                          <a:noFill/>
                        </a:ln>
                        <a:solidFill>
                          <a:schemeClr val="tx1"/>
                        </a:solidFill>
                        <a:effectLst/>
                        <a:latin typeface="+mn-lt"/>
                        <a:cs typeface="Times New Roman" pitchFamily="18" charset="0"/>
                      </a:endParaRPr>
                    </a:p>
                  </a:txBody>
                  <a:tcPr marL="9661" marR="9661" marT="9660" marB="96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285750" algn="ctr" defTabSz="914400" rtl="0" eaLnBrk="1" fontAlgn="base" latinLnBrk="0" hangingPunct="1">
                        <a:lnSpc>
                          <a:spcPct val="100000"/>
                        </a:lnSpc>
                        <a:spcBef>
                          <a:spcPts val="600"/>
                        </a:spcBef>
                        <a:spcAft>
                          <a:spcPct val="0"/>
                        </a:spcAft>
                        <a:buClrTx/>
                        <a:buSzPts val="1000"/>
                        <a:buFont typeface="Courier New" pitchFamily="49" charset="0"/>
                        <a:buNone/>
                        <a:tabLst>
                          <a:tab pos="914400" algn="l"/>
                        </a:tabLst>
                      </a:pPr>
                      <a:r>
                        <a:rPr kumimoji="0" lang="es-AR" sz="1000" u="none" strike="noStrike" cap="none" normalizeH="0" baseline="0" smtClean="0">
                          <a:ln>
                            <a:noFill/>
                          </a:ln>
                          <a:effectLst/>
                        </a:rPr>
                        <a:t>Satisfacer una gran demanda de bienes. </a:t>
                      </a:r>
                    </a:p>
                    <a:p>
                      <a:pPr marL="0" marR="0" lvl="0" indent="-285750" algn="ctr" defTabSz="914400" rtl="0" eaLnBrk="1" fontAlgn="base" latinLnBrk="0" hangingPunct="1">
                        <a:lnSpc>
                          <a:spcPct val="100000"/>
                        </a:lnSpc>
                        <a:spcBef>
                          <a:spcPts val="600"/>
                        </a:spcBef>
                        <a:spcAft>
                          <a:spcPct val="0"/>
                        </a:spcAft>
                        <a:buClrTx/>
                        <a:buSzPts val="1000"/>
                        <a:buFont typeface="Courier New" pitchFamily="49" charset="0"/>
                        <a:buNone/>
                        <a:tabLst>
                          <a:tab pos="914400" algn="l"/>
                        </a:tabLst>
                      </a:pPr>
                      <a:r>
                        <a:rPr kumimoji="0" lang="es-AR" sz="1000" u="none" strike="noStrike" cap="none" normalizeH="0" baseline="0" smtClean="0">
                          <a:ln>
                            <a:noFill/>
                          </a:ln>
                          <a:effectLst/>
                        </a:rPr>
                        <a:t>Obtener beneficios. </a:t>
                      </a:r>
                      <a:endParaRPr kumimoji="0" lang="es-AR" sz="1000" b="0" i="0" u="none" strike="noStrike" cap="none" normalizeH="0" baseline="0" smtClean="0">
                        <a:ln>
                          <a:noFill/>
                        </a:ln>
                        <a:solidFill>
                          <a:schemeClr val="tx1"/>
                        </a:solidFill>
                        <a:effectLst/>
                        <a:latin typeface="+mn-lt"/>
                        <a:cs typeface="Times New Roman" pitchFamily="18" charset="0"/>
                      </a:endParaRPr>
                    </a:p>
                  </a:txBody>
                  <a:tcPr marL="9661" marR="9661" marT="9660" marB="96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497">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s-AR" sz="1000" u="none" strike="noStrike" cap="none" normalizeH="0" baseline="0" smtClean="0">
                          <a:ln>
                            <a:noFill/>
                          </a:ln>
                          <a:effectLst/>
                        </a:rPr>
                        <a:t>Segunda Guerra Mundial</a:t>
                      </a:r>
                      <a:endParaRPr kumimoji="0" lang="es-AR" sz="1000" b="0" i="0" u="none" strike="noStrike" cap="none" normalizeH="0" baseline="0" smtClean="0">
                        <a:ln>
                          <a:noFill/>
                        </a:ln>
                        <a:solidFill>
                          <a:schemeClr val="tx1"/>
                        </a:solidFill>
                        <a:effectLst/>
                        <a:latin typeface="+mn-lt"/>
                        <a:cs typeface="Times New Roman" pitchFamily="18" charset="0"/>
                      </a:endParaRPr>
                    </a:p>
                  </a:txBody>
                  <a:tcPr marL="9661" marR="9661" marT="9660" marB="96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s-AR" sz="1000" u="none" strike="noStrike" cap="none" normalizeH="0" baseline="0" smtClean="0">
                          <a:ln>
                            <a:noFill/>
                          </a:ln>
                          <a:effectLst/>
                        </a:rPr>
                        <a:t>Asegurar la eficacia del armamento sin importar el costo, con la mayor y más rápida producción (Eficacia + Plazo = Calidad)</a:t>
                      </a:r>
                      <a:endParaRPr kumimoji="0" lang="es-AR" sz="1000" b="0" i="0" u="none" strike="noStrike" cap="none" normalizeH="0" baseline="0" smtClean="0">
                        <a:ln>
                          <a:noFill/>
                        </a:ln>
                        <a:solidFill>
                          <a:schemeClr val="tx1"/>
                        </a:solidFill>
                        <a:effectLst/>
                        <a:latin typeface="+mn-lt"/>
                        <a:cs typeface="Times New Roman" pitchFamily="18" charset="0"/>
                      </a:endParaRPr>
                    </a:p>
                  </a:txBody>
                  <a:tcPr marL="9661" marR="9661" marT="9660" marB="96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ts val="600"/>
                        </a:spcBef>
                        <a:spcAft>
                          <a:spcPct val="0"/>
                        </a:spcAft>
                        <a:buClrTx/>
                        <a:buSzTx/>
                        <a:buFont typeface="Arial" charset="0"/>
                        <a:buNone/>
                        <a:tabLst/>
                      </a:pPr>
                      <a:r>
                        <a:rPr kumimoji="0" lang="es-AR" sz="1000" u="none" strike="noStrike" cap="none" normalizeH="0" baseline="0" smtClean="0">
                          <a:ln>
                            <a:noFill/>
                          </a:ln>
                          <a:effectLst/>
                        </a:rPr>
                        <a:t>Garantizar la disponibilidad de un armamento eficaz en la cantidad y el momento preciso.</a:t>
                      </a:r>
                      <a:endParaRPr kumimoji="0" lang="es-AR" sz="1000" b="0" i="0" u="none" strike="noStrike" cap="none" normalizeH="0" baseline="0" smtClean="0">
                        <a:ln>
                          <a:noFill/>
                        </a:ln>
                        <a:solidFill>
                          <a:schemeClr val="tx1"/>
                        </a:solidFill>
                        <a:effectLst/>
                        <a:latin typeface="+mn-lt"/>
                        <a:cs typeface="Times New Roman" pitchFamily="18" charset="0"/>
                      </a:endParaRPr>
                    </a:p>
                  </a:txBody>
                  <a:tcPr marL="9661" marR="9661" marT="9660" marB="96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8890">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s-AR" sz="1000" u="none" strike="noStrike" cap="none" normalizeH="0" baseline="0" smtClean="0">
                          <a:ln>
                            <a:noFill/>
                          </a:ln>
                          <a:effectLst/>
                        </a:rPr>
                        <a:t>Posguerra (Japón)</a:t>
                      </a:r>
                      <a:endParaRPr kumimoji="0" lang="es-AR" sz="1000" b="0" i="0" u="none" strike="noStrike" cap="none" normalizeH="0" baseline="0" smtClean="0">
                        <a:ln>
                          <a:noFill/>
                        </a:ln>
                        <a:solidFill>
                          <a:schemeClr val="tx1"/>
                        </a:solidFill>
                        <a:effectLst/>
                        <a:latin typeface="+mn-lt"/>
                        <a:cs typeface="Times New Roman" pitchFamily="18" charset="0"/>
                      </a:endParaRPr>
                    </a:p>
                  </a:txBody>
                  <a:tcPr marL="9661" marR="9661" marT="9660" marB="96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s-AR" sz="1000" u="none" strike="noStrike" cap="none" normalizeH="0" baseline="0" dirty="0" smtClean="0">
                          <a:ln>
                            <a:noFill/>
                          </a:ln>
                          <a:effectLst/>
                        </a:rPr>
                        <a:t>Hacer las cosas bien a la primera</a:t>
                      </a:r>
                      <a:endParaRPr kumimoji="0" lang="es-AR" sz="1000" b="0" i="0" u="none" strike="noStrike" cap="none" normalizeH="0" baseline="0" dirty="0" smtClean="0">
                        <a:ln>
                          <a:noFill/>
                        </a:ln>
                        <a:solidFill>
                          <a:schemeClr val="tx1"/>
                        </a:solidFill>
                        <a:effectLst/>
                        <a:latin typeface="+mn-lt"/>
                        <a:cs typeface="Times New Roman" pitchFamily="18" charset="0"/>
                      </a:endParaRPr>
                    </a:p>
                  </a:txBody>
                  <a:tcPr marL="9661" marR="9661" marT="9660" marB="96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285750" algn="ctr" defTabSz="914400" rtl="0" eaLnBrk="1" fontAlgn="base" latinLnBrk="0" hangingPunct="1">
                        <a:lnSpc>
                          <a:spcPct val="100000"/>
                        </a:lnSpc>
                        <a:spcBef>
                          <a:spcPts val="600"/>
                        </a:spcBef>
                        <a:spcAft>
                          <a:spcPct val="0"/>
                        </a:spcAft>
                        <a:buClrTx/>
                        <a:buSzPts val="1000"/>
                        <a:buFont typeface="Courier New" pitchFamily="49" charset="0"/>
                        <a:buNone/>
                        <a:tabLst>
                          <a:tab pos="914400" algn="l"/>
                        </a:tabLst>
                      </a:pPr>
                      <a:r>
                        <a:rPr kumimoji="0" lang="es-AR" sz="1000" u="none" strike="noStrike" cap="none" normalizeH="0" baseline="0" smtClean="0">
                          <a:ln>
                            <a:noFill/>
                          </a:ln>
                          <a:effectLst/>
                        </a:rPr>
                        <a:t>Minimizar costos mediante la Calidad </a:t>
                      </a:r>
                    </a:p>
                    <a:p>
                      <a:pPr marL="0" marR="0" lvl="0" indent="-285750" algn="ctr" defTabSz="914400" rtl="0" eaLnBrk="1" fontAlgn="base" latinLnBrk="0" hangingPunct="1">
                        <a:lnSpc>
                          <a:spcPct val="100000"/>
                        </a:lnSpc>
                        <a:spcBef>
                          <a:spcPts val="600"/>
                        </a:spcBef>
                        <a:spcAft>
                          <a:spcPct val="0"/>
                        </a:spcAft>
                        <a:buClrTx/>
                        <a:buSzPts val="1000"/>
                        <a:buFont typeface="Courier New" pitchFamily="49" charset="0"/>
                        <a:buNone/>
                        <a:tabLst>
                          <a:tab pos="914400" algn="l"/>
                        </a:tabLst>
                      </a:pPr>
                      <a:r>
                        <a:rPr kumimoji="0" lang="es-AR" sz="1000" u="none" strike="noStrike" cap="none" normalizeH="0" baseline="0" smtClean="0">
                          <a:ln>
                            <a:noFill/>
                          </a:ln>
                          <a:effectLst/>
                        </a:rPr>
                        <a:t>Satisfacer al cliente </a:t>
                      </a:r>
                    </a:p>
                    <a:p>
                      <a:pPr marL="0" marR="0" lvl="0" indent="-285750" algn="ctr" defTabSz="914400" rtl="0" eaLnBrk="1" fontAlgn="base" latinLnBrk="0" hangingPunct="1">
                        <a:lnSpc>
                          <a:spcPct val="100000"/>
                        </a:lnSpc>
                        <a:spcBef>
                          <a:spcPts val="600"/>
                        </a:spcBef>
                        <a:spcAft>
                          <a:spcPct val="0"/>
                        </a:spcAft>
                        <a:buClrTx/>
                        <a:buSzPts val="1000"/>
                        <a:buFont typeface="Courier New" pitchFamily="49" charset="0"/>
                        <a:buNone/>
                        <a:tabLst>
                          <a:tab pos="914400" algn="l"/>
                        </a:tabLst>
                      </a:pPr>
                      <a:r>
                        <a:rPr kumimoji="0" lang="es-AR" sz="1000" u="none" strike="noStrike" cap="none" normalizeH="0" baseline="0" smtClean="0">
                          <a:ln>
                            <a:noFill/>
                          </a:ln>
                          <a:effectLst/>
                        </a:rPr>
                        <a:t>Ser competitivo </a:t>
                      </a:r>
                      <a:endParaRPr kumimoji="0" lang="es-AR" sz="1000" b="0" i="0" u="none" strike="noStrike" cap="none" normalizeH="0" baseline="0" smtClean="0">
                        <a:ln>
                          <a:noFill/>
                        </a:ln>
                        <a:solidFill>
                          <a:schemeClr val="tx1"/>
                        </a:solidFill>
                        <a:effectLst/>
                        <a:latin typeface="+mn-lt"/>
                        <a:cs typeface="Times New Roman" pitchFamily="18" charset="0"/>
                      </a:endParaRPr>
                    </a:p>
                  </a:txBody>
                  <a:tcPr marL="9661" marR="9661" marT="9660" marB="96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765">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s-AR" sz="1000" u="none" strike="noStrike" cap="none" normalizeH="0" baseline="0" smtClean="0">
                          <a:ln>
                            <a:noFill/>
                          </a:ln>
                          <a:effectLst/>
                        </a:rPr>
                        <a:t>Postguerra (Resto del mundo)</a:t>
                      </a:r>
                      <a:endParaRPr kumimoji="0" lang="es-AR" sz="1000" b="0" i="0" u="none" strike="noStrike" cap="none" normalizeH="0" baseline="0" smtClean="0">
                        <a:ln>
                          <a:noFill/>
                        </a:ln>
                        <a:solidFill>
                          <a:schemeClr val="tx1"/>
                        </a:solidFill>
                        <a:effectLst/>
                        <a:latin typeface="+mn-lt"/>
                        <a:cs typeface="Times New Roman" pitchFamily="18" charset="0"/>
                      </a:endParaRPr>
                    </a:p>
                  </a:txBody>
                  <a:tcPr marL="9661" marR="9661" marT="9660" marB="96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s-AR" sz="1000" u="none" strike="noStrike" cap="none" normalizeH="0" baseline="0" smtClean="0">
                          <a:ln>
                            <a:noFill/>
                          </a:ln>
                          <a:effectLst/>
                        </a:rPr>
                        <a:t>Producir, cuanto más mejor</a:t>
                      </a:r>
                      <a:endParaRPr kumimoji="0" lang="es-AR" sz="1000" b="0" i="0" u="none" strike="noStrike" cap="none" normalizeH="0" baseline="0" smtClean="0">
                        <a:ln>
                          <a:noFill/>
                        </a:ln>
                        <a:solidFill>
                          <a:schemeClr val="tx1"/>
                        </a:solidFill>
                        <a:effectLst/>
                        <a:latin typeface="+mn-lt"/>
                        <a:cs typeface="Times New Roman" pitchFamily="18" charset="0"/>
                      </a:endParaRPr>
                    </a:p>
                  </a:txBody>
                  <a:tcPr marL="9661" marR="9661" marT="9660" marB="96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ts val="600"/>
                        </a:spcBef>
                        <a:spcAft>
                          <a:spcPct val="0"/>
                        </a:spcAft>
                        <a:buClrTx/>
                        <a:buSzTx/>
                        <a:buFont typeface="Arial" charset="0"/>
                        <a:buNone/>
                        <a:tabLst/>
                      </a:pPr>
                      <a:r>
                        <a:rPr kumimoji="0" lang="es-AR" sz="1000" u="none" strike="noStrike" cap="none" normalizeH="0" baseline="0" smtClean="0">
                          <a:ln>
                            <a:noFill/>
                          </a:ln>
                          <a:effectLst/>
                        </a:rPr>
                        <a:t>Satisfacer la gran demanda de bienes causada por la guerra</a:t>
                      </a:r>
                      <a:endParaRPr kumimoji="0" lang="es-AR" sz="1000" b="0" i="0" u="none" strike="noStrike" cap="none" normalizeH="0" baseline="0" smtClean="0">
                        <a:ln>
                          <a:noFill/>
                        </a:ln>
                        <a:solidFill>
                          <a:schemeClr val="tx1"/>
                        </a:solidFill>
                        <a:effectLst/>
                        <a:latin typeface="+mn-lt"/>
                        <a:cs typeface="Times New Roman" pitchFamily="18" charset="0"/>
                      </a:endParaRPr>
                    </a:p>
                  </a:txBody>
                  <a:tcPr marL="9661" marR="9661" marT="9660" marB="96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4104">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s-AR" sz="1000" u="none" strike="noStrike" cap="none" normalizeH="0" baseline="0" smtClean="0">
                          <a:ln>
                            <a:noFill/>
                          </a:ln>
                          <a:effectLst/>
                        </a:rPr>
                        <a:t>Control de Calidad</a:t>
                      </a:r>
                      <a:endParaRPr kumimoji="0" lang="es-AR" sz="1000" b="0" i="0" u="none" strike="noStrike" cap="none" normalizeH="0" baseline="0" smtClean="0">
                        <a:ln>
                          <a:noFill/>
                        </a:ln>
                        <a:solidFill>
                          <a:schemeClr val="tx1"/>
                        </a:solidFill>
                        <a:effectLst/>
                        <a:latin typeface="+mn-lt"/>
                        <a:cs typeface="Times New Roman" pitchFamily="18" charset="0"/>
                      </a:endParaRPr>
                    </a:p>
                  </a:txBody>
                  <a:tcPr marL="9661" marR="9661" marT="9660" marB="96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s-AR" sz="1000" u="none" strike="noStrike" cap="none" normalizeH="0" baseline="0" smtClean="0">
                          <a:ln>
                            <a:noFill/>
                          </a:ln>
                          <a:effectLst/>
                        </a:rPr>
                        <a:t>Técnicas de inspección en Producción para evitar la salida de bienes defectuosos.</a:t>
                      </a:r>
                      <a:endParaRPr kumimoji="0" lang="es-AR" sz="1000" b="0" i="0" u="none" strike="noStrike" cap="none" normalizeH="0" baseline="0" smtClean="0">
                        <a:ln>
                          <a:noFill/>
                        </a:ln>
                        <a:solidFill>
                          <a:schemeClr val="tx1"/>
                        </a:solidFill>
                        <a:effectLst/>
                        <a:latin typeface="+mn-lt"/>
                        <a:cs typeface="Times New Roman" pitchFamily="18" charset="0"/>
                      </a:endParaRPr>
                    </a:p>
                  </a:txBody>
                  <a:tcPr marL="9661" marR="9661" marT="9660" marB="96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ts val="600"/>
                        </a:spcBef>
                        <a:spcAft>
                          <a:spcPct val="0"/>
                        </a:spcAft>
                        <a:buClrTx/>
                        <a:buSzTx/>
                        <a:buFont typeface="Arial" charset="0"/>
                        <a:buNone/>
                        <a:tabLst/>
                      </a:pPr>
                      <a:r>
                        <a:rPr kumimoji="0" lang="es-AR" sz="1000" u="none" strike="noStrike" cap="none" normalizeH="0" baseline="0" smtClean="0">
                          <a:ln>
                            <a:noFill/>
                          </a:ln>
                          <a:effectLst/>
                        </a:rPr>
                        <a:t>Satisfacer las necesidades técnicas del producto.</a:t>
                      </a:r>
                      <a:endParaRPr kumimoji="0" lang="es-AR" sz="1000" b="0" i="0" u="none" strike="noStrike" cap="none" normalizeH="0" baseline="0" smtClean="0">
                        <a:ln>
                          <a:noFill/>
                        </a:ln>
                        <a:solidFill>
                          <a:schemeClr val="tx1"/>
                        </a:solidFill>
                        <a:effectLst/>
                        <a:latin typeface="+mn-lt"/>
                        <a:cs typeface="Times New Roman" pitchFamily="18" charset="0"/>
                      </a:endParaRPr>
                    </a:p>
                  </a:txBody>
                  <a:tcPr marL="9661" marR="9661" marT="9660" marB="96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7479">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s-AR" sz="1000" u="none" strike="noStrike" cap="none" normalizeH="0" baseline="0" smtClean="0">
                          <a:ln>
                            <a:noFill/>
                          </a:ln>
                          <a:effectLst/>
                        </a:rPr>
                        <a:t>Aseguramiento de la Calidad</a:t>
                      </a:r>
                      <a:endParaRPr kumimoji="0" lang="es-AR" sz="1000" b="0" i="0" u="none" strike="noStrike" cap="none" normalizeH="0" baseline="0" smtClean="0">
                        <a:ln>
                          <a:noFill/>
                        </a:ln>
                        <a:solidFill>
                          <a:schemeClr val="tx1"/>
                        </a:solidFill>
                        <a:effectLst/>
                        <a:latin typeface="+mn-lt"/>
                        <a:cs typeface="Times New Roman" pitchFamily="18" charset="0"/>
                      </a:endParaRPr>
                    </a:p>
                  </a:txBody>
                  <a:tcPr marL="9661" marR="9661" marT="9660" marB="96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s-AR" sz="1000" u="none" strike="noStrike" cap="none" normalizeH="0" baseline="0" smtClean="0">
                          <a:ln>
                            <a:noFill/>
                          </a:ln>
                          <a:effectLst/>
                        </a:rPr>
                        <a:t>Sistemas y Procedimientos de la organización para evitar que se produzcan bienes defectuosos.</a:t>
                      </a:r>
                      <a:endParaRPr kumimoji="0" lang="es-AR" sz="1000" b="0" i="0" u="none" strike="noStrike" cap="none" normalizeH="0" baseline="0" smtClean="0">
                        <a:ln>
                          <a:noFill/>
                        </a:ln>
                        <a:solidFill>
                          <a:schemeClr val="tx1"/>
                        </a:solidFill>
                        <a:effectLst/>
                        <a:latin typeface="+mn-lt"/>
                        <a:cs typeface="Times New Roman" pitchFamily="18" charset="0"/>
                      </a:endParaRPr>
                    </a:p>
                  </a:txBody>
                  <a:tcPr marL="9661" marR="9661" marT="9660" marB="96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285750" algn="ctr" defTabSz="914400" rtl="0" eaLnBrk="1" fontAlgn="base" latinLnBrk="0" hangingPunct="1">
                        <a:lnSpc>
                          <a:spcPct val="100000"/>
                        </a:lnSpc>
                        <a:spcBef>
                          <a:spcPts val="600"/>
                        </a:spcBef>
                        <a:spcAft>
                          <a:spcPct val="0"/>
                        </a:spcAft>
                        <a:buClrTx/>
                        <a:buSzPts val="1000"/>
                        <a:buFont typeface="Courier New" pitchFamily="49" charset="0"/>
                        <a:buNone/>
                        <a:tabLst>
                          <a:tab pos="914400" algn="l"/>
                        </a:tabLst>
                      </a:pPr>
                      <a:r>
                        <a:rPr kumimoji="0" lang="es-AR" sz="1000" u="none" strike="noStrike" cap="none" normalizeH="0" baseline="0" smtClean="0">
                          <a:ln>
                            <a:noFill/>
                          </a:ln>
                          <a:effectLst/>
                        </a:rPr>
                        <a:t>Satisfacer al cliente. </a:t>
                      </a:r>
                    </a:p>
                    <a:p>
                      <a:pPr marL="0" marR="0" lvl="0" indent="-285750" algn="ctr" defTabSz="914400" rtl="0" eaLnBrk="1" fontAlgn="base" latinLnBrk="0" hangingPunct="1">
                        <a:lnSpc>
                          <a:spcPct val="100000"/>
                        </a:lnSpc>
                        <a:spcBef>
                          <a:spcPts val="600"/>
                        </a:spcBef>
                        <a:spcAft>
                          <a:spcPct val="0"/>
                        </a:spcAft>
                        <a:buClrTx/>
                        <a:buSzPts val="1000"/>
                        <a:buFont typeface="Courier New" pitchFamily="49" charset="0"/>
                        <a:buNone/>
                        <a:tabLst>
                          <a:tab pos="914400" algn="l"/>
                        </a:tabLst>
                      </a:pPr>
                      <a:r>
                        <a:rPr kumimoji="0" lang="es-AR" sz="1000" u="none" strike="noStrike" cap="none" normalizeH="0" baseline="0" smtClean="0">
                          <a:ln>
                            <a:noFill/>
                          </a:ln>
                          <a:effectLst/>
                        </a:rPr>
                        <a:t>Prevenir errores. </a:t>
                      </a:r>
                    </a:p>
                    <a:p>
                      <a:pPr marL="0" marR="0" lvl="0" indent="-285750" algn="ctr" defTabSz="914400" rtl="0" eaLnBrk="1" fontAlgn="base" latinLnBrk="0" hangingPunct="1">
                        <a:lnSpc>
                          <a:spcPct val="100000"/>
                        </a:lnSpc>
                        <a:spcBef>
                          <a:spcPts val="600"/>
                        </a:spcBef>
                        <a:spcAft>
                          <a:spcPct val="0"/>
                        </a:spcAft>
                        <a:buClrTx/>
                        <a:buSzPts val="1000"/>
                        <a:buFont typeface="Courier New" pitchFamily="49" charset="0"/>
                        <a:buNone/>
                        <a:tabLst>
                          <a:tab pos="914400" algn="l"/>
                        </a:tabLst>
                      </a:pPr>
                      <a:r>
                        <a:rPr kumimoji="0" lang="es-AR" sz="1000" u="none" strike="noStrike" cap="none" normalizeH="0" baseline="0" smtClean="0">
                          <a:ln>
                            <a:noFill/>
                          </a:ln>
                          <a:effectLst/>
                        </a:rPr>
                        <a:t>Reducir costes. </a:t>
                      </a:r>
                    </a:p>
                    <a:p>
                      <a:pPr marL="0" marR="0" lvl="0" indent="-285750" algn="ctr" defTabSz="914400" rtl="0" eaLnBrk="1" fontAlgn="base" latinLnBrk="0" hangingPunct="1">
                        <a:lnSpc>
                          <a:spcPct val="100000"/>
                        </a:lnSpc>
                        <a:spcBef>
                          <a:spcPts val="600"/>
                        </a:spcBef>
                        <a:spcAft>
                          <a:spcPct val="0"/>
                        </a:spcAft>
                        <a:buClrTx/>
                        <a:buSzPts val="1000"/>
                        <a:buFont typeface="Courier New" pitchFamily="49" charset="0"/>
                        <a:buNone/>
                        <a:tabLst>
                          <a:tab pos="914400" algn="l"/>
                        </a:tabLst>
                      </a:pPr>
                      <a:r>
                        <a:rPr kumimoji="0" lang="es-AR" sz="1000" u="none" strike="noStrike" cap="none" normalizeH="0" baseline="0" smtClean="0">
                          <a:ln>
                            <a:noFill/>
                          </a:ln>
                          <a:effectLst/>
                        </a:rPr>
                        <a:t>Ser competitivo. </a:t>
                      </a:r>
                      <a:endParaRPr kumimoji="0" lang="es-AR" sz="1000" b="0" i="0" u="none" strike="noStrike" cap="none" normalizeH="0" baseline="0" smtClean="0">
                        <a:ln>
                          <a:noFill/>
                        </a:ln>
                        <a:solidFill>
                          <a:schemeClr val="tx1"/>
                        </a:solidFill>
                        <a:effectLst/>
                        <a:latin typeface="+mn-lt"/>
                        <a:cs typeface="Times New Roman" pitchFamily="18" charset="0"/>
                      </a:endParaRPr>
                    </a:p>
                  </a:txBody>
                  <a:tcPr marL="9661" marR="9661" marT="9660" marB="96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1754">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s-AR" sz="1000" u="none" strike="noStrike" cap="none" normalizeH="0" baseline="0" smtClean="0">
                          <a:ln>
                            <a:noFill/>
                          </a:ln>
                          <a:effectLst/>
                        </a:rPr>
                        <a:t>Calidad Total</a:t>
                      </a:r>
                      <a:endParaRPr kumimoji="0" lang="es-AR" sz="1000" b="0" i="0" u="none" strike="noStrike" cap="none" normalizeH="0" baseline="0" smtClean="0">
                        <a:ln>
                          <a:noFill/>
                        </a:ln>
                        <a:solidFill>
                          <a:schemeClr val="tx1"/>
                        </a:solidFill>
                        <a:effectLst/>
                        <a:latin typeface="+mn-lt"/>
                        <a:cs typeface="Times New Roman" pitchFamily="18" charset="0"/>
                      </a:endParaRPr>
                    </a:p>
                  </a:txBody>
                  <a:tcPr marL="9661" marR="9661" marT="9660" marB="96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s-AR" sz="1000" u="none" strike="noStrike" cap="none" normalizeH="0" baseline="0" smtClean="0">
                          <a:ln>
                            <a:noFill/>
                          </a:ln>
                          <a:effectLst/>
                        </a:rPr>
                        <a:t>Teoría de la administración empresarial centrada en la permanente satisfacción de las expectativas del cliente.</a:t>
                      </a:r>
                      <a:endParaRPr kumimoji="0" lang="es-AR" sz="1000" b="0" i="0" u="none" strike="noStrike" cap="none" normalizeH="0" baseline="0" smtClean="0">
                        <a:ln>
                          <a:noFill/>
                        </a:ln>
                        <a:solidFill>
                          <a:schemeClr val="tx1"/>
                        </a:solidFill>
                        <a:effectLst/>
                        <a:latin typeface="+mn-lt"/>
                        <a:cs typeface="Times New Roman" pitchFamily="18" charset="0"/>
                      </a:endParaRPr>
                    </a:p>
                  </a:txBody>
                  <a:tcPr marL="9661" marR="9661" marT="9660" marB="96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285750" algn="ctr" defTabSz="914400" rtl="0" eaLnBrk="1" fontAlgn="base" latinLnBrk="0" hangingPunct="1">
                        <a:lnSpc>
                          <a:spcPct val="100000"/>
                        </a:lnSpc>
                        <a:spcBef>
                          <a:spcPts val="600"/>
                        </a:spcBef>
                        <a:spcAft>
                          <a:spcPct val="0"/>
                        </a:spcAft>
                        <a:buClrTx/>
                        <a:buSzPts val="1000"/>
                        <a:buFont typeface="Courier New" pitchFamily="49" charset="0"/>
                        <a:buNone/>
                        <a:tabLst>
                          <a:tab pos="914400" algn="l"/>
                        </a:tabLst>
                      </a:pPr>
                      <a:r>
                        <a:rPr kumimoji="0" lang="es-AR" sz="1000" u="none" strike="noStrike" cap="none" normalizeH="0" baseline="0" dirty="0" smtClean="0">
                          <a:ln>
                            <a:noFill/>
                          </a:ln>
                          <a:effectLst/>
                        </a:rPr>
                        <a:t>Satisfacer tanto al cliente externo como interno. </a:t>
                      </a:r>
                    </a:p>
                    <a:p>
                      <a:pPr marL="0" marR="0" lvl="0" indent="-285750" algn="ctr" defTabSz="914400" rtl="0" eaLnBrk="1" fontAlgn="base" latinLnBrk="0" hangingPunct="1">
                        <a:lnSpc>
                          <a:spcPct val="100000"/>
                        </a:lnSpc>
                        <a:spcBef>
                          <a:spcPts val="600"/>
                        </a:spcBef>
                        <a:spcAft>
                          <a:spcPct val="0"/>
                        </a:spcAft>
                        <a:buClrTx/>
                        <a:buSzPts val="1000"/>
                        <a:buFont typeface="Courier New" pitchFamily="49" charset="0"/>
                        <a:buNone/>
                        <a:tabLst>
                          <a:tab pos="914400" algn="l"/>
                        </a:tabLst>
                      </a:pPr>
                      <a:r>
                        <a:rPr kumimoji="0" lang="es-AR" sz="1000" u="none" strike="noStrike" cap="none" normalizeH="0" baseline="0" dirty="0" smtClean="0">
                          <a:ln>
                            <a:noFill/>
                          </a:ln>
                          <a:effectLst/>
                        </a:rPr>
                        <a:t>Ser altamente competitivo. </a:t>
                      </a:r>
                    </a:p>
                    <a:p>
                      <a:pPr marL="0" marR="0" lvl="0" indent="-285750" algn="ctr" defTabSz="914400" rtl="0" eaLnBrk="1" fontAlgn="base" latinLnBrk="0" hangingPunct="1">
                        <a:lnSpc>
                          <a:spcPct val="100000"/>
                        </a:lnSpc>
                        <a:spcBef>
                          <a:spcPts val="600"/>
                        </a:spcBef>
                        <a:spcAft>
                          <a:spcPct val="0"/>
                        </a:spcAft>
                        <a:buClrTx/>
                        <a:buSzPts val="1000"/>
                        <a:buFont typeface="Courier New" pitchFamily="49" charset="0"/>
                        <a:buNone/>
                        <a:tabLst>
                          <a:tab pos="914400" algn="l"/>
                        </a:tabLst>
                      </a:pPr>
                      <a:r>
                        <a:rPr kumimoji="0" lang="es-AR" sz="1000" u="none" strike="noStrike" cap="none" normalizeH="0" baseline="0" dirty="0" smtClean="0">
                          <a:ln>
                            <a:noFill/>
                          </a:ln>
                          <a:effectLst/>
                        </a:rPr>
                        <a:t>Mejora Continua. </a:t>
                      </a:r>
                      <a:endParaRPr kumimoji="0" lang="es-AR" sz="1000" b="0" i="0" u="none" strike="noStrike" cap="none" normalizeH="0" baseline="0" dirty="0" smtClean="0">
                        <a:ln>
                          <a:noFill/>
                        </a:ln>
                        <a:solidFill>
                          <a:schemeClr val="tx1"/>
                        </a:solidFill>
                        <a:effectLst/>
                        <a:latin typeface="+mn-lt"/>
                        <a:cs typeface="Times New Roman" pitchFamily="18" charset="0"/>
                      </a:endParaRPr>
                    </a:p>
                  </a:txBody>
                  <a:tcPr marL="9661" marR="9661" marT="9660" marB="96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4262471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50</a:t>
            </a:fld>
            <a:endParaRPr lang="es-AR"/>
          </a:p>
        </p:txBody>
      </p:sp>
      <p:pic>
        <p:nvPicPr>
          <p:cNvPr id="7" name="Picture 9" descr="http://www.fotosearch.com/bthumb/UNY/UNY039/u17905667.jpg"/>
          <p:cNvPicPr>
            <a:picLocks noChangeAspect="1" noChangeArrowheads="1"/>
          </p:cNvPicPr>
          <p:nvPr/>
        </p:nvPicPr>
        <p:blipFill>
          <a:blip r:embed="rId3" cstate="print"/>
          <a:srcRect/>
          <a:stretch>
            <a:fillRect/>
          </a:stretch>
        </p:blipFill>
        <p:spPr bwMode="auto">
          <a:xfrm>
            <a:off x="5643563" y="2500313"/>
            <a:ext cx="3128962" cy="2428875"/>
          </a:xfrm>
          <a:prstGeom prst="rect">
            <a:avLst/>
          </a:prstGeom>
          <a:noFill/>
          <a:ln w="9525">
            <a:noFill/>
            <a:miter lim="800000"/>
            <a:headEnd/>
            <a:tailEnd/>
          </a:ln>
        </p:spPr>
      </p:pic>
      <p:sp>
        <p:nvSpPr>
          <p:cNvPr id="8" name="1 Título"/>
          <p:cNvSpPr>
            <a:spLocks noGrp="1"/>
          </p:cNvSpPr>
          <p:nvPr>
            <p:ph type="title"/>
          </p:nvPr>
        </p:nvSpPr>
        <p:spPr>
          <a:xfrm>
            <a:off x="214313" y="620688"/>
            <a:ext cx="8715375" cy="500062"/>
          </a:xfrm>
        </p:spPr>
        <p:txBody>
          <a:bodyPr>
            <a:normAutofit fontScale="90000"/>
          </a:bodyPr>
          <a:lstStyle/>
          <a:p>
            <a:r>
              <a:rPr kumimoji="1" lang="es-ES_tradnl" smtClean="0"/>
              <a:t>Rol de QA - 1 </a:t>
            </a:r>
            <a:endParaRPr lang="es-AR" smtClean="0"/>
          </a:p>
        </p:txBody>
      </p:sp>
      <p:sp>
        <p:nvSpPr>
          <p:cNvPr id="9" name="2 Marcador de contenido"/>
          <p:cNvSpPr>
            <a:spLocks noGrp="1"/>
          </p:cNvSpPr>
          <p:nvPr>
            <p:ph idx="1"/>
          </p:nvPr>
        </p:nvSpPr>
        <p:spPr>
          <a:xfrm>
            <a:off x="142875" y="1643063"/>
            <a:ext cx="6000750" cy="4500562"/>
          </a:xfrm>
        </p:spPr>
        <p:txBody>
          <a:bodyPr/>
          <a:lstStyle/>
          <a:p>
            <a:pPr>
              <a:buClr>
                <a:srgbClr val="3C8C93"/>
              </a:buClr>
              <a:buFont typeface="Webdings" pitchFamily="18" charset="2"/>
              <a:buChar char="2"/>
            </a:pPr>
            <a:r>
              <a:rPr kumimoji="1" lang="es-AR" sz="2400" smtClean="0"/>
              <a:t>Garantiza a la gerencia que el proceso definido formalmente está implementado y en uso.</a:t>
            </a:r>
          </a:p>
          <a:p>
            <a:pPr>
              <a:buClr>
                <a:srgbClr val="3C8C93"/>
              </a:buClr>
              <a:buFont typeface="Webdings" pitchFamily="18" charset="2"/>
              <a:buChar char="2"/>
            </a:pPr>
            <a:endParaRPr kumimoji="1" lang="es-ES_tradnl" sz="2400" smtClean="0"/>
          </a:p>
          <a:p>
            <a:pPr>
              <a:buClr>
                <a:srgbClr val="3C8C93"/>
              </a:buClr>
              <a:buFont typeface="Webdings" pitchFamily="18" charset="2"/>
              <a:buChar char="2"/>
            </a:pPr>
            <a:r>
              <a:rPr lang="es-AR" sz="2400" smtClean="0">
                <a:ea typeface="MS Mincho" pitchFamily="49" charset="-128"/>
              </a:rPr>
              <a:t>Específicamente asegura:</a:t>
            </a:r>
          </a:p>
          <a:p>
            <a:pPr>
              <a:buClr>
                <a:srgbClr val="3C8C93"/>
              </a:buClr>
              <a:buFont typeface="Webdings" pitchFamily="18" charset="2"/>
              <a:buChar char="2"/>
            </a:pPr>
            <a:endParaRPr lang="es-AR" sz="2000" smtClean="0">
              <a:ea typeface="MS Mincho" pitchFamily="49" charset="-128"/>
            </a:endParaRPr>
          </a:p>
          <a:p>
            <a:pPr marL="933450" lvl="1" indent="-476250">
              <a:lnSpc>
                <a:spcPct val="90000"/>
              </a:lnSpc>
              <a:spcBef>
                <a:spcPct val="5000"/>
              </a:spcBef>
              <a:buClr>
                <a:srgbClr val="3C8C93"/>
              </a:buClr>
              <a:buFont typeface="Wingdings 2" pitchFamily="18" charset="2"/>
              <a:buChar char="?"/>
            </a:pPr>
            <a:r>
              <a:rPr kumimoji="1" lang="es-ES_tradnl" sz="2000" smtClean="0"/>
              <a:t>Metodología apropiada al desarrollo.</a:t>
            </a:r>
          </a:p>
          <a:p>
            <a:pPr marL="933450" lvl="1" indent="-476250">
              <a:lnSpc>
                <a:spcPct val="90000"/>
              </a:lnSpc>
              <a:spcBef>
                <a:spcPct val="5000"/>
              </a:spcBef>
              <a:buClr>
                <a:srgbClr val="3C8C93"/>
              </a:buClr>
              <a:buFont typeface="Wingdings 2" pitchFamily="18" charset="2"/>
              <a:buChar char="?"/>
            </a:pPr>
            <a:r>
              <a:rPr kumimoji="1" lang="es-ES_tradnl" sz="2000" smtClean="0"/>
              <a:t>Estándares y procedimientos.</a:t>
            </a:r>
          </a:p>
          <a:p>
            <a:pPr marL="933450" lvl="1" indent="-476250">
              <a:lnSpc>
                <a:spcPct val="90000"/>
              </a:lnSpc>
              <a:spcBef>
                <a:spcPct val="5000"/>
              </a:spcBef>
              <a:buClr>
                <a:srgbClr val="3C8C93"/>
              </a:buClr>
              <a:buFont typeface="Wingdings 2" pitchFamily="18" charset="2"/>
              <a:buChar char="?"/>
            </a:pPr>
            <a:r>
              <a:rPr kumimoji="1" lang="es-ES_tradnl" sz="2000" smtClean="0"/>
              <a:t>Revisiones y auditorías independientes.</a:t>
            </a:r>
          </a:p>
          <a:p>
            <a:pPr marL="933450" lvl="1" indent="-476250">
              <a:lnSpc>
                <a:spcPct val="90000"/>
              </a:lnSpc>
              <a:spcBef>
                <a:spcPct val="5000"/>
              </a:spcBef>
              <a:buClr>
                <a:srgbClr val="3C8C93"/>
              </a:buClr>
              <a:buFont typeface="Wingdings 2" pitchFamily="18" charset="2"/>
              <a:buChar char="?"/>
            </a:pPr>
            <a:r>
              <a:rPr kumimoji="1" lang="es-ES_tradnl" sz="2000" smtClean="0"/>
              <a:t>Documentación para garantizar el futuro mantenimiento.</a:t>
            </a:r>
          </a:p>
          <a:p>
            <a:pPr marL="933450" lvl="1" indent="-476250">
              <a:lnSpc>
                <a:spcPct val="90000"/>
              </a:lnSpc>
              <a:spcBef>
                <a:spcPct val="5000"/>
              </a:spcBef>
              <a:buClr>
                <a:srgbClr val="3C8C93"/>
              </a:buClr>
              <a:buFont typeface="Wingdings 2" pitchFamily="18" charset="2"/>
              <a:buChar char="?"/>
            </a:pPr>
            <a:r>
              <a:rPr kumimoji="1" lang="es-ES_tradnl" sz="2000" smtClean="0"/>
              <a:t>Mecanismos para controlar cambios.</a:t>
            </a:r>
          </a:p>
          <a:p>
            <a:pPr>
              <a:buClr>
                <a:srgbClr val="1E4649"/>
              </a:buClr>
              <a:buFont typeface="Webdings" pitchFamily="18" charset="2"/>
              <a:buChar char="2"/>
            </a:pPr>
            <a:endParaRPr lang="es-AR" sz="240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51</a:t>
            </a:fld>
            <a:endParaRPr lang="es-AR"/>
          </a:p>
        </p:txBody>
      </p:sp>
      <p:sp>
        <p:nvSpPr>
          <p:cNvPr id="7" name="1 Título"/>
          <p:cNvSpPr>
            <a:spLocks noGrp="1"/>
          </p:cNvSpPr>
          <p:nvPr>
            <p:ph type="title"/>
          </p:nvPr>
        </p:nvSpPr>
        <p:spPr>
          <a:xfrm>
            <a:off x="214313" y="548680"/>
            <a:ext cx="8929687" cy="500062"/>
          </a:xfrm>
        </p:spPr>
        <p:txBody>
          <a:bodyPr>
            <a:normAutofit fontScale="90000"/>
          </a:bodyPr>
          <a:lstStyle/>
          <a:p>
            <a:r>
              <a:rPr lang="es-ES_tradnl" smtClean="0"/>
              <a:t>Rol de QA - 2</a:t>
            </a:r>
            <a:endParaRPr lang="es-AR" smtClean="0"/>
          </a:p>
        </p:txBody>
      </p:sp>
      <p:sp>
        <p:nvSpPr>
          <p:cNvPr id="8" name="2 Marcador de contenido"/>
          <p:cNvSpPr>
            <a:spLocks noGrp="1"/>
          </p:cNvSpPr>
          <p:nvPr>
            <p:ph idx="1"/>
          </p:nvPr>
        </p:nvSpPr>
        <p:spPr>
          <a:xfrm>
            <a:off x="214313" y="1643063"/>
            <a:ext cx="6000750" cy="4500562"/>
          </a:xfrm>
        </p:spPr>
        <p:txBody>
          <a:bodyPr/>
          <a:lstStyle/>
          <a:p>
            <a:pPr>
              <a:lnSpc>
                <a:spcPct val="90000"/>
              </a:lnSpc>
              <a:buClr>
                <a:schemeClr val="accent1">
                  <a:lumMod val="50000"/>
                </a:schemeClr>
              </a:buClr>
              <a:buFont typeface="Wingdings 2" pitchFamily="18" charset="2"/>
              <a:buChar char="?"/>
              <a:defRPr/>
            </a:pPr>
            <a:r>
              <a:rPr lang="es-AR" sz="2400" dirty="0" smtClean="0"/>
              <a:t>Debe Garantizar:</a:t>
            </a:r>
            <a:endParaRPr lang="es-ES" sz="2400" dirty="0" smtClean="0"/>
          </a:p>
          <a:p>
            <a:pPr>
              <a:lnSpc>
                <a:spcPct val="90000"/>
              </a:lnSpc>
              <a:buClr>
                <a:schemeClr val="accent1">
                  <a:lumMod val="50000"/>
                </a:schemeClr>
              </a:buClr>
              <a:buFont typeface="Wingdings 2" pitchFamily="18" charset="2"/>
              <a:buChar char="?"/>
              <a:defRPr/>
            </a:pPr>
            <a:endParaRPr lang="es-ES" sz="2400" dirty="0" smtClean="0"/>
          </a:p>
          <a:p>
            <a:pPr lvl="1">
              <a:lnSpc>
                <a:spcPct val="90000"/>
              </a:lnSpc>
              <a:buClr>
                <a:schemeClr val="accent1">
                  <a:lumMod val="50000"/>
                </a:schemeClr>
              </a:buClr>
              <a:buFont typeface="Wingdings 2" pitchFamily="18" charset="2"/>
              <a:buChar char="?"/>
              <a:defRPr/>
            </a:pPr>
            <a:r>
              <a:rPr lang="es-ES" sz="1800" dirty="0" smtClean="0"/>
              <a:t>Tareas finalizadas satisfactoriamente antes de comenzar  la siguiente.</a:t>
            </a:r>
          </a:p>
          <a:p>
            <a:pPr lvl="1">
              <a:lnSpc>
                <a:spcPct val="90000"/>
              </a:lnSpc>
              <a:buClr>
                <a:schemeClr val="accent1">
                  <a:lumMod val="50000"/>
                </a:schemeClr>
              </a:buClr>
              <a:buFont typeface="Wingdings 2" pitchFamily="18" charset="2"/>
              <a:buChar char="?"/>
              <a:defRPr/>
            </a:pPr>
            <a:endParaRPr lang="es-ES" sz="1800" dirty="0" smtClean="0"/>
          </a:p>
          <a:p>
            <a:pPr lvl="1">
              <a:lnSpc>
                <a:spcPct val="90000"/>
              </a:lnSpc>
              <a:buClr>
                <a:schemeClr val="accent1">
                  <a:lumMod val="50000"/>
                </a:schemeClr>
              </a:buClr>
              <a:buFont typeface="Wingdings 2" pitchFamily="18" charset="2"/>
              <a:buChar char="?"/>
              <a:defRPr/>
            </a:pPr>
            <a:r>
              <a:rPr lang="es-ES" sz="1800" dirty="0" smtClean="0"/>
              <a:t>Desviaciones a los estándares y procedimientos expuestas lo antes posible.</a:t>
            </a:r>
          </a:p>
          <a:p>
            <a:pPr lvl="1">
              <a:lnSpc>
                <a:spcPct val="90000"/>
              </a:lnSpc>
              <a:buClr>
                <a:schemeClr val="accent1">
                  <a:lumMod val="50000"/>
                </a:schemeClr>
              </a:buClr>
              <a:buFont typeface="Wingdings 2" pitchFamily="18" charset="2"/>
              <a:buChar char="?"/>
              <a:defRPr/>
            </a:pPr>
            <a:endParaRPr lang="es-ES" sz="1800" dirty="0" smtClean="0"/>
          </a:p>
          <a:p>
            <a:pPr lvl="1">
              <a:lnSpc>
                <a:spcPct val="90000"/>
              </a:lnSpc>
              <a:buClr>
                <a:schemeClr val="accent1">
                  <a:lumMod val="50000"/>
                </a:schemeClr>
              </a:buClr>
              <a:buFont typeface="Wingdings 2" pitchFamily="18" charset="2"/>
              <a:buChar char="?"/>
              <a:defRPr/>
            </a:pPr>
            <a:r>
              <a:rPr lang="es-ES" sz="1800" dirty="0" smtClean="0"/>
              <a:t>Proyecto auditable.</a:t>
            </a:r>
          </a:p>
          <a:p>
            <a:pPr lvl="1">
              <a:lnSpc>
                <a:spcPct val="90000"/>
              </a:lnSpc>
              <a:buClr>
                <a:schemeClr val="accent1">
                  <a:lumMod val="50000"/>
                </a:schemeClr>
              </a:buClr>
              <a:buFont typeface="Wingdings 2" pitchFamily="18" charset="2"/>
              <a:buChar char="?"/>
              <a:defRPr/>
            </a:pPr>
            <a:endParaRPr lang="es-ES" sz="1800" dirty="0" smtClean="0"/>
          </a:p>
          <a:p>
            <a:pPr lvl="1">
              <a:lnSpc>
                <a:spcPct val="90000"/>
              </a:lnSpc>
              <a:buClr>
                <a:schemeClr val="accent1">
                  <a:lumMod val="50000"/>
                </a:schemeClr>
              </a:buClr>
              <a:buFont typeface="Wingdings 2" pitchFamily="18" charset="2"/>
              <a:buChar char="?"/>
              <a:defRPr/>
            </a:pPr>
            <a:r>
              <a:rPr lang="es-ES" sz="1800" dirty="0" smtClean="0"/>
              <a:t>Tarea de control de calidad sigue estándares.</a:t>
            </a:r>
          </a:p>
          <a:p>
            <a:pPr lvl="1">
              <a:lnSpc>
                <a:spcPct val="90000"/>
              </a:lnSpc>
              <a:buClr>
                <a:schemeClr val="accent1">
                  <a:lumMod val="50000"/>
                </a:schemeClr>
              </a:buClr>
              <a:buFont typeface="Wingdings 2" pitchFamily="18" charset="2"/>
              <a:buChar char="?"/>
              <a:defRPr/>
            </a:pPr>
            <a:endParaRPr lang="es-ES" sz="1800" dirty="0" smtClean="0"/>
          </a:p>
          <a:p>
            <a:pPr lvl="1">
              <a:lnSpc>
                <a:spcPct val="90000"/>
              </a:lnSpc>
              <a:buClr>
                <a:schemeClr val="accent1">
                  <a:lumMod val="50000"/>
                </a:schemeClr>
              </a:buClr>
              <a:buFont typeface="Wingdings 2" pitchFamily="18" charset="2"/>
              <a:buChar char="?"/>
              <a:defRPr/>
            </a:pPr>
            <a:r>
              <a:rPr lang="es-ES" sz="1800" dirty="0" smtClean="0"/>
              <a:t>Plan de QA y otros planes de soporte del proyecto, compatibles.</a:t>
            </a:r>
          </a:p>
          <a:p>
            <a:pPr>
              <a:lnSpc>
                <a:spcPct val="90000"/>
              </a:lnSpc>
              <a:buClr>
                <a:schemeClr val="accent1">
                  <a:lumMod val="50000"/>
                </a:schemeClr>
              </a:buClr>
              <a:buFont typeface="Wingdings 2" pitchFamily="18" charset="2"/>
              <a:buChar char="?"/>
              <a:defRPr/>
            </a:pPr>
            <a:endParaRPr lang="es-ES" sz="2400" dirty="0" smtClean="0"/>
          </a:p>
          <a:p>
            <a:pPr>
              <a:buClr>
                <a:schemeClr val="accent1">
                  <a:lumMod val="50000"/>
                </a:schemeClr>
              </a:buClr>
              <a:buFont typeface="Wingdings 2" pitchFamily="18" charset="2"/>
              <a:buChar char="?"/>
              <a:defRPr/>
            </a:pPr>
            <a:endParaRPr lang="es-AR" sz="2400" dirty="0"/>
          </a:p>
        </p:txBody>
      </p:sp>
      <p:pic>
        <p:nvPicPr>
          <p:cNvPr id="9" name="Picture 8" descr="http://tbn0.google.com/images?q=tbn:JMrYADnHn11bUM:http://imagenes.acambiode.com/img-bbdd/auditor-1.jpg"/>
          <p:cNvPicPr>
            <a:picLocks noChangeAspect="1" noChangeArrowheads="1"/>
          </p:cNvPicPr>
          <p:nvPr/>
        </p:nvPicPr>
        <p:blipFill>
          <a:blip r:embed="rId3" cstate="print"/>
          <a:srcRect/>
          <a:stretch>
            <a:fillRect/>
          </a:stretch>
        </p:blipFill>
        <p:spPr bwMode="auto">
          <a:xfrm>
            <a:off x="6215063" y="2143125"/>
            <a:ext cx="2262187"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52</a:t>
            </a:fld>
            <a:endParaRPr lang="es-AR"/>
          </a:p>
        </p:txBody>
      </p:sp>
      <p:pic>
        <p:nvPicPr>
          <p:cNvPr id="7" name="Picture 8" descr="http://www.fotosearch.com/bthumb/CSP/CSP106/k1062165.jpg"/>
          <p:cNvPicPr>
            <a:picLocks noChangeAspect="1" noChangeArrowheads="1"/>
          </p:cNvPicPr>
          <p:nvPr/>
        </p:nvPicPr>
        <p:blipFill>
          <a:blip r:embed="rId3" cstate="print"/>
          <a:srcRect/>
          <a:stretch>
            <a:fillRect/>
          </a:stretch>
        </p:blipFill>
        <p:spPr bwMode="auto">
          <a:xfrm>
            <a:off x="5456238" y="2500313"/>
            <a:ext cx="3687762" cy="2928937"/>
          </a:xfrm>
          <a:prstGeom prst="rect">
            <a:avLst/>
          </a:prstGeom>
          <a:noFill/>
          <a:ln w="9525">
            <a:noFill/>
            <a:miter lim="800000"/>
            <a:headEnd/>
            <a:tailEnd/>
          </a:ln>
        </p:spPr>
      </p:pic>
      <p:sp>
        <p:nvSpPr>
          <p:cNvPr id="8" name="1 Título"/>
          <p:cNvSpPr>
            <a:spLocks noGrp="1"/>
          </p:cNvSpPr>
          <p:nvPr>
            <p:ph type="title"/>
          </p:nvPr>
        </p:nvSpPr>
        <p:spPr>
          <a:xfrm>
            <a:off x="214313" y="476672"/>
            <a:ext cx="8929687" cy="500062"/>
          </a:xfrm>
        </p:spPr>
        <p:txBody>
          <a:bodyPr>
            <a:normAutofit fontScale="90000"/>
          </a:bodyPr>
          <a:lstStyle/>
          <a:p>
            <a:pPr>
              <a:defRPr/>
            </a:pPr>
            <a:r>
              <a:rPr kumimoji="1" lang="es-ES_tradnl" dirty="0" smtClean="0">
                <a:effectLst>
                  <a:outerShdw blurRad="38100" dist="38100" dir="2700000" algn="tl">
                    <a:srgbClr val="C0C0C0"/>
                  </a:outerShdw>
                </a:effectLst>
              </a:rPr>
              <a:t>Rol de QA - 3</a:t>
            </a:r>
            <a:endParaRPr lang="es-AR" dirty="0"/>
          </a:p>
        </p:txBody>
      </p:sp>
      <p:sp>
        <p:nvSpPr>
          <p:cNvPr id="9" name="2 Marcador de contenido"/>
          <p:cNvSpPr>
            <a:spLocks noGrp="1"/>
          </p:cNvSpPr>
          <p:nvPr>
            <p:ph idx="1"/>
          </p:nvPr>
        </p:nvSpPr>
        <p:spPr>
          <a:xfrm>
            <a:off x="214313" y="1643063"/>
            <a:ext cx="6000750" cy="4500562"/>
          </a:xfrm>
        </p:spPr>
        <p:txBody>
          <a:bodyPr/>
          <a:lstStyle/>
          <a:p>
            <a:pPr>
              <a:buClr>
                <a:srgbClr val="3C8C93"/>
              </a:buClr>
              <a:buFont typeface="Wingdings" pitchFamily="2" charset="2"/>
              <a:buChar char="Ä"/>
            </a:pPr>
            <a:r>
              <a:rPr lang="es-ES_tradnl" sz="2400" smtClean="0"/>
              <a:t>Existen algunos peligros latentes:</a:t>
            </a:r>
          </a:p>
          <a:p>
            <a:endParaRPr lang="es-ES_tradnl" sz="2400" smtClean="0"/>
          </a:p>
          <a:p>
            <a:pPr marL="674688" lvl="1">
              <a:buClr>
                <a:srgbClr val="3C8C93"/>
              </a:buClr>
              <a:buFont typeface="Wingdings" pitchFamily="2" charset="2"/>
              <a:buChar char="?"/>
            </a:pPr>
            <a:r>
              <a:rPr lang="es-AR" sz="2000" smtClean="0"/>
              <a:t>¿Quiénes son los responsables de la calidad?</a:t>
            </a:r>
          </a:p>
          <a:p>
            <a:pPr marL="674688" lvl="1">
              <a:buClr>
                <a:srgbClr val="3C8C93"/>
              </a:buClr>
              <a:buFont typeface="Wingdings" pitchFamily="2" charset="2"/>
              <a:buChar char="?"/>
            </a:pPr>
            <a:endParaRPr lang="es-AR" sz="2000" smtClean="0"/>
          </a:p>
          <a:p>
            <a:pPr marL="674688" lvl="1">
              <a:buClr>
                <a:srgbClr val="3C8C93"/>
              </a:buClr>
              <a:buFont typeface="Wingdings" pitchFamily="2" charset="2"/>
              <a:buChar char="?"/>
            </a:pPr>
            <a:r>
              <a:rPr lang="es-AR" sz="2000" smtClean="0"/>
              <a:t> ¿La existencia de la función de QA asegura que  se  siguen los estándares y procedimientos?</a:t>
            </a:r>
          </a:p>
          <a:p>
            <a:pPr marL="674688" lvl="1">
              <a:buClr>
                <a:srgbClr val="3C8C93"/>
              </a:buClr>
              <a:buFont typeface="Wingdings" pitchFamily="2" charset="2"/>
              <a:buChar char="?"/>
            </a:pPr>
            <a:endParaRPr lang="es-AR" sz="2000" smtClean="0"/>
          </a:p>
          <a:p>
            <a:pPr marL="674688" lvl="1">
              <a:buClr>
                <a:srgbClr val="3C8C93"/>
              </a:buClr>
              <a:buFont typeface="Wingdings" pitchFamily="2" charset="2"/>
              <a:buChar char="?"/>
            </a:pPr>
            <a:r>
              <a:rPr lang="es-AR" sz="2000" smtClean="0"/>
              <a:t>¿La gerencia está convencida del trabajo de QA?</a:t>
            </a:r>
          </a:p>
          <a:p>
            <a:pPr marL="674688" lvl="1">
              <a:buClr>
                <a:srgbClr val="3C8C93"/>
              </a:buClr>
              <a:buFont typeface="Wingdings" pitchFamily="2" charset="2"/>
              <a:buChar char="?"/>
            </a:pPr>
            <a:endParaRPr lang="es-AR" sz="2000" smtClean="0"/>
          </a:p>
          <a:p>
            <a:pPr marL="674688" lvl="1">
              <a:buClr>
                <a:srgbClr val="3C8C93"/>
              </a:buClr>
              <a:buFont typeface="Wingdings" pitchFamily="2" charset="2"/>
              <a:buChar char="?"/>
            </a:pPr>
            <a:r>
              <a:rPr lang="es-AR" sz="2000" smtClean="0"/>
              <a:t> ¿Cómo lograr que QA sea efectivo?</a:t>
            </a:r>
            <a:endParaRPr lang="es-ES_tradnl" sz="2000" smtClean="0"/>
          </a:p>
          <a:p>
            <a:endParaRPr lang="es-ES_tradnl" sz="2400" smtClean="0"/>
          </a:p>
          <a:p>
            <a:pPr>
              <a:buFontTx/>
              <a:buNone/>
            </a:pPr>
            <a:endParaRPr lang="es-AR" sz="240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53</a:t>
            </a:fld>
            <a:endParaRPr lang="es-AR"/>
          </a:p>
        </p:txBody>
      </p:sp>
      <p:pic>
        <p:nvPicPr>
          <p:cNvPr id="7" name="Picture 8" descr="http://www.fotosearch.com/bthumb/BNS/BNS280/BOZ036.jpg"/>
          <p:cNvPicPr>
            <a:picLocks noChangeAspect="1" noChangeArrowheads="1"/>
          </p:cNvPicPr>
          <p:nvPr/>
        </p:nvPicPr>
        <p:blipFill>
          <a:blip r:embed="rId3" cstate="print"/>
          <a:srcRect/>
          <a:stretch>
            <a:fillRect/>
          </a:stretch>
        </p:blipFill>
        <p:spPr bwMode="auto">
          <a:xfrm>
            <a:off x="5857875" y="2643188"/>
            <a:ext cx="2851150" cy="2286000"/>
          </a:xfrm>
          <a:prstGeom prst="rect">
            <a:avLst/>
          </a:prstGeom>
          <a:noFill/>
          <a:ln w="9525">
            <a:noFill/>
            <a:miter lim="800000"/>
            <a:headEnd/>
            <a:tailEnd/>
          </a:ln>
        </p:spPr>
      </p:pic>
      <p:sp>
        <p:nvSpPr>
          <p:cNvPr id="8" name="1 Título"/>
          <p:cNvSpPr>
            <a:spLocks noGrp="1"/>
          </p:cNvSpPr>
          <p:nvPr>
            <p:ph type="title"/>
          </p:nvPr>
        </p:nvSpPr>
        <p:spPr>
          <a:xfrm>
            <a:off x="214313" y="548680"/>
            <a:ext cx="8929687" cy="500062"/>
          </a:xfrm>
        </p:spPr>
        <p:txBody>
          <a:bodyPr>
            <a:normAutofit fontScale="90000"/>
          </a:bodyPr>
          <a:lstStyle/>
          <a:p>
            <a:r>
              <a:rPr lang="es-ES" smtClean="0"/>
              <a:t>Objetivos de QA</a:t>
            </a:r>
            <a:endParaRPr lang="es-AR" smtClean="0"/>
          </a:p>
        </p:txBody>
      </p:sp>
      <p:sp>
        <p:nvSpPr>
          <p:cNvPr id="9" name="2 Marcador de contenido"/>
          <p:cNvSpPr>
            <a:spLocks noGrp="1"/>
          </p:cNvSpPr>
          <p:nvPr>
            <p:ph idx="1"/>
          </p:nvPr>
        </p:nvSpPr>
        <p:spPr>
          <a:xfrm>
            <a:off x="214313" y="1643063"/>
            <a:ext cx="5786437" cy="4500562"/>
          </a:xfrm>
        </p:spPr>
        <p:txBody>
          <a:bodyPr/>
          <a:lstStyle/>
          <a:p>
            <a:pPr>
              <a:lnSpc>
                <a:spcPct val="90000"/>
              </a:lnSpc>
              <a:buClr>
                <a:schemeClr val="accent1">
                  <a:lumMod val="25000"/>
                </a:schemeClr>
              </a:buClr>
              <a:buFont typeface="Wingdings" pitchFamily="2" charset="2"/>
              <a:buChar char="Ø"/>
              <a:defRPr/>
            </a:pPr>
            <a:r>
              <a:rPr lang="es-ES" sz="1800" dirty="0" smtClean="0"/>
              <a:t>Mejorar la calidad del software monitoreando apropiadamente tanto los productos de software como el proceso de desarrollo que los genera.</a:t>
            </a:r>
          </a:p>
          <a:p>
            <a:pPr>
              <a:lnSpc>
                <a:spcPct val="90000"/>
              </a:lnSpc>
              <a:buClr>
                <a:schemeClr val="accent1">
                  <a:lumMod val="25000"/>
                </a:schemeClr>
              </a:buClr>
              <a:buFont typeface="Wingdings" pitchFamily="2" charset="2"/>
              <a:buChar char="Ø"/>
              <a:defRPr/>
            </a:pPr>
            <a:endParaRPr lang="es-ES" sz="1800" dirty="0" smtClean="0"/>
          </a:p>
          <a:p>
            <a:pPr>
              <a:lnSpc>
                <a:spcPct val="90000"/>
              </a:lnSpc>
              <a:buClr>
                <a:schemeClr val="accent1">
                  <a:lumMod val="25000"/>
                </a:schemeClr>
              </a:buClr>
              <a:buFont typeface="Wingdings" pitchFamily="2" charset="2"/>
              <a:buChar char="Ø"/>
              <a:defRPr/>
            </a:pPr>
            <a:r>
              <a:rPr lang="es-ES" sz="1800" dirty="0" smtClean="0"/>
              <a:t>Asegurar  el cumplimiento de los estándares y procedimientos y el proceso de software establecido.</a:t>
            </a:r>
          </a:p>
          <a:p>
            <a:pPr>
              <a:lnSpc>
                <a:spcPct val="90000"/>
              </a:lnSpc>
              <a:buClr>
                <a:schemeClr val="accent1">
                  <a:lumMod val="25000"/>
                </a:schemeClr>
              </a:buClr>
              <a:buFont typeface="Wingdings" pitchFamily="2" charset="2"/>
              <a:buChar char="Ø"/>
              <a:defRPr/>
            </a:pPr>
            <a:endParaRPr lang="es-ES" sz="1800" dirty="0" smtClean="0"/>
          </a:p>
          <a:p>
            <a:pPr>
              <a:lnSpc>
                <a:spcPct val="90000"/>
              </a:lnSpc>
              <a:buClr>
                <a:schemeClr val="accent1">
                  <a:lumMod val="25000"/>
                </a:schemeClr>
              </a:buClr>
              <a:buFont typeface="Wingdings" pitchFamily="2" charset="2"/>
              <a:buChar char="Ø"/>
              <a:defRPr/>
            </a:pPr>
            <a:r>
              <a:rPr lang="es-ES" sz="1800" dirty="0" smtClean="0"/>
              <a:t>Asegurar que cualquier desviación en el producto, el proceso, o los estándares son elevados a la gerencia para poder resolverlas.</a:t>
            </a:r>
          </a:p>
          <a:p>
            <a:pPr>
              <a:lnSpc>
                <a:spcPct val="90000"/>
              </a:lnSpc>
              <a:buClr>
                <a:schemeClr val="accent1">
                  <a:lumMod val="25000"/>
                </a:schemeClr>
              </a:buClr>
              <a:buFont typeface="Wingdings" pitchFamily="2" charset="2"/>
              <a:buChar char="Ø"/>
              <a:defRPr/>
            </a:pPr>
            <a:endParaRPr lang="es-ES" sz="1800" dirty="0" smtClean="0"/>
          </a:p>
          <a:p>
            <a:pPr>
              <a:lnSpc>
                <a:spcPct val="90000"/>
              </a:lnSpc>
              <a:buClr>
                <a:schemeClr val="accent1">
                  <a:lumMod val="25000"/>
                </a:schemeClr>
              </a:buClr>
              <a:buFont typeface="Wingdings" pitchFamily="2" charset="2"/>
              <a:buChar char="Ø"/>
              <a:defRPr/>
            </a:pPr>
            <a:r>
              <a:rPr lang="es-ES" sz="1800" dirty="0" smtClean="0"/>
              <a:t>Asistir a los equipos de proyecto en la elaboración de planes, estándares y procedimientos.</a:t>
            </a:r>
          </a:p>
          <a:p>
            <a:pPr>
              <a:lnSpc>
                <a:spcPct val="90000"/>
              </a:lnSpc>
              <a:buClr>
                <a:schemeClr val="accent1">
                  <a:lumMod val="25000"/>
                </a:schemeClr>
              </a:buClr>
              <a:buFont typeface="Wingdings" pitchFamily="2" charset="2"/>
              <a:buChar char="Ø"/>
              <a:defRPr/>
            </a:pPr>
            <a:endParaRPr lang="es-ES" sz="1800" dirty="0" smtClean="0"/>
          </a:p>
          <a:p>
            <a:pPr>
              <a:lnSpc>
                <a:spcPct val="90000"/>
              </a:lnSpc>
              <a:buClr>
                <a:schemeClr val="accent1">
                  <a:lumMod val="25000"/>
                </a:schemeClr>
              </a:buClr>
              <a:buFont typeface="Wingdings" pitchFamily="2" charset="2"/>
              <a:buChar char="Ø"/>
              <a:defRPr/>
            </a:pPr>
            <a:r>
              <a:rPr lang="es-ES" sz="1800" dirty="0" smtClean="0"/>
              <a:t>Dar seguimiento a las no-conformidades elevadas.</a:t>
            </a:r>
          </a:p>
          <a:p>
            <a:pPr>
              <a:buClr>
                <a:schemeClr val="accent1">
                  <a:lumMod val="25000"/>
                </a:schemeClr>
              </a:buClr>
              <a:buFont typeface="Wingdings" pitchFamily="2" charset="2"/>
              <a:buChar char="Ø"/>
              <a:defRPr/>
            </a:pPr>
            <a:endParaRPr lang="es-AR" sz="18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54</a:t>
            </a:fld>
            <a:endParaRPr lang="es-AR"/>
          </a:p>
        </p:txBody>
      </p:sp>
      <p:pic>
        <p:nvPicPr>
          <p:cNvPr id="7" name="Picture 8" descr="http://www.fotosearch.com/bthumb/CSP/CSP029/k0297364.jpg"/>
          <p:cNvPicPr>
            <a:picLocks noChangeAspect="1" noChangeArrowheads="1"/>
          </p:cNvPicPr>
          <p:nvPr/>
        </p:nvPicPr>
        <p:blipFill>
          <a:blip r:embed="rId3" cstate="print"/>
          <a:srcRect/>
          <a:stretch>
            <a:fillRect/>
          </a:stretch>
        </p:blipFill>
        <p:spPr bwMode="auto">
          <a:xfrm>
            <a:off x="5715000" y="2714625"/>
            <a:ext cx="3224213" cy="2286000"/>
          </a:xfrm>
          <a:prstGeom prst="rect">
            <a:avLst/>
          </a:prstGeom>
          <a:noFill/>
          <a:ln w="9525">
            <a:noFill/>
            <a:miter lim="800000"/>
            <a:headEnd/>
            <a:tailEnd/>
          </a:ln>
        </p:spPr>
      </p:pic>
      <p:sp>
        <p:nvSpPr>
          <p:cNvPr id="8" name="1 Título"/>
          <p:cNvSpPr>
            <a:spLocks noGrp="1"/>
          </p:cNvSpPr>
          <p:nvPr>
            <p:ph type="title"/>
          </p:nvPr>
        </p:nvSpPr>
        <p:spPr>
          <a:xfrm>
            <a:off x="214313" y="548680"/>
            <a:ext cx="8929687" cy="500062"/>
          </a:xfrm>
        </p:spPr>
        <p:txBody>
          <a:bodyPr>
            <a:normAutofit fontScale="90000"/>
          </a:bodyPr>
          <a:lstStyle/>
          <a:p>
            <a:r>
              <a:rPr lang="es-ES" smtClean="0"/>
              <a:t>Responsabilidades de QA</a:t>
            </a:r>
            <a:endParaRPr lang="es-AR" smtClean="0"/>
          </a:p>
        </p:txBody>
      </p:sp>
      <p:sp>
        <p:nvSpPr>
          <p:cNvPr id="9" name="2 Marcador de contenido"/>
          <p:cNvSpPr>
            <a:spLocks noGrp="1"/>
          </p:cNvSpPr>
          <p:nvPr>
            <p:ph idx="1"/>
          </p:nvPr>
        </p:nvSpPr>
        <p:spPr>
          <a:xfrm>
            <a:off x="214313" y="1643063"/>
            <a:ext cx="5572125" cy="4500562"/>
          </a:xfrm>
        </p:spPr>
        <p:txBody>
          <a:bodyPr/>
          <a:lstStyle/>
          <a:p>
            <a:pPr>
              <a:buClr>
                <a:schemeClr val="accent1">
                  <a:lumMod val="25000"/>
                </a:schemeClr>
              </a:buClr>
              <a:buFont typeface="Wingdings" pitchFamily="2" charset="2"/>
              <a:buChar char="Ä"/>
              <a:defRPr/>
            </a:pPr>
            <a:r>
              <a:rPr lang="es-ES" sz="2400" dirty="0" smtClean="0"/>
              <a:t>QA está involucrado durante todas las fases del ciclo de vida del desarrollo del software. Del siguiente modo:</a:t>
            </a:r>
          </a:p>
          <a:p>
            <a:pPr>
              <a:defRPr/>
            </a:pPr>
            <a:endParaRPr lang="es-ES" sz="2400" dirty="0" smtClean="0"/>
          </a:p>
          <a:p>
            <a:pPr lvl="1">
              <a:buClr>
                <a:schemeClr val="accent1">
                  <a:lumMod val="25000"/>
                </a:schemeClr>
              </a:buClr>
              <a:buFont typeface="Wingdings 2" pitchFamily="18" charset="2"/>
              <a:buChar char="?"/>
              <a:defRPr/>
            </a:pPr>
            <a:r>
              <a:rPr lang="es-ES" sz="2000" dirty="0" smtClean="0"/>
              <a:t>Asegurando la </a:t>
            </a:r>
            <a:r>
              <a:rPr lang="es-ES" sz="2000" dirty="0" err="1" smtClean="0"/>
              <a:t>correctitud</a:t>
            </a:r>
            <a:r>
              <a:rPr lang="es-ES" sz="2000" dirty="0" smtClean="0"/>
              <a:t> de los planes del proyecto y su seguimiento.</a:t>
            </a:r>
          </a:p>
          <a:p>
            <a:pPr lvl="1">
              <a:buClr>
                <a:schemeClr val="accent1">
                  <a:lumMod val="25000"/>
                </a:schemeClr>
              </a:buClr>
              <a:buFont typeface="Wingdings 2" pitchFamily="18" charset="2"/>
              <a:buChar char="?"/>
              <a:defRPr/>
            </a:pPr>
            <a:endParaRPr lang="es-ES" sz="2000" dirty="0" smtClean="0"/>
          </a:p>
          <a:p>
            <a:pPr lvl="1">
              <a:buClr>
                <a:schemeClr val="accent1">
                  <a:lumMod val="25000"/>
                </a:schemeClr>
              </a:buClr>
              <a:buFont typeface="Wingdings 2" pitchFamily="18" charset="2"/>
              <a:buChar char="?"/>
              <a:defRPr/>
            </a:pPr>
            <a:r>
              <a:rPr lang="es-ES" sz="2000" dirty="0" smtClean="0"/>
              <a:t>Soportando al equipo en la elaboración de productos de calidad.</a:t>
            </a:r>
          </a:p>
          <a:p>
            <a:pPr lvl="1">
              <a:buClr>
                <a:schemeClr val="accent1">
                  <a:lumMod val="25000"/>
                </a:schemeClr>
              </a:buClr>
              <a:buFont typeface="Wingdings 2" pitchFamily="18" charset="2"/>
              <a:buChar char="?"/>
              <a:defRPr/>
            </a:pPr>
            <a:endParaRPr lang="es-ES" sz="2000" dirty="0" smtClean="0"/>
          </a:p>
          <a:p>
            <a:pPr lvl="1">
              <a:buClr>
                <a:schemeClr val="accent1">
                  <a:lumMod val="25000"/>
                </a:schemeClr>
              </a:buClr>
              <a:buFont typeface="Wingdings 2" pitchFamily="18" charset="2"/>
              <a:buChar char="?"/>
              <a:defRPr/>
            </a:pPr>
            <a:r>
              <a:rPr lang="es-ES" sz="2000" dirty="0" smtClean="0"/>
              <a:t>Asegurando que los procesos son usados y útiles para la organización.</a:t>
            </a:r>
          </a:p>
          <a:p>
            <a:pPr>
              <a:defRPr/>
            </a:pPr>
            <a:endParaRPr lang="es-AR" sz="24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55</a:t>
            </a:fld>
            <a:endParaRPr lang="es-AR"/>
          </a:p>
        </p:txBody>
      </p:sp>
      <p:sp>
        <p:nvSpPr>
          <p:cNvPr id="7" name="1 Título"/>
          <p:cNvSpPr>
            <a:spLocks noGrp="1"/>
          </p:cNvSpPr>
          <p:nvPr>
            <p:ph type="title"/>
          </p:nvPr>
        </p:nvSpPr>
        <p:spPr>
          <a:xfrm>
            <a:off x="214313" y="548680"/>
            <a:ext cx="8929687" cy="500062"/>
          </a:xfrm>
        </p:spPr>
        <p:txBody>
          <a:bodyPr>
            <a:normAutofit fontScale="90000"/>
          </a:bodyPr>
          <a:lstStyle/>
          <a:p>
            <a:r>
              <a:rPr lang="es-ES" smtClean="0"/>
              <a:t>Actividades - 1</a:t>
            </a:r>
            <a:endParaRPr lang="es-AR" smtClean="0"/>
          </a:p>
        </p:txBody>
      </p:sp>
      <p:sp>
        <p:nvSpPr>
          <p:cNvPr id="8" name="2 Marcador de contenido"/>
          <p:cNvSpPr>
            <a:spLocks noGrp="1"/>
          </p:cNvSpPr>
          <p:nvPr>
            <p:ph idx="1"/>
          </p:nvPr>
        </p:nvSpPr>
        <p:spPr>
          <a:xfrm>
            <a:off x="214313" y="1643063"/>
            <a:ext cx="8715375" cy="4643437"/>
          </a:xfrm>
        </p:spPr>
        <p:txBody>
          <a:bodyPr/>
          <a:lstStyle/>
          <a:p>
            <a:pPr>
              <a:buClr>
                <a:schemeClr val="accent1">
                  <a:lumMod val="50000"/>
                </a:schemeClr>
              </a:buClr>
              <a:buFont typeface="Webdings" pitchFamily="18" charset="2"/>
              <a:buChar char=""/>
              <a:defRPr/>
            </a:pPr>
            <a:r>
              <a:rPr lang="es-ES" sz="2000" b="1" dirty="0" smtClean="0">
                <a:solidFill>
                  <a:schemeClr val="accent1">
                    <a:lumMod val="50000"/>
                  </a:schemeClr>
                </a:solidFill>
              </a:rPr>
              <a:t>Colaborar </a:t>
            </a:r>
            <a:r>
              <a:rPr lang="es-ES" sz="2000" dirty="0" smtClean="0"/>
              <a:t>con la elaboración del Plan de QA para el proyecto.</a:t>
            </a:r>
          </a:p>
          <a:p>
            <a:pPr>
              <a:buClr>
                <a:schemeClr val="accent1">
                  <a:lumMod val="50000"/>
                </a:schemeClr>
              </a:buClr>
              <a:buFont typeface="Webdings" pitchFamily="18" charset="2"/>
              <a:buChar char=""/>
              <a:defRPr/>
            </a:pPr>
            <a:endParaRPr lang="es-ES" sz="2000" dirty="0" smtClean="0"/>
          </a:p>
          <a:p>
            <a:pPr>
              <a:buClr>
                <a:schemeClr val="accent1">
                  <a:lumMod val="50000"/>
                </a:schemeClr>
              </a:buClr>
              <a:buFont typeface="Webdings" pitchFamily="18" charset="2"/>
              <a:buChar char=""/>
              <a:defRPr/>
            </a:pPr>
            <a:r>
              <a:rPr lang="es-ES" sz="2000" dirty="0" smtClean="0"/>
              <a:t>Llevar a cabo las actividades de QA de </a:t>
            </a:r>
            <a:r>
              <a:rPr lang="es-ES" sz="2000" b="1" dirty="0" smtClean="0">
                <a:solidFill>
                  <a:schemeClr val="accent1">
                    <a:lumMod val="50000"/>
                  </a:schemeClr>
                </a:solidFill>
              </a:rPr>
              <a:t>acuerdo al Plan</a:t>
            </a:r>
            <a:r>
              <a:rPr lang="es-ES" sz="2000" dirty="0" smtClean="0"/>
              <a:t>.</a:t>
            </a:r>
          </a:p>
          <a:p>
            <a:pPr>
              <a:buClr>
                <a:schemeClr val="accent1">
                  <a:lumMod val="50000"/>
                </a:schemeClr>
              </a:buClr>
              <a:buFont typeface="Webdings" pitchFamily="18" charset="2"/>
              <a:buChar char=""/>
              <a:defRPr/>
            </a:pPr>
            <a:endParaRPr lang="es-ES" sz="2000" dirty="0" smtClean="0"/>
          </a:p>
          <a:p>
            <a:pPr>
              <a:buClr>
                <a:schemeClr val="accent1">
                  <a:lumMod val="50000"/>
                </a:schemeClr>
              </a:buClr>
              <a:buFont typeface="Webdings" pitchFamily="18" charset="2"/>
              <a:buChar char=""/>
              <a:defRPr/>
            </a:pPr>
            <a:r>
              <a:rPr lang="es-ES" sz="2000" b="1" dirty="0" smtClean="0">
                <a:solidFill>
                  <a:schemeClr val="accent1">
                    <a:lumMod val="50000"/>
                  </a:schemeClr>
                </a:solidFill>
              </a:rPr>
              <a:t>Participar</a:t>
            </a:r>
            <a:r>
              <a:rPr lang="es-ES" sz="2000" dirty="0" smtClean="0"/>
              <a:t> en la preparación y revisión del plan de proyecto, estándares y procedimientos.</a:t>
            </a:r>
          </a:p>
          <a:p>
            <a:pPr>
              <a:buClr>
                <a:schemeClr val="accent1">
                  <a:lumMod val="50000"/>
                </a:schemeClr>
              </a:buClr>
              <a:buFont typeface="Webdings" pitchFamily="18" charset="2"/>
              <a:buChar char=""/>
              <a:defRPr/>
            </a:pPr>
            <a:endParaRPr lang="es-ES" sz="2000" dirty="0" smtClean="0"/>
          </a:p>
          <a:p>
            <a:pPr>
              <a:buClr>
                <a:schemeClr val="accent1">
                  <a:lumMod val="50000"/>
                </a:schemeClr>
              </a:buClr>
              <a:buFont typeface="Webdings" pitchFamily="18" charset="2"/>
              <a:buChar char=""/>
              <a:defRPr/>
            </a:pPr>
            <a:r>
              <a:rPr lang="es-ES" sz="2000" b="1" dirty="0" smtClean="0">
                <a:solidFill>
                  <a:schemeClr val="accent1">
                    <a:lumMod val="50000"/>
                  </a:schemeClr>
                </a:solidFill>
              </a:rPr>
              <a:t>Auditar</a:t>
            </a:r>
            <a:r>
              <a:rPr lang="es-ES" sz="2000" dirty="0" smtClean="0"/>
              <a:t> las actividades del proyecto de software para verificar su conformidad.</a:t>
            </a:r>
          </a:p>
          <a:p>
            <a:pPr>
              <a:buClr>
                <a:schemeClr val="accent1">
                  <a:lumMod val="50000"/>
                </a:schemeClr>
              </a:buClr>
              <a:buFont typeface="Webdings" pitchFamily="18" charset="2"/>
              <a:buChar char=""/>
              <a:defRPr/>
            </a:pPr>
            <a:endParaRPr lang="es-ES" sz="2000" dirty="0" smtClean="0"/>
          </a:p>
          <a:p>
            <a:pPr>
              <a:buClr>
                <a:schemeClr val="accent1">
                  <a:lumMod val="50000"/>
                </a:schemeClr>
              </a:buClr>
              <a:buFont typeface="Webdings" pitchFamily="18" charset="2"/>
              <a:buChar char=""/>
              <a:defRPr/>
            </a:pPr>
            <a:r>
              <a:rPr lang="es-ES" sz="2000" b="1" dirty="0" smtClean="0">
                <a:solidFill>
                  <a:schemeClr val="accent1">
                    <a:lumMod val="50000"/>
                  </a:schemeClr>
                </a:solidFill>
              </a:rPr>
              <a:t>Revisar</a:t>
            </a:r>
            <a:r>
              <a:rPr lang="es-ES" sz="2000" dirty="0" smtClean="0"/>
              <a:t> los productos de trabajo del proyecto, para verificar su conformidad con los estándares.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56</a:t>
            </a:fld>
            <a:endParaRPr lang="es-AR"/>
          </a:p>
        </p:txBody>
      </p:sp>
      <p:sp>
        <p:nvSpPr>
          <p:cNvPr id="7" name="1 Título"/>
          <p:cNvSpPr>
            <a:spLocks noGrp="1"/>
          </p:cNvSpPr>
          <p:nvPr>
            <p:ph type="title"/>
          </p:nvPr>
        </p:nvSpPr>
        <p:spPr>
          <a:xfrm>
            <a:off x="214313" y="620688"/>
            <a:ext cx="8929687" cy="500062"/>
          </a:xfrm>
        </p:spPr>
        <p:txBody>
          <a:bodyPr>
            <a:normAutofit fontScale="90000"/>
          </a:bodyPr>
          <a:lstStyle/>
          <a:p>
            <a:r>
              <a:rPr lang="es-ES" smtClean="0"/>
              <a:t>Actividades - 2</a:t>
            </a:r>
            <a:endParaRPr lang="es-AR" smtClean="0"/>
          </a:p>
        </p:txBody>
      </p:sp>
      <p:sp>
        <p:nvSpPr>
          <p:cNvPr id="8" name="2 Marcador de contenido"/>
          <p:cNvSpPr>
            <a:spLocks noGrp="1"/>
          </p:cNvSpPr>
          <p:nvPr>
            <p:ph idx="1"/>
          </p:nvPr>
        </p:nvSpPr>
        <p:spPr>
          <a:xfrm>
            <a:off x="357188" y="1643063"/>
            <a:ext cx="8572500" cy="4500562"/>
          </a:xfrm>
        </p:spPr>
        <p:txBody>
          <a:bodyPr>
            <a:normAutofit lnSpcReduction="10000"/>
          </a:bodyPr>
          <a:lstStyle/>
          <a:p>
            <a:pPr>
              <a:buClr>
                <a:schemeClr val="accent1">
                  <a:lumMod val="50000"/>
                </a:schemeClr>
              </a:buClr>
              <a:buFont typeface="Webdings" pitchFamily="18" charset="2"/>
              <a:buChar char=""/>
              <a:defRPr/>
            </a:pPr>
            <a:r>
              <a:rPr lang="es-ES" sz="2000" b="1" dirty="0" smtClean="0">
                <a:solidFill>
                  <a:schemeClr val="accent1">
                    <a:lumMod val="50000"/>
                  </a:schemeClr>
                </a:solidFill>
              </a:rPr>
              <a:t>Reportar</a:t>
            </a:r>
            <a:r>
              <a:rPr lang="es-ES" sz="2000" dirty="0" smtClean="0"/>
              <a:t> periódicamente el resultado de las actividades al grupo de proyecto.</a:t>
            </a:r>
          </a:p>
          <a:p>
            <a:pPr>
              <a:buClr>
                <a:schemeClr val="accent1">
                  <a:lumMod val="50000"/>
                </a:schemeClr>
              </a:buClr>
              <a:buFont typeface="Webdings" pitchFamily="18" charset="2"/>
              <a:buChar char=""/>
              <a:defRPr/>
            </a:pPr>
            <a:endParaRPr lang="es-ES" sz="2000" dirty="0" smtClean="0"/>
          </a:p>
          <a:p>
            <a:pPr>
              <a:buClr>
                <a:schemeClr val="accent1">
                  <a:lumMod val="50000"/>
                </a:schemeClr>
              </a:buClr>
              <a:buFont typeface="Webdings" pitchFamily="18" charset="2"/>
              <a:buChar char=""/>
              <a:defRPr/>
            </a:pPr>
            <a:r>
              <a:rPr lang="es-ES" sz="2000" b="1" dirty="0" smtClean="0">
                <a:solidFill>
                  <a:schemeClr val="accent1">
                    <a:lumMod val="50000"/>
                  </a:schemeClr>
                </a:solidFill>
              </a:rPr>
              <a:t>Documentar y administrar </a:t>
            </a:r>
            <a:r>
              <a:rPr lang="es-ES" sz="2000" dirty="0" smtClean="0"/>
              <a:t>las desviaciones de los procesos y productos de trabajo, de acuerdo a un procedimiento documentado.</a:t>
            </a:r>
          </a:p>
          <a:p>
            <a:pPr>
              <a:buClr>
                <a:schemeClr val="accent1">
                  <a:lumMod val="50000"/>
                </a:schemeClr>
              </a:buClr>
              <a:buFont typeface="Webdings" pitchFamily="18" charset="2"/>
              <a:buChar char=""/>
              <a:defRPr/>
            </a:pPr>
            <a:endParaRPr lang="es-ES" sz="2000" dirty="0" smtClean="0"/>
          </a:p>
          <a:p>
            <a:pPr>
              <a:buClr>
                <a:schemeClr val="accent1">
                  <a:lumMod val="50000"/>
                </a:schemeClr>
              </a:buClr>
              <a:buFont typeface="Webdings" pitchFamily="18" charset="2"/>
              <a:buChar char=""/>
              <a:defRPr/>
            </a:pPr>
            <a:r>
              <a:rPr lang="es-ES" sz="2000" b="1" dirty="0" smtClean="0">
                <a:solidFill>
                  <a:schemeClr val="accent1">
                    <a:lumMod val="50000"/>
                  </a:schemeClr>
                </a:solidFill>
              </a:rPr>
              <a:t>Participar</a:t>
            </a:r>
            <a:r>
              <a:rPr lang="es-ES" sz="2000" dirty="0" smtClean="0"/>
              <a:t> como moderador en inspecciones.</a:t>
            </a:r>
          </a:p>
          <a:p>
            <a:pPr>
              <a:buClr>
                <a:schemeClr val="accent1">
                  <a:lumMod val="50000"/>
                </a:schemeClr>
              </a:buClr>
              <a:buFont typeface="Webdings" pitchFamily="18" charset="2"/>
              <a:buChar char=""/>
              <a:defRPr/>
            </a:pPr>
            <a:endParaRPr lang="es-ES" sz="2000" dirty="0" smtClean="0"/>
          </a:p>
          <a:p>
            <a:pPr>
              <a:buClr>
                <a:schemeClr val="accent1">
                  <a:lumMod val="50000"/>
                </a:schemeClr>
              </a:buClr>
              <a:buFont typeface="Webdings" pitchFamily="18" charset="2"/>
              <a:buChar char=""/>
              <a:defRPr/>
            </a:pPr>
            <a:r>
              <a:rPr lang="es-ES" sz="2000" b="1" dirty="0" smtClean="0">
                <a:solidFill>
                  <a:schemeClr val="accent1">
                    <a:lumMod val="50000"/>
                  </a:schemeClr>
                </a:solidFill>
              </a:rPr>
              <a:t>Participar</a:t>
            </a:r>
            <a:r>
              <a:rPr lang="es-ES" sz="2000" dirty="0" smtClean="0"/>
              <a:t> en Informes finales de servicio cuando existe subcontratación a proveedores externos.</a:t>
            </a:r>
          </a:p>
          <a:p>
            <a:pPr>
              <a:buClr>
                <a:schemeClr val="accent1">
                  <a:lumMod val="50000"/>
                </a:schemeClr>
              </a:buClr>
              <a:buFont typeface="Webdings" pitchFamily="18" charset="2"/>
              <a:buChar char=""/>
              <a:defRPr/>
            </a:pPr>
            <a:endParaRPr lang="es-ES" sz="2000" dirty="0" smtClean="0"/>
          </a:p>
          <a:p>
            <a:pPr>
              <a:buClr>
                <a:schemeClr val="accent1">
                  <a:lumMod val="50000"/>
                </a:schemeClr>
              </a:buClr>
              <a:buFont typeface="Webdings" pitchFamily="18" charset="2"/>
              <a:buChar char=""/>
              <a:defRPr/>
            </a:pPr>
            <a:r>
              <a:rPr lang="es-ES" sz="2000" b="1" dirty="0" smtClean="0">
                <a:solidFill>
                  <a:schemeClr val="accent1">
                    <a:lumMod val="50000"/>
                  </a:schemeClr>
                </a:solidFill>
              </a:rPr>
              <a:t>Participar</a:t>
            </a:r>
            <a:r>
              <a:rPr lang="es-ES" sz="2000" dirty="0" smtClean="0"/>
              <a:t> en la aceptación de entregas de producto  parciales o finales cuando existe subcontratación de proveedores externos en un proyecto.</a:t>
            </a:r>
          </a:p>
          <a:p>
            <a:pPr>
              <a:defRPr/>
            </a:pPr>
            <a:endParaRPr lang="es-ES" sz="2000" b="1" dirty="0" smtClean="0">
              <a:solidFill>
                <a:schemeClr val="accent1">
                  <a:lumMod val="50000"/>
                </a:schemeClr>
              </a:solidFill>
            </a:endParaRPr>
          </a:p>
          <a:p>
            <a:pPr>
              <a:buClr>
                <a:schemeClr val="accent1">
                  <a:lumMod val="50000"/>
                </a:schemeClr>
              </a:buClr>
              <a:buFont typeface="Webdings" pitchFamily="18" charset="2"/>
              <a:buChar char=""/>
              <a:defRPr/>
            </a:pPr>
            <a:endParaRPr lang="es-ES" sz="2000" b="1" dirty="0" smtClean="0">
              <a:solidFill>
                <a:schemeClr val="accent1">
                  <a:lumMod val="50000"/>
                </a:schemeClr>
              </a:solidFill>
            </a:endParaRPr>
          </a:p>
          <a:p>
            <a:pPr>
              <a:buClr>
                <a:schemeClr val="accent1">
                  <a:lumMod val="50000"/>
                </a:schemeClr>
              </a:buClr>
              <a:buFont typeface="Webdings" pitchFamily="18" charset="2"/>
              <a:buChar char=""/>
              <a:defRPr/>
            </a:pPr>
            <a:endParaRPr lang="es-AR" sz="2000" b="1" dirty="0" smtClean="0">
              <a:solidFill>
                <a:schemeClr val="accent1">
                  <a:lumMod val="50000"/>
                </a:schemeClr>
              </a:solidFill>
            </a:endParaRPr>
          </a:p>
          <a:p>
            <a:pPr>
              <a:defRPr/>
            </a:pPr>
            <a:endParaRPr lang="es-AR" sz="2000" b="1" dirty="0" smtClean="0">
              <a:solidFill>
                <a:schemeClr val="accent1">
                  <a:lumMod val="50000"/>
                </a:schemeClr>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57</a:t>
            </a:fld>
            <a:endParaRPr lang="es-AR"/>
          </a:p>
        </p:txBody>
      </p:sp>
      <p:sp>
        <p:nvSpPr>
          <p:cNvPr id="7" name="1 Título"/>
          <p:cNvSpPr>
            <a:spLocks noGrp="1"/>
          </p:cNvSpPr>
          <p:nvPr>
            <p:ph type="title"/>
          </p:nvPr>
        </p:nvSpPr>
        <p:spPr>
          <a:xfrm>
            <a:off x="214313" y="548680"/>
            <a:ext cx="8929687" cy="500062"/>
          </a:xfrm>
        </p:spPr>
        <p:txBody>
          <a:bodyPr>
            <a:normAutofit fontScale="90000"/>
          </a:bodyPr>
          <a:lstStyle/>
          <a:p>
            <a:r>
              <a:rPr lang="es-ES" smtClean="0"/>
              <a:t>Funciones de QA</a:t>
            </a:r>
            <a:endParaRPr lang="es-AR" smtClean="0"/>
          </a:p>
        </p:txBody>
      </p:sp>
      <p:sp>
        <p:nvSpPr>
          <p:cNvPr id="8" name="2 Marcador de contenido"/>
          <p:cNvSpPr>
            <a:spLocks noGrp="1"/>
          </p:cNvSpPr>
          <p:nvPr>
            <p:ph idx="1"/>
          </p:nvPr>
        </p:nvSpPr>
        <p:spPr>
          <a:xfrm>
            <a:off x="214313" y="1643063"/>
            <a:ext cx="6000750" cy="4500562"/>
          </a:xfrm>
        </p:spPr>
        <p:txBody>
          <a:bodyPr/>
          <a:lstStyle/>
          <a:p>
            <a:pPr>
              <a:buClr>
                <a:schemeClr val="accent1">
                  <a:lumMod val="50000"/>
                </a:schemeClr>
              </a:buClr>
              <a:buFont typeface="Wingdings 2" pitchFamily="18" charset="2"/>
              <a:buChar char="."/>
              <a:defRPr/>
            </a:pPr>
            <a:r>
              <a:rPr lang="es-ES" sz="3200" dirty="0" smtClean="0"/>
              <a:t>Controlar adherencia</a:t>
            </a:r>
          </a:p>
          <a:p>
            <a:pPr lvl="1">
              <a:buClr>
                <a:schemeClr val="accent1">
                  <a:lumMod val="50000"/>
                </a:schemeClr>
              </a:buClr>
              <a:buFont typeface="Wingdings 2" pitchFamily="18" charset="2"/>
              <a:buChar char="."/>
              <a:defRPr/>
            </a:pPr>
            <a:endParaRPr lang="es-ES" sz="2800" dirty="0" smtClean="0"/>
          </a:p>
          <a:p>
            <a:pPr>
              <a:buClr>
                <a:schemeClr val="accent1">
                  <a:lumMod val="50000"/>
                </a:schemeClr>
              </a:buClr>
              <a:buFont typeface="Wingdings 2" pitchFamily="18" charset="2"/>
              <a:buChar char="."/>
              <a:defRPr/>
            </a:pPr>
            <a:r>
              <a:rPr lang="es-ES" sz="3200" dirty="0" smtClean="0"/>
              <a:t>Evaluar el nivel de Calidad</a:t>
            </a:r>
          </a:p>
          <a:p>
            <a:pPr lvl="1">
              <a:buClr>
                <a:schemeClr val="accent1">
                  <a:lumMod val="50000"/>
                </a:schemeClr>
              </a:buClr>
              <a:buFont typeface="Wingdings 2" pitchFamily="18" charset="2"/>
              <a:buChar char="."/>
              <a:defRPr/>
            </a:pPr>
            <a:endParaRPr lang="es-ES" dirty="0" smtClean="0"/>
          </a:p>
          <a:p>
            <a:pPr>
              <a:buClr>
                <a:schemeClr val="accent1">
                  <a:lumMod val="50000"/>
                </a:schemeClr>
              </a:buClr>
              <a:buFont typeface="Wingdings 2" pitchFamily="18" charset="2"/>
              <a:buChar char="."/>
              <a:defRPr/>
            </a:pPr>
            <a:r>
              <a:rPr lang="es-ES" sz="3200" dirty="0" smtClean="0"/>
              <a:t>Dar </a:t>
            </a:r>
            <a:r>
              <a:rPr lang="es-ES" sz="3200" dirty="0" err="1" smtClean="0"/>
              <a:t>coaching</a:t>
            </a:r>
            <a:r>
              <a:rPr lang="es-ES" sz="3200" dirty="0" smtClean="0"/>
              <a:t> para lograr buena performance en términos de Calidad.</a:t>
            </a:r>
          </a:p>
          <a:p>
            <a:pPr>
              <a:buClr>
                <a:schemeClr val="accent1">
                  <a:lumMod val="50000"/>
                </a:schemeClr>
              </a:buClr>
              <a:buFont typeface="Wingdings 2" pitchFamily="18" charset="2"/>
              <a:buChar char="."/>
              <a:defRPr/>
            </a:pPr>
            <a:endParaRPr lang="es-AR" dirty="0"/>
          </a:p>
        </p:txBody>
      </p:sp>
      <p:pic>
        <p:nvPicPr>
          <p:cNvPr id="9" name="Picture 8" descr="http://www.climaempresa.com/wp-content/uploads/2009/05/servicio-de-auditoria.jpg"/>
          <p:cNvPicPr>
            <a:picLocks noChangeAspect="1" noChangeArrowheads="1"/>
          </p:cNvPicPr>
          <p:nvPr/>
        </p:nvPicPr>
        <p:blipFill>
          <a:blip r:embed="rId3" cstate="print"/>
          <a:srcRect/>
          <a:stretch>
            <a:fillRect/>
          </a:stretch>
        </p:blipFill>
        <p:spPr bwMode="auto">
          <a:xfrm>
            <a:off x="6072188" y="1857375"/>
            <a:ext cx="2230437" cy="1477963"/>
          </a:xfrm>
          <a:prstGeom prst="rect">
            <a:avLst/>
          </a:prstGeom>
          <a:noFill/>
          <a:ln w="9525">
            <a:noFill/>
            <a:miter lim="800000"/>
            <a:headEnd/>
            <a:tailEnd/>
          </a:ln>
        </p:spPr>
      </p:pic>
      <p:pic>
        <p:nvPicPr>
          <p:cNvPr id="10" name="Picture 10" descr="http://www.seaargentina.com.ar/imagenes/coaching2.jpg"/>
          <p:cNvPicPr>
            <a:picLocks noChangeAspect="1" noChangeArrowheads="1"/>
          </p:cNvPicPr>
          <p:nvPr/>
        </p:nvPicPr>
        <p:blipFill>
          <a:blip r:embed="rId4" cstate="print"/>
          <a:srcRect/>
          <a:stretch>
            <a:fillRect/>
          </a:stretch>
        </p:blipFill>
        <p:spPr bwMode="auto">
          <a:xfrm>
            <a:off x="6215063" y="3786188"/>
            <a:ext cx="2028825" cy="2028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58</a:t>
            </a:fld>
            <a:endParaRPr lang="es-AR"/>
          </a:p>
        </p:txBody>
      </p:sp>
      <p:sp>
        <p:nvSpPr>
          <p:cNvPr id="9" name="1 Título"/>
          <p:cNvSpPr>
            <a:spLocks noGrp="1"/>
          </p:cNvSpPr>
          <p:nvPr>
            <p:ph type="title"/>
          </p:nvPr>
        </p:nvSpPr>
        <p:spPr>
          <a:xfrm>
            <a:off x="214313" y="476672"/>
            <a:ext cx="8572500" cy="500062"/>
          </a:xfrm>
        </p:spPr>
        <p:txBody>
          <a:bodyPr>
            <a:normAutofit fontScale="90000"/>
          </a:bodyPr>
          <a:lstStyle/>
          <a:p>
            <a:r>
              <a:rPr lang="es-ES_tradnl" dirty="0" smtClean="0"/>
              <a:t>Escenarios de trabajo</a:t>
            </a:r>
            <a:endParaRPr lang="es-AR" dirty="0" smtClean="0"/>
          </a:p>
        </p:txBody>
      </p:sp>
      <p:sp>
        <p:nvSpPr>
          <p:cNvPr id="11" name="Oval 3"/>
          <p:cNvSpPr>
            <a:spLocks noChangeArrowheads="1"/>
          </p:cNvSpPr>
          <p:nvPr/>
        </p:nvSpPr>
        <p:spPr bwMode="auto">
          <a:xfrm>
            <a:off x="428625" y="1024359"/>
            <a:ext cx="8305800" cy="4953000"/>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buNone/>
              <a:defRPr/>
            </a:pPr>
            <a:endParaRPr lang="es-AR" u="none"/>
          </a:p>
        </p:txBody>
      </p:sp>
      <p:grpSp>
        <p:nvGrpSpPr>
          <p:cNvPr id="12" name="Group 4"/>
          <p:cNvGrpSpPr>
            <a:grpSpLocks/>
          </p:cNvGrpSpPr>
          <p:nvPr/>
        </p:nvGrpSpPr>
        <p:grpSpPr bwMode="auto">
          <a:xfrm>
            <a:off x="6600825" y="1100559"/>
            <a:ext cx="2209800" cy="1828800"/>
            <a:chOff x="4176" y="960"/>
            <a:chExt cx="1392" cy="1152"/>
          </a:xfrm>
        </p:grpSpPr>
        <p:sp>
          <p:nvSpPr>
            <p:cNvPr id="13" name="Oval 5"/>
            <p:cNvSpPr>
              <a:spLocks noChangeArrowheads="1"/>
            </p:cNvSpPr>
            <p:nvPr/>
          </p:nvSpPr>
          <p:spPr bwMode="auto">
            <a:xfrm>
              <a:off x="4176" y="960"/>
              <a:ext cx="1392" cy="1152"/>
            </a:xfrm>
            <a:prstGeom prst="ellipse">
              <a:avLst/>
            </a:prstGeom>
            <a:noFill/>
            <a:ln w="19050">
              <a:solidFill>
                <a:schemeClr val="tx1"/>
              </a:solidFill>
              <a:round/>
              <a:headEnd/>
              <a:tailEnd/>
            </a:ln>
          </p:spPr>
          <p:txBody>
            <a:bodyPr wrap="none" anchor="ctr"/>
            <a:lstStyle/>
            <a:p>
              <a:pPr>
                <a:buNone/>
              </a:pPr>
              <a:endParaRPr lang="es-AR" u="none"/>
            </a:p>
          </p:txBody>
        </p:sp>
        <p:sp>
          <p:nvSpPr>
            <p:cNvPr id="14" name="Text Box 6"/>
            <p:cNvSpPr txBox="1">
              <a:spLocks noChangeArrowheads="1"/>
            </p:cNvSpPr>
            <p:nvPr/>
          </p:nvSpPr>
          <p:spPr bwMode="auto">
            <a:xfrm>
              <a:off x="4536" y="1056"/>
              <a:ext cx="816" cy="302"/>
            </a:xfrm>
            <a:prstGeom prst="rect">
              <a:avLst/>
            </a:prstGeom>
            <a:noFill/>
            <a:ln w="12700">
              <a:noFill/>
              <a:miter lim="800000"/>
              <a:headEnd/>
              <a:tailEnd/>
            </a:ln>
          </p:spPr>
          <p:txBody>
            <a:bodyPr wrap="none">
              <a:spAutoFit/>
            </a:bodyPr>
            <a:lstStyle/>
            <a:p>
              <a:pPr defTabSz="762000">
                <a:buNone/>
              </a:pPr>
              <a:r>
                <a:rPr lang="es-ES_tradnl" sz="2400" b="1" u="none"/>
                <a:t>Calidad</a:t>
              </a:r>
              <a:endParaRPr lang="es-ES_tradnl" sz="2400" u="none"/>
            </a:p>
          </p:txBody>
        </p:sp>
      </p:grpSp>
      <p:grpSp>
        <p:nvGrpSpPr>
          <p:cNvPr id="15" name="Group 7"/>
          <p:cNvGrpSpPr>
            <a:grpSpLocks/>
          </p:cNvGrpSpPr>
          <p:nvPr/>
        </p:nvGrpSpPr>
        <p:grpSpPr bwMode="auto">
          <a:xfrm>
            <a:off x="504825" y="3234159"/>
            <a:ext cx="1447800" cy="1066800"/>
            <a:chOff x="1056" y="2016"/>
            <a:chExt cx="912" cy="672"/>
          </a:xfrm>
        </p:grpSpPr>
        <p:sp>
          <p:nvSpPr>
            <p:cNvPr id="16" name="Oval 8"/>
            <p:cNvSpPr>
              <a:spLocks noChangeArrowheads="1"/>
            </p:cNvSpPr>
            <p:nvPr/>
          </p:nvSpPr>
          <p:spPr bwMode="auto">
            <a:xfrm>
              <a:off x="1056" y="2016"/>
              <a:ext cx="912" cy="672"/>
            </a:xfrm>
            <a:prstGeom prst="ellipse">
              <a:avLst/>
            </a:prstGeom>
            <a:noFill/>
            <a:ln w="19050">
              <a:solidFill>
                <a:schemeClr val="tx1"/>
              </a:solidFill>
              <a:round/>
              <a:headEnd/>
              <a:tailEnd/>
            </a:ln>
          </p:spPr>
          <p:txBody>
            <a:bodyPr wrap="none" anchor="ctr"/>
            <a:lstStyle/>
            <a:p>
              <a:pPr>
                <a:buNone/>
              </a:pPr>
              <a:endParaRPr lang="es-AR" u="none"/>
            </a:p>
          </p:txBody>
        </p:sp>
        <p:sp>
          <p:nvSpPr>
            <p:cNvPr id="17" name="Text Box 9"/>
            <p:cNvSpPr txBox="1">
              <a:spLocks noChangeArrowheads="1"/>
            </p:cNvSpPr>
            <p:nvPr/>
          </p:nvSpPr>
          <p:spPr bwMode="auto">
            <a:xfrm>
              <a:off x="1160" y="2208"/>
              <a:ext cx="693" cy="201"/>
            </a:xfrm>
            <a:prstGeom prst="rect">
              <a:avLst/>
            </a:prstGeom>
            <a:noFill/>
            <a:ln w="19050">
              <a:noFill/>
              <a:miter lim="800000"/>
              <a:headEnd/>
              <a:tailEnd/>
            </a:ln>
          </p:spPr>
          <p:txBody>
            <a:bodyPr wrap="none">
              <a:spAutoFit/>
            </a:bodyPr>
            <a:lstStyle/>
            <a:p>
              <a:pPr defTabSz="762000">
                <a:buNone/>
              </a:pPr>
              <a:r>
                <a:rPr lang="es-ES_tradnl" b="1" u="none"/>
                <a:t>Proyecto 1</a:t>
              </a:r>
              <a:endParaRPr lang="es-ES_tradnl" sz="2400" u="none"/>
            </a:p>
          </p:txBody>
        </p:sp>
      </p:grpSp>
      <p:sp>
        <p:nvSpPr>
          <p:cNvPr id="18" name="Oval 10"/>
          <p:cNvSpPr>
            <a:spLocks noChangeArrowheads="1"/>
          </p:cNvSpPr>
          <p:nvPr/>
        </p:nvSpPr>
        <p:spPr bwMode="auto">
          <a:xfrm>
            <a:off x="2486025" y="2700759"/>
            <a:ext cx="2971800" cy="2362200"/>
          </a:xfrm>
          <a:prstGeom prst="ellipse">
            <a:avLst/>
          </a:prstGeom>
          <a:noFill/>
          <a:ln w="19050">
            <a:solidFill>
              <a:schemeClr val="tx1"/>
            </a:solidFill>
            <a:round/>
            <a:headEnd/>
            <a:tailEnd/>
          </a:ln>
        </p:spPr>
        <p:txBody>
          <a:bodyPr wrap="none" anchor="ctr"/>
          <a:lstStyle/>
          <a:p>
            <a:pPr>
              <a:buNone/>
            </a:pPr>
            <a:endParaRPr lang="es-AR" u="none"/>
          </a:p>
        </p:txBody>
      </p:sp>
      <p:sp>
        <p:nvSpPr>
          <p:cNvPr id="19" name="Text Box 11"/>
          <p:cNvSpPr txBox="1">
            <a:spLocks noChangeArrowheads="1"/>
          </p:cNvSpPr>
          <p:nvPr/>
        </p:nvSpPr>
        <p:spPr bwMode="auto">
          <a:xfrm>
            <a:off x="2918651" y="3538959"/>
            <a:ext cx="1109598" cy="318549"/>
          </a:xfrm>
          <a:prstGeom prst="rect">
            <a:avLst/>
          </a:prstGeom>
          <a:noFill/>
          <a:ln w="19050">
            <a:noFill/>
            <a:miter lim="800000"/>
            <a:headEnd/>
            <a:tailEnd/>
          </a:ln>
        </p:spPr>
        <p:txBody>
          <a:bodyPr wrap="none">
            <a:spAutoFit/>
          </a:bodyPr>
          <a:lstStyle/>
          <a:p>
            <a:pPr defTabSz="762000">
              <a:buNone/>
            </a:pPr>
            <a:r>
              <a:rPr lang="es-ES_tradnl" b="1" u="none"/>
              <a:t>Proyecto n</a:t>
            </a:r>
            <a:endParaRPr lang="es-ES_tradnl" sz="2400" u="none"/>
          </a:p>
        </p:txBody>
      </p:sp>
      <p:grpSp>
        <p:nvGrpSpPr>
          <p:cNvPr id="20" name="Group 12"/>
          <p:cNvGrpSpPr>
            <a:grpSpLocks/>
          </p:cNvGrpSpPr>
          <p:nvPr/>
        </p:nvGrpSpPr>
        <p:grpSpPr bwMode="auto">
          <a:xfrm>
            <a:off x="6296025" y="2700759"/>
            <a:ext cx="2362200" cy="1676400"/>
            <a:chOff x="3840" y="2304"/>
            <a:chExt cx="1488" cy="1056"/>
          </a:xfrm>
        </p:grpSpPr>
        <p:sp>
          <p:nvSpPr>
            <p:cNvPr id="21" name="Oval 13"/>
            <p:cNvSpPr>
              <a:spLocks noChangeArrowheads="1"/>
            </p:cNvSpPr>
            <p:nvPr/>
          </p:nvSpPr>
          <p:spPr bwMode="auto">
            <a:xfrm>
              <a:off x="3840" y="2304"/>
              <a:ext cx="1488" cy="1056"/>
            </a:xfrm>
            <a:prstGeom prst="ellipse">
              <a:avLst/>
            </a:prstGeom>
            <a:noFill/>
            <a:ln w="19050">
              <a:solidFill>
                <a:schemeClr val="tx1"/>
              </a:solidFill>
              <a:round/>
              <a:headEnd/>
              <a:tailEnd/>
            </a:ln>
          </p:spPr>
          <p:txBody>
            <a:bodyPr wrap="none" anchor="ctr"/>
            <a:lstStyle/>
            <a:p>
              <a:pPr>
                <a:buNone/>
              </a:pPr>
              <a:endParaRPr lang="es-AR" u="none"/>
            </a:p>
          </p:txBody>
        </p:sp>
        <p:sp>
          <p:nvSpPr>
            <p:cNvPr id="22" name="Text Box 14"/>
            <p:cNvSpPr txBox="1">
              <a:spLocks noChangeArrowheads="1"/>
            </p:cNvSpPr>
            <p:nvPr/>
          </p:nvSpPr>
          <p:spPr bwMode="auto">
            <a:xfrm>
              <a:off x="4174" y="2640"/>
              <a:ext cx="428" cy="302"/>
            </a:xfrm>
            <a:prstGeom prst="rect">
              <a:avLst/>
            </a:prstGeom>
            <a:noFill/>
            <a:ln w="12700">
              <a:noFill/>
              <a:miter lim="800000"/>
              <a:headEnd/>
              <a:tailEnd/>
            </a:ln>
          </p:spPr>
          <p:txBody>
            <a:bodyPr wrap="none">
              <a:spAutoFit/>
            </a:bodyPr>
            <a:lstStyle/>
            <a:p>
              <a:pPr defTabSz="762000">
                <a:buNone/>
              </a:pPr>
              <a:r>
                <a:rPr lang="es-ES_tradnl" sz="2400" b="1" u="none"/>
                <a:t>SPI</a:t>
              </a:r>
            </a:p>
          </p:txBody>
        </p:sp>
      </p:grpSp>
      <p:sp>
        <p:nvSpPr>
          <p:cNvPr id="23" name="Text Box 15"/>
          <p:cNvSpPr txBox="1">
            <a:spLocks noChangeArrowheads="1"/>
          </p:cNvSpPr>
          <p:nvPr/>
        </p:nvSpPr>
        <p:spPr bwMode="auto">
          <a:xfrm>
            <a:off x="2012660" y="3502447"/>
            <a:ext cx="184730" cy="480131"/>
          </a:xfrm>
          <a:prstGeom prst="rect">
            <a:avLst/>
          </a:prstGeom>
          <a:noFill/>
          <a:ln w="12700">
            <a:noFill/>
            <a:miter lim="800000"/>
            <a:headEnd/>
            <a:tailEnd/>
          </a:ln>
        </p:spPr>
        <p:txBody>
          <a:bodyPr wrap="none">
            <a:spAutoFit/>
          </a:bodyPr>
          <a:lstStyle/>
          <a:p>
            <a:pPr defTabSz="762000">
              <a:buNone/>
            </a:pPr>
            <a:endParaRPr lang="es-ES" sz="2400" u="none"/>
          </a:p>
        </p:txBody>
      </p:sp>
      <p:sp>
        <p:nvSpPr>
          <p:cNvPr id="24" name="Line 16"/>
          <p:cNvSpPr>
            <a:spLocks noChangeShapeType="1"/>
          </p:cNvSpPr>
          <p:nvPr/>
        </p:nvSpPr>
        <p:spPr bwMode="auto">
          <a:xfrm flipH="1">
            <a:off x="4010025" y="1786359"/>
            <a:ext cx="2667000" cy="914400"/>
          </a:xfrm>
          <a:prstGeom prst="line">
            <a:avLst/>
          </a:prstGeom>
          <a:noFill/>
          <a:ln w="19050">
            <a:solidFill>
              <a:schemeClr val="tx1"/>
            </a:solidFill>
            <a:round/>
            <a:headEnd type="arrow" w="med" len="med"/>
            <a:tailEnd type="arrow" w="med" len="med"/>
          </a:ln>
        </p:spPr>
        <p:txBody>
          <a:bodyPr wrap="none" anchor="ctr"/>
          <a:lstStyle/>
          <a:p>
            <a:pPr>
              <a:buNone/>
            </a:pPr>
            <a:endParaRPr lang="es-AR" u="none"/>
          </a:p>
        </p:txBody>
      </p:sp>
      <p:grpSp>
        <p:nvGrpSpPr>
          <p:cNvPr id="25" name="Group 17"/>
          <p:cNvGrpSpPr>
            <a:grpSpLocks/>
          </p:cNvGrpSpPr>
          <p:nvPr/>
        </p:nvGrpSpPr>
        <p:grpSpPr bwMode="auto">
          <a:xfrm>
            <a:off x="3248025" y="1176759"/>
            <a:ext cx="2362200" cy="533400"/>
            <a:chOff x="2016" y="1392"/>
            <a:chExt cx="1488" cy="336"/>
          </a:xfrm>
        </p:grpSpPr>
        <p:sp>
          <p:nvSpPr>
            <p:cNvPr id="26" name="Oval 18"/>
            <p:cNvSpPr>
              <a:spLocks noChangeArrowheads="1"/>
            </p:cNvSpPr>
            <p:nvPr/>
          </p:nvSpPr>
          <p:spPr bwMode="auto">
            <a:xfrm>
              <a:off x="2016" y="1392"/>
              <a:ext cx="1488" cy="336"/>
            </a:xfrm>
            <a:prstGeom prst="ellipse">
              <a:avLst/>
            </a:prstGeom>
            <a:noFill/>
            <a:ln w="19050">
              <a:solidFill>
                <a:schemeClr val="tx1"/>
              </a:solidFill>
              <a:round/>
              <a:headEnd/>
              <a:tailEnd/>
            </a:ln>
          </p:spPr>
          <p:txBody>
            <a:bodyPr wrap="none" anchor="ctr"/>
            <a:lstStyle/>
            <a:p>
              <a:pPr>
                <a:buNone/>
              </a:pPr>
              <a:endParaRPr lang="es-AR" u="none"/>
            </a:p>
          </p:txBody>
        </p:sp>
        <p:sp>
          <p:nvSpPr>
            <p:cNvPr id="27" name="Text Box 19"/>
            <p:cNvSpPr txBox="1">
              <a:spLocks noChangeArrowheads="1"/>
            </p:cNvSpPr>
            <p:nvPr/>
          </p:nvSpPr>
          <p:spPr bwMode="auto">
            <a:xfrm>
              <a:off x="2231" y="1392"/>
              <a:ext cx="946" cy="302"/>
            </a:xfrm>
            <a:prstGeom prst="rect">
              <a:avLst/>
            </a:prstGeom>
            <a:noFill/>
            <a:ln w="12700">
              <a:noFill/>
              <a:miter lim="800000"/>
              <a:headEnd/>
              <a:tailEnd/>
            </a:ln>
          </p:spPr>
          <p:txBody>
            <a:bodyPr wrap="none">
              <a:spAutoFit/>
            </a:bodyPr>
            <a:lstStyle/>
            <a:p>
              <a:pPr defTabSz="762000">
                <a:buNone/>
              </a:pPr>
              <a:r>
                <a:rPr lang="es-ES_tradnl" sz="2400" b="1" u="none"/>
                <a:t>Gerencia</a:t>
              </a:r>
              <a:endParaRPr lang="es-ES_tradnl" sz="2400" u="none"/>
            </a:p>
          </p:txBody>
        </p:sp>
      </p:grpSp>
      <p:sp>
        <p:nvSpPr>
          <p:cNvPr id="28" name="Line 20"/>
          <p:cNvSpPr>
            <a:spLocks noChangeShapeType="1"/>
          </p:cNvSpPr>
          <p:nvPr/>
        </p:nvSpPr>
        <p:spPr bwMode="auto">
          <a:xfrm flipH="1">
            <a:off x="4772025" y="2091159"/>
            <a:ext cx="1828800" cy="1219200"/>
          </a:xfrm>
          <a:prstGeom prst="line">
            <a:avLst/>
          </a:prstGeom>
          <a:noFill/>
          <a:ln w="19050">
            <a:solidFill>
              <a:schemeClr val="tx1"/>
            </a:solidFill>
            <a:round/>
            <a:headEnd type="arrow" w="med" len="med"/>
            <a:tailEnd type="arrow" w="med" len="med"/>
          </a:ln>
        </p:spPr>
        <p:txBody>
          <a:bodyPr wrap="none" anchor="ctr"/>
          <a:lstStyle/>
          <a:p>
            <a:pPr>
              <a:buNone/>
            </a:pPr>
            <a:endParaRPr lang="es-AR" u="none"/>
          </a:p>
        </p:txBody>
      </p:sp>
      <p:grpSp>
        <p:nvGrpSpPr>
          <p:cNvPr id="29" name="Group 21"/>
          <p:cNvGrpSpPr>
            <a:grpSpLocks/>
          </p:cNvGrpSpPr>
          <p:nvPr/>
        </p:nvGrpSpPr>
        <p:grpSpPr bwMode="auto">
          <a:xfrm>
            <a:off x="4162425" y="3310359"/>
            <a:ext cx="1066800" cy="457200"/>
            <a:chOff x="1824" y="2688"/>
            <a:chExt cx="672" cy="288"/>
          </a:xfrm>
        </p:grpSpPr>
        <p:sp>
          <p:nvSpPr>
            <p:cNvPr id="30" name="Oval 22"/>
            <p:cNvSpPr>
              <a:spLocks noChangeArrowheads="1"/>
            </p:cNvSpPr>
            <p:nvPr/>
          </p:nvSpPr>
          <p:spPr bwMode="auto">
            <a:xfrm>
              <a:off x="1824" y="2688"/>
              <a:ext cx="672" cy="288"/>
            </a:xfrm>
            <a:prstGeom prst="ellipse">
              <a:avLst/>
            </a:prstGeom>
            <a:noFill/>
            <a:ln w="12700">
              <a:solidFill>
                <a:schemeClr val="tx1"/>
              </a:solidFill>
              <a:round/>
              <a:headEnd/>
              <a:tailEnd/>
            </a:ln>
          </p:spPr>
          <p:txBody>
            <a:bodyPr wrap="none" anchor="ctr"/>
            <a:lstStyle/>
            <a:p>
              <a:pPr>
                <a:buNone/>
              </a:pPr>
              <a:endParaRPr lang="es-AR" u="none"/>
            </a:p>
          </p:txBody>
        </p:sp>
        <p:sp>
          <p:nvSpPr>
            <p:cNvPr id="31" name="Text Box 23"/>
            <p:cNvSpPr txBox="1">
              <a:spLocks noChangeArrowheads="1"/>
            </p:cNvSpPr>
            <p:nvPr/>
          </p:nvSpPr>
          <p:spPr bwMode="auto">
            <a:xfrm>
              <a:off x="1824" y="2736"/>
              <a:ext cx="593" cy="210"/>
            </a:xfrm>
            <a:prstGeom prst="rect">
              <a:avLst/>
            </a:prstGeom>
            <a:noFill/>
            <a:ln w="12700">
              <a:noFill/>
              <a:miter lim="800000"/>
              <a:headEnd/>
              <a:tailEnd/>
            </a:ln>
          </p:spPr>
          <p:txBody>
            <a:bodyPr>
              <a:spAutoFit/>
            </a:bodyPr>
            <a:lstStyle/>
            <a:p>
              <a:pPr defTabSz="762000">
                <a:buNone/>
              </a:pPr>
              <a:r>
                <a:rPr lang="es-ES_tradnl" sz="1600" u="none"/>
                <a:t>Calidad</a:t>
              </a:r>
              <a:endParaRPr lang="es-ES_tradnl" sz="2400" u="none"/>
            </a:p>
          </p:txBody>
        </p:sp>
      </p:grpSp>
      <p:sp>
        <p:nvSpPr>
          <p:cNvPr id="32" name="Line 24"/>
          <p:cNvSpPr>
            <a:spLocks noChangeShapeType="1"/>
          </p:cNvSpPr>
          <p:nvPr/>
        </p:nvSpPr>
        <p:spPr bwMode="auto">
          <a:xfrm flipH="1" flipV="1">
            <a:off x="5610225" y="1440284"/>
            <a:ext cx="1219200" cy="0"/>
          </a:xfrm>
          <a:prstGeom prst="line">
            <a:avLst/>
          </a:prstGeom>
          <a:noFill/>
          <a:ln w="19050">
            <a:solidFill>
              <a:schemeClr val="tx1"/>
            </a:solidFill>
            <a:round/>
            <a:headEnd type="arrow" w="med" len="med"/>
            <a:tailEnd type="arrow" w="med" len="med"/>
          </a:ln>
        </p:spPr>
        <p:txBody>
          <a:bodyPr wrap="none" anchor="ctr"/>
          <a:lstStyle/>
          <a:p>
            <a:pPr>
              <a:buNone/>
            </a:pPr>
            <a:endParaRPr lang="es-AR" u="none"/>
          </a:p>
        </p:txBody>
      </p:sp>
      <p:sp>
        <p:nvSpPr>
          <p:cNvPr id="33" name="Line 25"/>
          <p:cNvSpPr>
            <a:spLocks noChangeShapeType="1"/>
          </p:cNvSpPr>
          <p:nvPr/>
        </p:nvSpPr>
        <p:spPr bwMode="auto">
          <a:xfrm flipH="1">
            <a:off x="4695825" y="2472159"/>
            <a:ext cx="2057400" cy="1905000"/>
          </a:xfrm>
          <a:prstGeom prst="line">
            <a:avLst/>
          </a:prstGeom>
          <a:noFill/>
          <a:ln w="19050">
            <a:solidFill>
              <a:schemeClr val="tx1"/>
            </a:solidFill>
            <a:round/>
            <a:headEnd type="arrow" w="med" len="med"/>
            <a:tailEnd type="arrow" w="med" len="med"/>
          </a:ln>
        </p:spPr>
        <p:txBody>
          <a:bodyPr wrap="none" anchor="ctr"/>
          <a:lstStyle/>
          <a:p>
            <a:pPr>
              <a:buNone/>
            </a:pPr>
            <a:endParaRPr lang="es-AR" u="none"/>
          </a:p>
        </p:txBody>
      </p:sp>
      <p:grpSp>
        <p:nvGrpSpPr>
          <p:cNvPr id="34" name="Group 26"/>
          <p:cNvGrpSpPr>
            <a:grpSpLocks/>
          </p:cNvGrpSpPr>
          <p:nvPr/>
        </p:nvGrpSpPr>
        <p:grpSpPr bwMode="auto">
          <a:xfrm>
            <a:off x="3476625" y="2700759"/>
            <a:ext cx="1066800" cy="457200"/>
            <a:chOff x="1824" y="2688"/>
            <a:chExt cx="672" cy="288"/>
          </a:xfrm>
        </p:grpSpPr>
        <p:sp>
          <p:nvSpPr>
            <p:cNvPr id="35" name="Oval 27"/>
            <p:cNvSpPr>
              <a:spLocks noChangeArrowheads="1"/>
            </p:cNvSpPr>
            <p:nvPr/>
          </p:nvSpPr>
          <p:spPr bwMode="auto">
            <a:xfrm>
              <a:off x="1824" y="2688"/>
              <a:ext cx="672" cy="288"/>
            </a:xfrm>
            <a:prstGeom prst="ellipse">
              <a:avLst/>
            </a:prstGeom>
            <a:noFill/>
            <a:ln w="12700">
              <a:solidFill>
                <a:schemeClr val="tx1"/>
              </a:solidFill>
              <a:round/>
              <a:headEnd/>
              <a:tailEnd/>
            </a:ln>
          </p:spPr>
          <p:txBody>
            <a:bodyPr wrap="none" anchor="ctr"/>
            <a:lstStyle/>
            <a:p>
              <a:pPr>
                <a:buNone/>
              </a:pPr>
              <a:endParaRPr lang="es-AR" u="none"/>
            </a:p>
          </p:txBody>
        </p:sp>
        <p:sp>
          <p:nvSpPr>
            <p:cNvPr id="36" name="Text Box 28"/>
            <p:cNvSpPr txBox="1">
              <a:spLocks noChangeArrowheads="1"/>
            </p:cNvSpPr>
            <p:nvPr/>
          </p:nvSpPr>
          <p:spPr bwMode="auto">
            <a:xfrm>
              <a:off x="1824" y="2736"/>
              <a:ext cx="593" cy="212"/>
            </a:xfrm>
            <a:prstGeom prst="rect">
              <a:avLst/>
            </a:prstGeom>
            <a:noFill/>
            <a:ln w="12700">
              <a:noFill/>
              <a:miter lim="800000"/>
              <a:headEnd/>
              <a:tailEnd/>
            </a:ln>
          </p:spPr>
          <p:txBody>
            <a:bodyPr>
              <a:spAutoFit/>
            </a:bodyPr>
            <a:lstStyle/>
            <a:p>
              <a:pPr defTabSz="762000">
                <a:buNone/>
              </a:pPr>
              <a:r>
                <a:rPr lang="es-ES_tradnl" sz="1600" u="none"/>
                <a:t>Líder</a:t>
              </a:r>
              <a:endParaRPr lang="es-ES_tradnl" sz="2400" u="none"/>
            </a:p>
          </p:txBody>
        </p:sp>
      </p:grpSp>
      <p:grpSp>
        <p:nvGrpSpPr>
          <p:cNvPr id="37" name="Group 29"/>
          <p:cNvGrpSpPr>
            <a:grpSpLocks/>
          </p:cNvGrpSpPr>
          <p:nvPr/>
        </p:nvGrpSpPr>
        <p:grpSpPr bwMode="auto">
          <a:xfrm>
            <a:off x="3781425" y="4300959"/>
            <a:ext cx="1143000" cy="457200"/>
            <a:chOff x="1824" y="2688"/>
            <a:chExt cx="672" cy="288"/>
          </a:xfrm>
        </p:grpSpPr>
        <p:sp>
          <p:nvSpPr>
            <p:cNvPr id="38" name="Oval 30"/>
            <p:cNvSpPr>
              <a:spLocks noChangeArrowheads="1"/>
            </p:cNvSpPr>
            <p:nvPr/>
          </p:nvSpPr>
          <p:spPr bwMode="auto">
            <a:xfrm>
              <a:off x="1824" y="2688"/>
              <a:ext cx="672" cy="288"/>
            </a:xfrm>
            <a:prstGeom prst="ellipse">
              <a:avLst/>
            </a:prstGeom>
            <a:noFill/>
            <a:ln w="12700">
              <a:solidFill>
                <a:schemeClr val="tx1"/>
              </a:solidFill>
              <a:round/>
              <a:headEnd/>
              <a:tailEnd/>
            </a:ln>
          </p:spPr>
          <p:txBody>
            <a:bodyPr wrap="none" anchor="ctr"/>
            <a:lstStyle/>
            <a:p>
              <a:pPr>
                <a:buNone/>
              </a:pPr>
              <a:endParaRPr lang="es-AR" u="none"/>
            </a:p>
          </p:txBody>
        </p:sp>
        <p:sp>
          <p:nvSpPr>
            <p:cNvPr id="39" name="Text Box 31"/>
            <p:cNvSpPr txBox="1">
              <a:spLocks noChangeArrowheads="1"/>
            </p:cNvSpPr>
            <p:nvPr/>
          </p:nvSpPr>
          <p:spPr bwMode="auto">
            <a:xfrm>
              <a:off x="1824" y="2736"/>
              <a:ext cx="593" cy="210"/>
            </a:xfrm>
            <a:prstGeom prst="rect">
              <a:avLst/>
            </a:prstGeom>
            <a:noFill/>
            <a:ln w="12700">
              <a:noFill/>
              <a:miter lim="800000"/>
              <a:headEnd/>
              <a:tailEnd/>
            </a:ln>
          </p:spPr>
          <p:txBody>
            <a:bodyPr>
              <a:spAutoFit/>
            </a:bodyPr>
            <a:lstStyle/>
            <a:p>
              <a:pPr defTabSz="762000">
                <a:buNone/>
              </a:pPr>
              <a:r>
                <a:rPr lang="es-ES_tradnl" sz="1600" u="none"/>
                <a:t>Técnicos</a:t>
              </a:r>
              <a:endParaRPr lang="es-ES_tradnl" sz="2400" u="none"/>
            </a:p>
          </p:txBody>
        </p:sp>
      </p:grpSp>
      <p:sp>
        <p:nvSpPr>
          <p:cNvPr id="40" name="Line 32"/>
          <p:cNvSpPr>
            <a:spLocks noChangeShapeType="1"/>
          </p:cNvSpPr>
          <p:nvPr/>
        </p:nvSpPr>
        <p:spPr bwMode="auto">
          <a:xfrm flipH="1" flipV="1">
            <a:off x="3933825" y="3157959"/>
            <a:ext cx="304800" cy="304800"/>
          </a:xfrm>
          <a:prstGeom prst="line">
            <a:avLst/>
          </a:prstGeom>
          <a:noFill/>
          <a:ln w="19050">
            <a:solidFill>
              <a:schemeClr val="tx1"/>
            </a:solidFill>
            <a:round/>
            <a:headEnd type="arrow" w="med" len="med"/>
            <a:tailEnd type="arrow" w="med" len="med"/>
          </a:ln>
        </p:spPr>
        <p:txBody>
          <a:bodyPr wrap="none" anchor="ctr"/>
          <a:lstStyle/>
          <a:p>
            <a:pPr>
              <a:buNone/>
            </a:pPr>
            <a:endParaRPr lang="es-AR" u="none"/>
          </a:p>
        </p:txBody>
      </p:sp>
      <p:sp>
        <p:nvSpPr>
          <p:cNvPr id="41" name="Line 33"/>
          <p:cNvSpPr>
            <a:spLocks noChangeShapeType="1"/>
          </p:cNvSpPr>
          <p:nvPr/>
        </p:nvSpPr>
        <p:spPr bwMode="auto">
          <a:xfrm flipH="1">
            <a:off x="4467225" y="3767559"/>
            <a:ext cx="76200" cy="533400"/>
          </a:xfrm>
          <a:prstGeom prst="line">
            <a:avLst/>
          </a:prstGeom>
          <a:noFill/>
          <a:ln w="19050">
            <a:solidFill>
              <a:schemeClr val="tx1"/>
            </a:solidFill>
            <a:round/>
            <a:headEnd type="arrow" w="med" len="med"/>
            <a:tailEnd type="arrow" w="med" len="med"/>
          </a:ln>
        </p:spPr>
        <p:txBody>
          <a:bodyPr wrap="none" anchor="ctr"/>
          <a:lstStyle/>
          <a:p>
            <a:pPr>
              <a:buNone/>
            </a:pPr>
            <a:endParaRPr lang="es-AR" u="none"/>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59</a:t>
            </a:fld>
            <a:endParaRPr lang="es-AR"/>
          </a:p>
        </p:txBody>
      </p:sp>
      <p:sp>
        <p:nvSpPr>
          <p:cNvPr id="7" name="1 Título"/>
          <p:cNvSpPr>
            <a:spLocks noGrp="1"/>
          </p:cNvSpPr>
          <p:nvPr>
            <p:ph type="title"/>
          </p:nvPr>
        </p:nvSpPr>
        <p:spPr>
          <a:xfrm>
            <a:off x="214313" y="620688"/>
            <a:ext cx="8572500" cy="500062"/>
          </a:xfrm>
        </p:spPr>
        <p:txBody>
          <a:bodyPr>
            <a:normAutofit fontScale="90000"/>
          </a:bodyPr>
          <a:lstStyle/>
          <a:p>
            <a:r>
              <a:rPr lang="es-AR" smtClean="0"/>
              <a:t>Ciclo de producción - Ejemplo</a:t>
            </a:r>
          </a:p>
        </p:txBody>
      </p:sp>
      <p:grpSp>
        <p:nvGrpSpPr>
          <p:cNvPr id="8" name="55 Grupo"/>
          <p:cNvGrpSpPr>
            <a:grpSpLocks/>
          </p:cNvGrpSpPr>
          <p:nvPr/>
        </p:nvGrpSpPr>
        <p:grpSpPr bwMode="auto">
          <a:xfrm>
            <a:off x="1357313" y="3335313"/>
            <a:ext cx="6929437" cy="2786062"/>
            <a:chOff x="1357313" y="3357563"/>
            <a:chExt cx="6929437" cy="2786062"/>
          </a:xfrm>
        </p:grpSpPr>
        <p:sp>
          <p:nvSpPr>
            <p:cNvPr id="9" name="8 Rectángulo"/>
            <p:cNvSpPr/>
            <p:nvPr/>
          </p:nvSpPr>
          <p:spPr>
            <a:xfrm>
              <a:off x="1357313" y="5715000"/>
              <a:ext cx="6929437" cy="428625"/>
            </a:xfrm>
            <a:prstGeom prst="rect">
              <a:avLst/>
            </a:prstGeom>
            <a:solidFill>
              <a:srgbClr val="66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u="none" dirty="0"/>
                <a:t>Medición, Análisis y Acciones Correctivas</a:t>
              </a:r>
            </a:p>
          </p:txBody>
        </p:sp>
        <p:cxnSp>
          <p:nvCxnSpPr>
            <p:cNvPr id="10" name="9 Conector recto de flecha"/>
            <p:cNvCxnSpPr/>
            <p:nvPr/>
          </p:nvCxnSpPr>
          <p:spPr>
            <a:xfrm rot="5400000" flipH="1" flipV="1">
              <a:off x="1572419" y="4571206"/>
              <a:ext cx="2286000" cy="158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33 CuadroTexto"/>
            <p:cNvSpPr txBox="1">
              <a:spLocks noChangeArrowheads="1"/>
            </p:cNvSpPr>
            <p:nvPr/>
          </p:nvSpPr>
          <p:spPr bwMode="auto">
            <a:xfrm rot="16200000">
              <a:off x="1987840" y="4113200"/>
              <a:ext cx="1220206" cy="350865"/>
            </a:xfrm>
            <a:prstGeom prst="rect">
              <a:avLst/>
            </a:prstGeom>
            <a:noFill/>
            <a:ln w="9525">
              <a:noFill/>
              <a:miter lim="800000"/>
              <a:headEnd/>
              <a:tailEnd/>
            </a:ln>
          </p:spPr>
          <p:txBody>
            <a:bodyPr wrap="none">
              <a:spAutoFit/>
            </a:bodyPr>
            <a:lstStyle/>
            <a:p>
              <a:pPr>
                <a:buFont typeface="Wingdings" pitchFamily="2" charset="2"/>
                <a:buNone/>
              </a:pPr>
              <a:r>
                <a:rPr lang="es-AR" sz="1600" u="none"/>
                <a:t>Mediciones</a:t>
              </a:r>
            </a:p>
          </p:txBody>
        </p:sp>
        <p:cxnSp>
          <p:nvCxnSpPr>
            <p:cNvPr id="12" name="11 Conector recto de flecha"/>
            <p:cNvCxnSpPr/>
            <p:nvPr/>
          </p:nvCxnSpPr>
          <p:spPr>
            <a:xfrm rot="5400000" flipH="1" flipV="1">
              <a:off x="4644232" y="4571206"/>
              <a:ext cx="2286000" cy="1587"/>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34 CuadroTexto"/>
            <p:cNvSpPr txBox="1">
              <a:spLocks noChangeArrowheads="1"/>
            </p:cNvSpPr>
            <p:nvPr/>
          </p:nvSpPr>
          <p:spPr bwMode="auto">
            <a:xfrm rot="16200000">
              <a:off x="4988216" y="3898887"/>
              <a:ext cx="1220206" cy="350865"/>
            </a:xfrm>
            <a:prstGeom prst="rect">
              <a:avLst/>
            </a:prstGeom>
            <a:noFill/>
            <a:ln w="9525">
              <a:noFill/>
              <a:miter lim="800000"/>
              <a:headEnd/>
              <a:tailEnd/>
            </a:ln>
          </p:spPr>
          <p:txBody>
            <a:bodyPr wrap="none">
              <a:spAutoFit/>
            </a:bodyPr>
            <a:lstStyle/>
            <a:p>
              <a:pPr>
                <a:buFont typeface="Wingdings" pitchFamily="2" charset="2"/>
                <a:buNone/>
              </a:pPr>
              <a:r>
                <a:rPr lang="es-AR" sz="1600" u="none"/>
                <a:t>Mediciones</a:t>
              </a:r>
            </a:p>
          </p:txBody>
        </p:sp>
        <p:cxnSp>
          <p:nvCxnSpPr>
            <p:cNvPr id="14" name="13 Conector recto de flecha"/>
            <p:cNvCxnSpPr/>
            <p:nvPr/>
          </p:nvCxnSpPr>
          <p:spPr>
            <a:xfrm rot="5400000" flipH="1" flipV="1">
              <a:off x="6465888" y="4535488"/>
              <a:ext cx="2357437" cy="1587"/>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37 CuadroTexto"/>
            <p:cNvSpPr txBox="1">
              <a:spLocks noChangeArrowheads="1"/>
            </p:cNvSpPr>
            <p:nvPr/>
          </p:nvSpPr>
          <p:spPr bwMode="auto">
            <a:xfrm rot="16200000">
              <a:off x="6845590" y="4256075"/>
              <a:ext cx="1220206" cy="350865"/>
            </a:xfrm>
            <a:prstGeom prst="rect">
              <a:avLst/>
            </a:prstGeom>
            <a:noFill/>
            <a:ln w="9525">
              <a:noFill/>
              <a:miter lim="800000"/>
              <a:headEnd/>
              <a:tailEnd/>
            </a:ln>
          </p:spPr>
          <p:txBody>
            <a:bodyPr wrap="none">
              <a:spAutoFit/>
            </a:bodyPr>
            <a:lstStyle/>
            <a:p>
              <a:pPr>
                <a:buFont typeface="Wingdings" pitchFamily="2" charset="2"/>
                <a:buNone/>
              </a:pPr>
              <a:r>
                <a:rPr lang="es-AR" sz="1600" u="none"/>
                <a:t>Mediciones</a:t>
              </a:r>
            </a:p>
          </p:txBody>
        </p:sp>
      </p:grpSp>
      <p:grpSp>
        <p:nvGrpSpPr>
          <p:cNvPr id="16" name="46 Grupo"/>
          <p:cNvGrpSpPr>
            <a:grpSpLocks/>
          </p:cNvGrpSpPr>
          <p:nvPr/>
        </p:nvGrpSpPr>
        <p:grpSpPr bwMode="auto">
          <a:xfrm>
            <a:off x="530225" y="1906563"/>
            <a:ext cx="8113801" cy="714375"/>
            <a:chOff x="500063" y="1928813"/>
            <a:chExt cx="8113800" cy="714375"/>
          </a:xfrm>
        </p:grpSpPr>
        <p:sp>
          <p:nvSpPr>
            <p:cNvPr id="17" name="16 Rectángulo"/>
            <p:cNvSpPr/>
            <p:nvPr/>
          </p:nvSpPr>
          <p:spPr>
            <a:xfrm>
              <a:off x="1571626" y="2214563"/>
              <a:ext cx="1500187" cy="428625"/>
            </a:xfrm>
            <a:prstGeom prst="rect">
              <a:avLst/>
            </a:prstGeom>
            <a:solidFill>
              <a:srgbClr val="66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u="none" dirty="0"/>
                <a:t>Análisis de Requerimientos</a:t>
              </a:r>
            </a:p>
          </p:txBody>
        </p:sp>
        <p:sp>
          <p:nvSpPr>
            <p:cNvPr id="18" name="17 Rectángulo"/>
            <p:cNvSpPr/>
            <p:nvPr/>
          </p:nvSpPr>
          <p:spPr>
            <a:xfrm>
              <a:off x="3571876" y="2214563"/>
              <a:ext cx="1908175" cy="428625"/>
            </a:xfrm>
            <a:prstGeom prst="rect">
              <a:avLst/>
            </a:prstGeom>
            <a:solidFill>
              <a:srgbClr val="66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u="none" dirty="0"/>
                <a:t>Diseño</a:t>
              </a:r>
            </a:p>
          </p:txBody>
        </p:sp>
        <p:sp>
          <p:nvSpPr>
            <p:cNvPr id="19" name="18 Rectángulo"/>
            <p:cNvSpPr/>
            <p:nvPr/>
          </p:nvSpPr>
          <p:spPr>
            <a:xfrm>
              <a:off x="5929312" y="2214563"/>
              <a:ext cx="1357313" cy="428625"/>
            </a:xfrm>
            <a:prstGeom prst="rect">
              <a:avLst/>
            </a:prstGeom>
            <a:solidFill>
              <a:srgbClr val="66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u="none" dirty="0"/>
                <a:t>Producción</a:t>
              </a:r>
            </a:p>
          </p:txBody>
        </p:sp>
        <p:cxnSp>
          <p:nvCxnSpPr>
            <p:cNvPr id="20" name="19 Conector recto de flecha"/>
            <p:cNvCxnSpPr/>
            <p:nvPr/>
          </p:nvCxnSpPr>
          <p:spPr>
            <a:xfrm>
              <a:off x="714376" y="2428875"/>
              <a:ext cx="857250" cy="158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stCxn id="19" idx="3"/>
            </p:cNvCxnSpPr>
            <p:nvPr/>
          </p:nvCxnSpPr>
          <p:spPr>
            <a:xfrm>
              <a:off x="7286625" y="2428875"/>
              <a:ext cx="1285875" cy="158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18" idx="3"/>
            </p:cNvCxnSpPr>
            <p:nvPr/>
          </p:nvCxnSpPr>
          <p:spPr>
            <a:xfrm>
              <a:off x="5480050" y="2428875"/>
              <a:ext cx="449262" cy="158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a:endCxn id="18" idx="1"/>
            </p:cNvCxnSpPr>
            <p:nvPr/>
          </p:nvCxnSpPr>
          <p:spPr>
            <a:xfrm>
              <a:off x="3071813" y="2428875"/>
              <a:ext cx="500063" cy="158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4" name="44 CuadroTexto"/>
            <p:cNvSpPr txBox="1">
              <a:spLocks noChangeArrowheads="1"/>
            </p:cNvSpPr>
            <p:nvPr/>
          </p:nvSpPr>
          <p:spPr bwMode="auto">
            <a:xfrm>
              <a:off x="500063" y="1928813"/>
              <a:ext cx="1571625" cy="302840"/>
            </a:xfrm>
            <a:prstGeom prst="rect">
              <a:avLst/>
            </a:prstGeom>
            <a:noFill/>
            <a:ln w="9525">
              <a:noFill/>
              <a:miter lim="800000"/>
              <a:headEnd/>
              <a:tailEnd/>
            </a:ln>
          </p:spPr>
          <p:txBody>
            <a:bodyPr>
              <a:spAutoFit/>
            </a:bodyPr>
            <a:lstStyle/>
            <a:p>
              <a:pPr>
                <a:buFont typeface="Wingdings" pitchFamily="2" charset="2"/>
                <a:buNone/>
              </a:pPr>
              <a:r>
                <a:rPr lang="es-AR" sz="1400" b="1" u="none"/>
                <a:t>Requerimientos</a:t>
              </a:r>
            </a:p>
          </p:txBody>
        </p:sp>
        <p:sp>
          <p:nvSpPr>
            <p:cNvPr id="25" name="45 CuadroTexto"/>
            <p:cNvSpPr txBox="1">
              <a:spLocks noChangeArrowheads="1"/>
            </p:cNvSpPr>
            <p:nvPr/>
          </p:nvSpPr>
          <p:spPr bwMode="auto">
            <a:xfrm>
              <a:off x="7643726" y="2000250"/>
              <a:ext cx="970137" cy="318549"/>
            </a:xfrm>
            <a:prstGeom prst="rect">
              <a:avLst/>
            </a:prstGeom>
            <a:noFill/>
            <a:ln w="9525">
              <a:noFill/>
              <a:miter lim="800000"/>
              <a:headEnd/>
              <a:tailEnd/>
            </a:ln>
          </p:spPr>
          <p:txBody>
            <a:bodyPr wrap="none">
              <a:spAutoFit/>
            </a:bodyPr>
            <a:lstStyle/>
            <a:p>
              <a:pPr>
                <a:buFont typeface="Wingdings" pitchFamily="2" charset="2"/>
                <a:buNone/>
              </a:pPr>
              <a:r>
                <a:rPr lang="es-AR" sz="1400" b="1" u="none"/>
                <a:t>Producto</a:t>
              </a:r>
            </a:p>
          </p:txBody>
        </p:sp>
      </p:grpSp>
      <p:grpSp>
        <p:nvGrpSpPr>
          <p:cNvPr id="26" name="47 Grupo"/>
          <p:cNvGrpSpPr>
            <a:grpSpLocks/>
          </p:cNvGrpSpPr>
          <p:nvPr/>
        </p:nvGrpSpPr>
        <p:grpSpPr bwMode="auto">
          <a:xfrm>
            <a:off x="2286000" y="2620938"/>
            <a:ext cx="3787775" cy="2357437"/>
            <a:chOff x="2286000" y="2643152"/>
            <a:chExt cx="3787775" cy="2357473"/>
          </a:xfrm>
        </p:grpSpPr>
        <p:sp>
          <p:nvSpPr>
            <p:cNvPr id="27" name="26 Rectángulo"/>
            <p:cNvSpPr/>
            <p:nvPr/>
          </p:nvSpPr>
          <p:spPr>
            <a:xfrm>
              <a:off x="3929063" y="4571993"/>
              <a:ext cx="1143000" cy="428632"/>
            </a:xfrm>
            <a:prstGeom prst="rect">
              <a:avLst/>
            </a:prstGeom>
            <a:solidFill>
              <a:srgbClr val="66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u="none" dirty="0"/>
                <a:t>Compras</a:t>
              </a:r>
            </a:p>
          </p:txBody>
        </p:sp>
        <p:cxnSp>
          <p:nvCxnSpPr>
            <p:cNvPr id="28" name="27 Conector recto"/>
            <p:cNvCxnSpPr/>
            <p:nvPr/>
          </p:nvCxnSpPr>
          <p:spPr>
            <a:xfrm rot="5400000">
              <a:off x="1262047" y="3697268"/>
              <a:ext cx="2143158" cy="3492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a:off x="2286000" y="4786310"/>
              <a:ext cx="1643063" cy="1587"/>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0" name="29 Conector recto"/>
            <p:cNvCxnSpPr>
              <a:stCxn id="27" idx="3"/>
            </p:cNvCxnSpPr>
            <p:nvPr/>
          </p:nvCxnSpPr>
          <p:spPr>
            <a:xfrm>
              <a:off x="5072063" y="4786310"/>
              <a:ext cx="1000125" cy="1587"/>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rot="5400000" flipH="1" flipV="1">
              <a:off x="5001403" y="3713937"/>
              <a:ext cx="2143158" cy="1587"/>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32" name="31 Rectángulo"/>
          <p:cNvSpPr/>
          <p:nvPr/>
        </p:nvSpPr>
        <p:spPr>
          <a:xfrm>
            <a:off x="1571625" y="1335063"/>
            <a:ext cx="6357938" cy="428625"/>
          </a:xfrm>
          <a:prstGeom prst="rect">
            <a:avLst/>
          </a:prstGeom>
          <a:solidFill>
            <a:srgbClr val="66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u="none" dirty="0"/>
              <a:t>Planificación</a:t>
            </a:r>
          </a:p>
        </p:txBody>
      </p:sp>
      <p:grpSp>
        <p:nvGrpSpPr>
          <p:cNvPr id="33" name="53 Grupo"/>
          <p:cNvGrpSpPr>
            <a:grpSpLocks/>
          </p:cNvGrpSpPr>
          <p:nvPr/>
        </p:nvGrpSpPr>
        <p:grpSpPr bwMode="auto">
          <a:xfrm>
            <a:off x="2428875" y="2620938"/>
            <a:ext cx="2428875" cy="785812"/>
            <a:chOff x="2428875" y="2643188"/>
            <a:chExt cx="2428875" cy="785812"/>
          </a:xfrm>
        </p:grpSpPr>
        <p:sp>
          <p:nvSpPr>
            <p:cNvPr id="34" name="33 Rectángulo"/>
            <p:cNvSpPr/>
            <p:nvPr/>
          </p:nvSpPr>
          <p:spPr>
            <a:xfrm>
              <a:off x="2428875" y="3000375"/>
              <a:ext cx="1071563" cy="428625"/>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u="none" dirty="0"/>
                <a:t>Revisión</a:t>
              </a:r>
            </a:p>
          </p:txBody>
        </p:sp>
        <p:cxnSp>
          <p:nvCxnSpPr>
            <p:cNvPr id="35" name="34 Conector recto de flecha"/>
            <p:cNvCxnSpPr/>
            <p:nvPr/>
          </p:nvCxnSpPr>
          <p:spPr>
            <a:xfrm rot="5400000" flipH="1" flipV="1">
              <a:off x="2536031" y="2821782"/>
              <a:ext cx="357187" cy="0"/>
            </a:xfrm>
            <a:prstGeom prst="straightConnector1">
              <a:avLst/>
            </a:prstGeom>
            <a:ln>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36" name="49 Grupo"/>
            <p:cNvGrpSpPr>
              <a:grpSpLocks/>
            </p:cNvGrpSpPr>
            <p:nvPr/>
          </p:nvGrpSpPr>
          <p:grpSpPr bwMode="auto">
            <a:xfrm>
              <a:off x="3786188" y="2643188"/>
              <a:ext cx="1071562" cy="785812"/>
              <a:chOff x="3786188" y="2643188"/>
              <a:chExt cx="1071562" cy="785812"/>
            </a:xfrm>
          </p:grpSpPr>
          <p:sp>
            <p:nvSpPr>
              <p:cNvPr id="37" name="36 Rectángulo"/>
              <p:cNvSpPr/>
              <p:nvPr/>
            </p:nvSpPr>
            <p:spPr>
              <a:xfrm>
                <a:off x="3786188" y="3000375"/>
                <a:ext cx="1071562" cy="428625"/>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u="none" dirty="0"/>
                  <a:t>Revisión</a:t>
                </a:r>
              </a:p>
            </p:txBody>
          </p:sp>
          <p:cxnSp>
            <p:nvCxnSpPr>
              <p:cNvPr id="38" name="37 Conector recto de flecha"/>
              <p:cNvCxnSpPr/>
              <p:nvPr/>
            </p:nvCxnSpPr>
            <p:spPr>
              <a:xfrm rot="5400000" flipH="1" flipV="1">
                <a:off x="3893344" y="2821782"/>
                <a:ext cx="357187" cy="0"/>
              </a:xfrm>
              <a:prstGeom prst="straightConnector1">
                <a:avLst/>
              </a:prstGeom>
              <a:ln>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grpSp>
      </p:grpSp>
      <p:grpSp>
        <p:nvGrpSpPr>
          <p:cNvPr id="39" name="54 Grupo"/>
          <p:cNvGrpSpPr>
            <a:grpSpLocks/>
          </p:cNvGrpSpPr>
          <p:nvPr/>
        </p:nvGrpSpPr>
        <p:grpSpPr bwMode="auto">
          <a:xfrm>
            <a:off x="4286250" y="2620938"/>
            <a:ext cx="3571875" cy="2143125"/>
            <a:chOff x="4286250" y="2643188"/>
            <a:chExt cx="3571875" cy="2143125"/>
          </a:xfrm>
        </p:grpSpPr>
        <p:grpSp>
          <p:nvGrpSpPr>
            <p:cNvPr id="40" name="51 Grupo"/>
            <p:cNvGrpSpPr>
              <a:grpSpLocks/>
            </p:cNvGrpSpPr>
            <p:nvPr/>
          </p:nvGrpSpPr>
          <p:grpSpPr bwMode="auto">
            <a:xfrm>
              <a:off x="4286250" y="3714750"/>
              <a:ext cx="1071563" cy="1071563"/>
              <a:chOff x="4286250" y="3714750"/>
              <a:chExt cx="1071563" cy="1071563"/>
            </a:xfrm>
          </p:grpSpPr>
          <p:sp>
            <p:nvSpPr>
              <p:cNvPr id="45" name="44 Rectángulo"/>
              <p:cNvSpPr/>
              <p:nvPr/>
            </p:nvSpPr>
            <p:spPr>
              <a:xfrm>
                <a:off x="4286250" y="3714750"/>
                <a:ext cx="1071563" cy="42862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u="none" dirty="0"/>
                  <a:t>Verifica</a:t>
                </a:r>
              </a:p>
            </p:txBody>
          </p:sp>
          <p:cxnSp>
            <p:nvCxnSpPr>
              <p:cNvPr id="46" name="29 Conector recto de flecha"/>
              <p:cNvCxnSpPr/>
              <p:nvPr/>
            </p:nvCxnSpPr>
            <p:spPr>
              <a:xfrm rot="5400000">
                <a:off x="4214019" y="4358482"/>
                <a:ext cx="428625" cy="1587"/>
              </a:xfrm>
              <a:prstGeom prst="straightConnector1">
                <a:avLst/>
              </a:prstGeom>
              <a:ln>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 name="46 Conector recto de flecha"/>
              <p:cNvCxnSpPr/>
              <p:nvPr/>
            </p:nvCxnSpPr>
            <p:spPr>
              <a:xfrm rot="5400000" flipH="1" flipV="1">
                <a:off x="4894263" y="4464050"/>
                <a:ext cx="642938" cy="1587"/>
              </a:xfrm>
              <a:prstGeom prst="straightConnector1">
                <a:avLst/>
              </a:prstGeom>
              <a:ln>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1" name="40 Rectángulo"/>
            <p:cNvSpPr/>
            <p:nvPr/>
          </p:nvSpPr>
          <p:spPr>
            <a:xfrm>
              <a:off x="4929188" y="3000375"/>
              <a:ext cx="1071562" cy="42862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u="none" dirty="0"/>
                <a:t>Verifica</a:t>
              </a:r>
            </a:p>
          </p:txBody>
        </p:sp>
        <p:cxnSp>
          <p:nvCxnSpPr>
            <p:cNvPr id="42" name="41 Conector recto de flecha"/>
            <p:cNvCxnSpPr/>
            <p:nvPr/>
          </p:nvCxnSpPr>
          <p:spPr>
            <a:xfrm rot="5400000" flipH="1" flipV="1">
              <a:off x="4964906" y="2821782"/>
              <a:ext cx="357187" cy="0"/>
            </a:xfrm>
            <a:prstGeom prst="straightConnector1">
              <a:avLst/>
            </a:prstGeom>
            <a:ln>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3" name="42 Rectángulo"/>
            <p:cNvSpPr/>
            <p:nvPr/>
          </p:nvSpPr>
          <p:spPr>
            <a:xfrm>
              <a:off x="6786563" y="2928938"/>
              <a:ext cx="1071562" cy="42862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Wingdings" pitchFamily="2" charset="2"/>
                <a:buNone/>
                <a:defRPr/>
              </a:pPr>
              <a:r>
                <a:rPr lang="es-AR" sz="1200" b="1" u="none" dirty="0"/>
                <a:t>Valida</a:t>
              </a:r>
            </a:p>
          </p:txBody>
        </p:sp>
        <p:cxnSp>
          <p:nvCxnSpPr>
            <p:cNvPr id="44" name="43 Conector recto de flecha"/>
            <p:cNvCxnSpPr/>
            <p:nvPr/>
          </p:nvCxnSpPr>
          <p:spPr>
            <a:xfrm rot="5400000" flipH="1" flipV="1">
              <a:off x="6786563" y="2786063"/>
              <a:ext cx="285750" cy="0"/>
            </a:xfrm>
            <a:prstGeom prst="straightConnector1">
              <a:avLst/>
            </a:prstGeom>
            <a:ln>
              <a:solidFill>
                <a:schemeClr val="accent1"/>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48" name="56 Grupo"/>
          <p:cNvGrpSpPr>
            <a:grpSpLocks/>
          </p:cNvGrpSpPr>
          <p:nvPr/>
        </p:nvGrpSpPr>
        <p:grpSpPr bwMode="auto">
          <a:xfrm>
            <a:off x="1273175" y="2620938"/>
            <a:ext cx="5622925" cy="3073400"/>
            <a:chOff x="1273175" y="2643188"/>
            <a:chExt cx="5622938" cy="3073400"/>
          </a:xfrm>
        </p:grpSpPr>
        <p:cxnSp>
          <p:nvCxnSpPr>
            <p:cNvPr id="49" name="48 Conector recto de flecha"/>
            <p:cNvCxnSpPr/>
            <p:nvPr/>
          </p:nvCxnSpPr>
          <p:spPr>
            <a:xfrm rot="5400000" flipH="1" flipV="1">
              <a:off x="319883" y="4179094"/>
              <a:ext cx="3073400" cy="15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49 Conector recto de flecha"/>
            <p:cNvCxnSpPr/>
            <p:nvPr/>
          </p:nvCxnSpPr>
          <p:spPr>
            <a:xfrm rot="5400000" flipH="1" flipV="1">
              <a:off x="2178850" y="4179094"/>
              <a:ext cx="307181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50 Conector recto de flecha"/>
            <p:cNvCxnSpPr/>
            <p:nvPr/>
          </p:nvCxnSpPr>
          <p:spPr>
            <a:xfrm rot="5400000" flipH="1" flipV="1">
              <a:off x="4679962" y="4178300"/>
              <a:ext cx="3071812" cy="15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 name="35 CuadroTexto"/>
            <p:cNvSpPr txBox="1">
              <a:spLocks noChangeArrowheads="1"/>
            </p:cNvSpPr>
            <p:nvPr/>
          </p:nvSpPr>
          <p:spPr bwMode="auto">
            <a:xfrm rot="-5400000">
              <a:off x="966787" y="4040188"/>
              <a:ext cx="1222375" cy="609600"/>
            </a:xfrm>
            <a:prstGeom prst="rect">
              <a:avLst/>
            </a:prstGeom>
            <a:noFill/>
            <a:ln w="9525">
              <a:noFill/>
              <a:miter lim="800000"/>
              <a:headEnd/>
              <a:tailEnd/>
            </a:ln>
          </p:spPr>
          <p:txBody>
            <a:bodyPr wrap="none">
              <a:spAutoFit/>
            </a:bodyPr>
            <a:lstStyle/>
            <a:p>
              <a:pPr>
                <a:buFont typeface="Wingdings" pitchFamily="2" charset="2"/>
                <a:buNone/>
              </a:pPr>
              <a:r>
                <a:rPr lang="es-AR" sz="1600" u="none"/>
                <a:t>Acciones </a:t>
              </a:r>
            </a:p>
            <a:p>
              <a:pPr>
                <a:buFont typeface="Wingdings" pitchFamily="2" charset="2"/>
                <a:buNone/>
              </a:pPr>
              <a:r>
                <a:rPr lang="es-AR" sz="1600" u="none"/>
                <a:t>Correctivas</a:t>
              </a:r>
            </a:p>
          </p:txBody>
        </p:sp>
        <p:sp>
          <p:nvSpPr>
            <p:cNvPr id="53" name="36 CuadroTexto"/>
            <p:cNvSpPr txBox="1">
              <a:spLocks noChangeArrowheads="1"/>
            </p:cNvSpPr>
            <p:nvPr/>
          </p:nvSpPr>
          <p:spPr bwMode="auto">
            <a:xfrm rot="-5400000">
              <a:off x="5980125" y="4092577"/>
              <a:ext cx="1222375" cy="609600"/>
            </a:xfrm>
            <a:prstGeom prst="rect">
              <a:avLst/>
            </a:prstGeom>
            <a:noFill/>
            <a:ln w="9525">
              <a:noFill/>
              <a:miter lim="800000"/>
              <a:headEnd/>
              <a:tailEnd/>
            </a:ln>
          </p:spPr>
          <p:txBody>
            <a:bodyPr wrap="none">
              <a:spAutoFit/>
            </a:bodyPr>
            <a:lstStyle/>
            <a:p>
              <a:pPr>
                <a:buFont typeface="Wingdings" pitchFamily="2" charset="2"/>
                <a:buNone/>
              </a:pPr>
              <a:r>
                <a:rPr lang="es-AR" sz="1600" u="none"/>
                <a:t>Acciones </a:t>
              </a:r>
            </a:p>
            <a:p>
              <a:pPr>
                <a:buFont typeface="Wingdings" pitchFamily="2" charset="2"/>
                <a:buNone/>
              </a:pPr>
              <a:r>
                <a:rPr lang="es-AR" sz="1600" u="none"/>
                <a:t>Correctivas</a:t>
              </a:r>
            </a:p>
          </p:txBody>
        </p:sp>
        <p:sp>
          <p:nvSpPr>
            <p:cNvPr id="54" name="38 CuadroTexto"/>
            <p:cNvSpPr txBox="1">
              <a:spLocks noChangeArrowheads="1"/>
            </p:cNvSpPr>
            <p:nvPr/>
          </p:nvSpPr>
          <p:spPr bwMode="auto">
            <a:xfrm rot="-5400000">
              <a:off x="2824162" y="3825876"/>
              <a:ext cx="1222375" cy="609600"/>
            </a:xfrm>
            <a:prstGeom prst="rect">
              <a:avLst/>
            </a:prstGeom>
            <a:noFill/>
            <a:ln w="9525">
              <a:noFill/>
              <a:miter lim="800000"/>
              <a:headEnd/>
              <a:tailEnd/>
            </a:ln>
          </p:spPr>
          <p:txBody>
            <a:bodyPr wrap="none">
              <a:spAutoFit/>
            </a:bodyPr>
            <a:lstStyle/>
            <a:p>
              <a:pPr>
                <a:buFont typeface="Wingdings" pitchFamily="2" charset="2"/>
                <a:buNone/>
              </a:pPr>
              <a:r>
                <a:rPr lang="es-AR" sz="1600" u="none"/>
                <a:t>Acciones </a:t>
              </a:r>
            </a:p>
            <a:p>
              <a:pPr>
                <a:buFont typeface="Wingdings" pitchFamily="2" charset="2"/>
                <a:buNone/>
              </a:pPr>
              <a:r>
                <a:rPr lang="es-AR" sz="1600" u="none"/>
                <a:t>Correctivas</a:t>
              </a:r>
            </a:p>
          </p:txBody>
        </p:sp>
      </p:grpSp>
      <p:grpSp>
        <p:nvGrpSpPr>
          <p:cNvPr id="55" name="57 Grupo"/>
          <p:cNvGrpSpPr>
            <a:grpSpLocks/>
          </p:cNvGrpSpPr>
          <p:nvPr/>
        </p:nvGrpSpPr>
        <p:grpSpPr bwMode="auto">
          <a:xfrm>
            <a:off x="8001000" y="2406625"/>
            <a:ext cx="735013" cy="3286125"/>
            <a:chOff x="8001000" y="2428875"/>
            <a:chExt cx="734344" cy="3286125"/>
          </a:xfrm>
        </p:grpSpPr>
        <p:cxnSp>
          <p:nvCxnSpPr>
            <p:cNvPr id="56" name="55 Conector recto de flecha"/>
            <p:cNvCxnSpPr/>
            <p:nvPr/>
          </p:nvCxnSpPr>
          <p:spPr>
            <a:xfrm rot="5400000" flipH="1" flipV="1">
              <a:off x="6358730" y="4071145"/>
              <a:ext cx="3286125" cy="1587"/>
            </a:xfrm>
            <a:prstGeom prst="straightConnector1">
              <a:avLst/>
            </a:prstGeom>
            <a:ln w="38100">
              <a:prstDash val="lg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46 CuadroTexto"/>
            <p:cNvSpPr txBox="1">
              <a:spLocks noChangeArrowheads="1"/>
            </p:cNvSpPr>
            <p:nvPr/>
          </p:nvSpPr>
          <p:spPr bwMode="auto">
            <a:xfrm rot="-5400000">
              <a:off x="7714103" y="3930235"/>
              <a:ext cx="1451038" cy="591444"/>
            </a:xfrm>
            <a:prstGeom prst="rect">
              <a:avLst/>
            </a:prstGeom>
            <a:noFill/>
            <a:ln w="9525">
              <a:noFill/>
              <a:miter lim="800000"/>
              <a:headEnd/>
              <a:tailEnd/>
            </a:ln>
          </p:spPr>
          <p:txBody>
            <a:bodyPr wrap="none">
              <a:spAutoFit/>
            </a:bodyPr>
            <a:lstStyle/>
            <a:p>
              <a:pPr>
                <a:buFont typeface="Wingdings" pitchFamily="2" charset="2"/>
                <a:buNone/>
              </a:pPr>
              <a:r>
                <a:rPr lang="es-AR" sz="1600" b="1" u="none"/>
                <a:t>Satisfacción </a:t>
              </a:r>
            </a:p>
            <a:p>
              <a:pPr>
                <a:buFont typeface="Wingdings" pitchFamily="2" charset="2"/>
                <a:buNone/>
              </a:pPr>
              <a:r>
                <a:rPr lang="es-AR" sz="1600" b="1" u="none"/>
                <a:t>Del cliente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6</a:t>
            </a:fld>
            <a:endParaRPr lang="es-AR"/>
          </a:p>
        </p:txBody>
      </p:sp>
      <p:sp>
        <p:nvSpPr>
          <p:cNvPr id="7" name="1 Título"/>
          <p:cNvSpPr>
            <a:spLocks noGrp="1"/>
          </p:cNvSpPr>
          <p:nvPr>
            <p:ph type="title"/>
          </p:nvPr>
        </p:nvSpPr>
        <p:spPr>
          <a:xfrm>
            <a:off x="214313" y="476672"/>
            <a:ext cx="8929687" cy="500062"/>
          </a:xfrm>
        </p:spPr>
        <p:txBody>
          <a:bodyPr>
            <a:normAutofit fontScale="90000"/>
          </a:bodyPr>
          <a:lstStyle/>
          <a:p>
            <a:r>
              <a:rPr lang="es-ES_tradnl" dirty="0" smtClean="0"/>
              <a:t>Los hacedores de la Calidad: Juran</a:t>
            </a:r>
            <a:endParaRPr lang="es-AR" dirty="0" smtClean="0"/>
          </a:p>
        </p:txBody>
      </p:sp>
      <p:sp>
        <p:nvSpPr>
          <p:cNvPr id="8" name="2 Marcador de contenido"/>
          <p:cNvSpPr txBox="1">
            <a:spLocks/>
          </p:cNvSpPr>
          <p:nvPr/>
        </p:nvSpPr>
        <p:spPr>
          <a:xfrm>
            <a:off x="214313" y="1571625"/>
            <a:ext cx="6000750" cy="4500563"/>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495300" indent="-495300" algn="ctr">
              <a:buFontTx/>
              <a:buNone/>
            </a:pPr>
            <a:r>
              <a:rPr lang="es-ES_tradnl" sz="3200" u="none" dirty="0" smtClean="0"/>
              <a:t>La Trilogía de Juran</a:t>
            </a:r>
          </a:p>
          <a:p>
            <a:pPr marL="495300" indent="-495300"/>
            <a:endParaRPr lang="es-ES_tradnl" sz="3200" u="none" dirty="0" smtClean="0"/>
          </a:p>
          <a:p>
            <a:pPr lvl="1" algn="ctr">
              <a:buFont typeface="Wingdings" pitchFamily="2" charset="2"/>
              <a:buAutoNum type="arabicPeriod"/>
            </a:pPr>
            <a:r>
              <a:rPr lang="es-ES_tradnl" sz="2800" u="none" dirty="0" smtClean="0">
                <a:solidFill>
                  <a:srgbClr val="0070C0"/>
                </a:solidFill>
              </a:rPr>
              <a:t>Planificación de la Calidad</a:t>
            </a:r>
            <a:endParaRPr lang="es-ES_tradnl" sz="2800" u="none" dirty="0" smtClean="0"/>
          </a:p>
          <a:p>
            <a:pPr lvl="1" algn="ctr">
              <a:buFont typeface="Wingdings" pitchFamily="2" charset="2"/>
              <a:buAutoNum type="arabicPeriod"/>
            </a:pPr>
            <a:endParaRPr lang="es-ES_tradnl" sz="2800" u="none" dirty="0" smtClean="0"/>
          </a:p>
          <a:p>
            <a:pPr lvl="1" algn="ctr">
              <a:buFont typeface="Wingdings" pitchFamily="2" charset="2"/>
              <a:buAutoNum type="arabicPeriod"/>
            </a:pPr>
            <a:r>
              <a:rPr lang="es-ES_tradnl" sz="2800" u="none" dirty="0" smtClean="0">
                <a:solidFill>
                  <a:srgbClr val="0070C0"/>
                </a:solidFill>
              </a:rPr>
              <a:t>Control de la Calidad</a:t>
            </a:r>
            <a:endParaRPr lang="es-ES" sz="2800" u="none" dirty="0" smtClean="0"/>
          </a:p>
          <a:p>
            <a:pPr lvl="1" algn="ctr">
              <a:buFont typeface="Wingdings" pitchFamily="2" charset="2"/>
              <a:buAutoNum type="arabicPeriod"/>
            </a:pPr>
            <a:endParaRPr lang="es-ES_tradnl" sz="2800" u="none" dirty="0" smtClean="0"/>
          </a:p>
          <a:p>
            <a:pPr lvl="1" algn="ctr">
              <a:buFont typeface="Wingdings" pitchFamily="2" charset="2"/>
              <a:buAutoNum type="arabicPeriod"/>
            </a:pPr>
            <a:r>
              <a:rPr lang="es-ES_tradnl" sz="2800" u="none" dirty="0" smtClean="0">
                <a:solidFill>
                  <a:srgbClr val="0070C0"/>
                </a:solidFill>
              </a:rPr>
              <a:t>Mejoramiento continuo</a:t>
            </a:r>
            <a:endParaRPr lang="es-AR" sz="3600" u="none" dirty="0" smtClean="0"/>
          </a:p>
        </p:txBody>
      </p:sp>
      <p:pic>
        <p:nvPicPr>
          <p:cNvPr id="9" name="Picture 4" descr="jmj"/>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a:xfrm>
            <a:off x="6357938" y="2571750"/>
            <a:ext cx="1993900" cy="1993900"/>
          </a:xfrm>
          <a:prstGeom prst="rect">
            <a:avLst/>
          </a:prstGeom>
          <a:effectLst>
            <a:outerShdw dist="181836" dir="3913492" algn="ctr" rotWithShape="0">
              <a:srgbClr val="808080"/>
            </a:outerShdw>
          </a:effectLst>
        </p:spPr>
      </p:pic>
    </p:spTree>
    <p:extLst>
      <p:ext uri="{BB962C8B-B14F-4D97-AF65-F5344CB8AC3E}">
        <p14:creationId xmlns="" xmlns:p14="http://schemas.microsoft.com/office/powerpoint/2010/main" val="33174122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Revisiones</a:t>
            </a:r>
            <a:endParaRPr lang="es-AR" dirty="0"/>
          </a:p>
        </p:txBody>
      </p:sp>
      <p:sp>
        <p:nvSpPr>
          <p:cNvPr id="3" name="2 Subtítulo"/>
          <p:cNvSpPr>
            <a:spLocks noGrp="1"/>
          </p:cNvSpPr>
          <p:nvPr>
            <p:ph type="subTitle" idx="1"/>
          </p:nvPr>
        </p:nvSpPr>
        <p:spPr/>
        <p:txBody>
          <a:bodyPr/>
          <a:lstStyle/>
          <a:p>
            <a:endParaRPr lang="es-AR"/>
          </a:p>
        </p:txBody>
      </p:sp>
      <p:sp>
        <p:nvSpPr>
          <p:cNvPr id="4" name="3 Marcador de fecha"/>
          <p:cNvSpPr>
            <a:spLocks noGrp="1"/>
          </p:cNvSpPr>
          <p:nvPr>
            <p:ph type="dt" sz="half" idx="10"/>
          </p:nvPr>
        </p:nvSpPr>
        <p:spPr/>
        <p:txBody>
          <a:bodyPr/>
          <a:lstStyle/>
          <a:p>
            <a:pPr>
              <a:defRPr/>
            </a:pPr>
            <a:fld id="{0F8E79D7-6818-4755-A740-A19159520300}" type="datetime1">
              <a:rPr lang="es-AR" smtClean="0"/>
              <a:pPr>
                <a:defRPr/>
              </a:pPr>
              <a:t>01/11/2010</a:t>
            </a:fld>
            <a:endParaRPr lang="es-AR"/>
          </a:p>
        </p:txBody>
      </p:sp>
      <p:sp>
        <p:nvSpPr>
          <p:cNvPr id="5" name="4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6" name="5 Marcador de número de diapositiva"/>
          <p:cNvSpPr>
            <a:spLocks noGrp="1"/>
          </p:cNvSpPr>
          <p:nvPr>
            <p:ph type="sldNum" sz="quarter" idx="12"/>
          </p:nvPr>
        </p:nvSpPr>
        <p:spPr/>
        <p:txBody>
          <a:bodyPr/>
          <a:lstStyle/>
          <a:p>
            <a:pPr>
              <a:defRPr/>
            </a:pPr>
            <a:fld id="{9D3EB300-E63D-4455-BEA6-6460E22129A6}" type="slidenum">
              <a:rPr lang="es-AR" smtClean="0"/>
              <a:pPr>
                <a:defRPr/>
              </a:pPr>
              <a:t>60</a:t>
            </a:fld>
            <a:endParaRPr lang="es-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61</a:t>
            </a:fld>
            <a:endParaRPr lang="es-AR"/>
          </a:p>
        </p:txBody>
      </p:sp>
      <p:sp>
        <p:nvSpPr>
          <p:cNvPr id="7" name="1 Título"/>
          <p:cNvSpPr>
            <a:spLocks noGrp="1"/>
          </p:cNvSpPr>
          <p:nvPr>
            <p:ph type="title"/>
          </p:nvPr>
        </p:nvSpPr>
        <p:spPr>
          <a:xfrm>
            <a:off x="214313" y="548680"/>
            <a:ext cx="8929687" cy="500062"/>
          </a:xfrm>
        </p:spPr>
        <p:txBody>
          <a:bodyPr>
            <a:normAutofit fontScale="90000"/>
          </a:bodyPr>
          <a:lstStyle/>
          <a:p>
            <a:r>
              <a:rPr lang="en-US" smtClean="0"/>
              <a:t>Definiciones Básicas</a:t>
            </a:r>
            <a:endParaRPr lang="es-AR" smtClean="0"/>
          </a:p>
        </p:txBody>
      </p:sp>
      <p:sp>
        <p:nvSpPr>
          <p:cNvPr id="8" name="2 Marcador de contenido"/>
          <p:cNvSpPr>
            <a:spLocks noGrp="1"/>
          </p:cNvSpPr>
          <p:nvPr>
            <p:ph idx="1"/>
          </p:nvPr>
        </p:nvSpPr>
        <p:spPr>
          <a:xfrm>
            <a:off x="214313" y="1643063"/>
            <a:ext cx="6000750" cy="4500562"/>
          </a:xfrm>
        </p:spPr>
        <p:txBody>
          <a:bodyPr/>
          <a:lstStyle/>
          <a:p>
            <a:pPr>
              <a:buClr>
                <a:srgbClr val="3C8C93"/>
              </a:buClr>
              <a:buFont typeface="Wingdings 2" pitchFamily="18" charset="2"/>
              <a:buChar char="E"/>
            </a:pPr>
            <a:r>
              <a:rPr lang="es-AR" sz="2400" smtClean="0"/>
              <a:t>¿Qué es un defecto ? </a:t>
            </a:r>
          </a:p>
          <a:p>
            <a:pPr>
              <a:buClr>
                <a:srgbClr val="3C8C93"/>
              </a:buClr>
              <a:buFont typeface="Wingdings 2" pitchFamily="18" charset="2"/>
              <a:buChar char="E"/>
            </a:pPr>
            <a:endParaRPr lang="es-AR" sz="2400" smtClean="0"/>
          </a:p>
          <a:p>
            <a:pPr>
              <a:buClr>
                <a:srgbClr val="3C8C93"/>
              </a:buClr>
              <a:buFont typeface="Wingdings 2" pitchFamily="18" charset="2"/>
              <a:buChar char="?"/>
            </a:pPr>
            <a:r>
              <a:rPr lang="es-AR" sz="2400" smtClean="0"/>
              <a:t>Se entiende por defecto a todo desvío de los requerimientos originales del producto.</a:t>
            </a:r>
          </a:p>
          <a:p>
            <a:pPr>
              <a:buFontTx/>
              <a:buNone/>
            </a:pPr>
            <a:endParaRPr lang="es-AR" sz="2400" smtClean="0"/>
          </a:p>
          <a:p>
            <a:pPr>
              <a:buClr>
                <a:srgbClr val="3C8C93"/>
              </a:buClr>
              <a:buFont typeface="Wingdings 2" pitchFamily="18" charset="2"/>
              <a:buChar char="?"/>
            </a:pPr>
            <a:r>
              <a:rPr lang="es-AR" sz="2400" smtClean="0"/>
              <a:t>Su impacto se manifiesta:</a:t>
            </a:r>
          </a:p>
          <a:p>
            <a:pPr marL="800100" lvl="2"/>
            <a:r>
              <a:rPr lang="es-AR" sz="1800" smtClean="0">
                <a:solidFill>
                  <a:schemeClr val="hlink"/>
                </a:solidFill>
              </a:rPr>
              <a:t>En la satisfacción del cliente.</a:t>
            </a:r>
          </a:p>
          <a:p>
            <a:pPr marL="800100" lvl="2"/>
            <a:r>
              <a:rPr lang="es-AR" sz="1800" smtClean="0">
                <a:solidFill>
                  <a:schemeClr val="hlink"/>
                </a:solidFill>
              </a:rPr>
              <a:t>En los costos de desarrollo del producto.</a:t>
            </a:r>
          </a:p>
          <a:p>
            <a:pPr marL="800100" lvl="2"/>
            <a:r>
              <a:rPr lang="es-AR" sz="1800" smtClean="0">
                <a:solidFill>
                  <a:schemeClr val="hlink"/>
                </a:solidFill>
              </a:rPr>
              <a:t>En los costos del proceso.</a:t>
            </a:r>
          </a:p>
          <a:p>
            <a:pPr marL="800100" lvl="2"/>
            <a:r>
              <a:rPr lang="es-AR" sz="1800" smtClean="0">
                <a:solidFill>
                  <a:schemeClr val="hlink"/>
                </a:solidFill>
              </a:rPr>
              <a:t>En la misión del producto.</a:t>
            </a:r>
            <a:endParaRPr lang="es-AR" sz="1800" smtClean="0"/>
          </a:p>
        </p:txBody>
      </p:sp>
      <p:pic>
        <p:nvPicPr>
          <p:cNvPr id="9" name="Picture 4" descr="http://www.fotosearch.com/bthumb/STK/STK002/DJO1019.jpg"/>
          <p:cNvPicPr>
            <a:picLocks noChangeAspect="1" noChangeArrowheads="1"/>
          </p:cNvPicPr>
          <p:nvPr/>
        </p:nvPicPr>
        <p:blipFill>
          <a:blip r:embed="rId3" cstate="print"/>
          <a:srcRect/>
          <a:stretch>
            <a:fillRect/>
          </a:stretch>
        </p:blipFill>
        <p:spPr bwMode="auto">
          <a:xfrm>
            <a:off x="6357938" y="2428875"/>
            <a:ext cx="2060575" cy="3071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62</a:t>
            </a:fld>
            <a:endParaRPr lang="es-AR"/>
          </a:p>
        </p:txBody>
      </p:sp>
      <p:sp>
        <p:nvSpPr>
          <p:cNvPr id="14" name="1 Título"/>
          <p:cNvSpPr>
            <a:spLocks noGrp="1"/>
          </p:cNvSpPr>
          <p:nvPr>
            <p:ph type="title"/>
          </p:nvPr>
        </p:nvSpPr>
        <p:spPr>
          <a:xfrm>
            <a:off x="214313" y="620688"/>
            <a:ext cx="8929687" cy="500062"/>
          </a:xfrm>
        </p:spPr>
        <p:txBody>
          <a:bodyPr>
            <a:normAutofit fontScale="90000"/>
          </a:bodyPr>
          <a:lstStyle/>
          <a:p>
            <a:r>
              <a:rPr lang="es-AR" smtClean="0"/>
              <a:t>Definiciones Básicas</a:t>
            </a:r>
          </a:p>
        </p:txBody>
      </p:sp>
      <p:sp>
        <p:nvSpPr>
          <p:cNvPr id="15" name="2 Marcador de contenido"/>
          <p:cNvSpPr>
            <a:spLocks noGrp="1"/>
          </p:cNvSpPr>
          <p:nvPr>
            <p:ph idx="1"/>
          </p:nvPr>
        </p:nvSpPr>
        <p:spPr>
          <a:xfrm>
            <a:off x="214313" y="1335063"/>
            <a:ext cx="8429625" cy="4500562"/>
          </a:xfrm>
        </p:spPr>
        <p:txBody>
          <a:bodyPr/>
          <a:lstStyle/>
          <a:p>
            <a:pPr>
              <a:defRPr/>
            </a:pPr>
            <a:endParaRPr lang="es-AR" dirty="0" smtClean="0"/>
          </a:p>
          <a:p>
            <a:pPr>
              <a:defRPr/>
            </a:pPr>
            <a:endParaRPr lang="es-AR" dirty="0" smtClean="0"/>
          </a:p>
          <a:p>
            <a:pPr>
              <a:defRPr/>
            </a:pPr>
            <a:endParaRPr lang="es-AR" dirty="0" smtClean="0"/>
          </a:p>
          <a:p>
            <a:pPr>
              <a:defRPr/>
            </a:pPr>
            <a:endParaRPr lang="es-AR" dirty="0" smtClean="0"/>
          </a:p>
          <a:p>
            <a:pPr>
              <a:defRPr/>
            </a:pPr>
            <a:endParaRPr lang="es-AR" dirty="0" smtClean="0"/>
          </a:p>
          <a:p>
            <a:pPr>
              <a:buClr>
                <a:schemeClr val="accent1">
                  <a:lumMod val="50000"/>
                </a:schemeClr>
              </a:buClr>
              <a:buFont typeface="Wingdings" pitchFamily="2" charset="2"/>
              <a:buChar char="Ø"/>
              <a:defRPr/>
            </a:pPr>
            <a:r>
              <a:rPr lang="es-AR" sz="2400" dirty="0" smtClean="0"/>
              <a:t>Falla es un problema encontrado luego de la entrega al usuario.</a:t>
            </a:r>
          </a:p>
          <a:p>
            <a:pPr>
              <a:buClr>
                <a:schemeClr val="accent1">
                  <a:lumMod val="50000"/>
                </a:schemeClr>
              </a:buClr>
              <a:buFont typeface="Wingdings" pitchFamily="2" charset="2"/>
              <a:buChar char="Ø"/>
              <a:defRPr/>
            </a:pPr>
            <a:endParaRPr lang="es-AR" sz="2400" dirty="0" smtClean="0"/>
          </a:p>
          <a:p>
            <a:pPr>
              <a:buClr>
                <a:schemeClr val="accent1">
                  <a:lumMod val="50000"/>
                </a:schemeClr>
              </a:buClr>
              <a:buFont typeface="Wingdings" pitchFamily="2" charset="2"/>
              <a:buChar char="Ø"/>
              <a:defRPr/>
            </a:pPr>
            <a:r>
              <a:rPr lang="es-AR" sz="2400" dirty="0" smtClean="0"/>
              <a:t>Error es un problema encontrado durante el desarrollo.</a:t>
            </a:r>
          </a:p>
          <a:p>
            <a:pPr>
              <a:defRPr/>
            </a:pPr>
            <a:endParaRPr lang="es-AR" dirty="0"/>
          </a:p>
        </p:txBody>
      </p:sp>
      <p:sp>
        <p:nvSpPr>
          <p:cNvPr id="16" name="Oval 9"/>
          <p:cNvSpPr>
            <a:spLocks noChangeArrowheads="1"/>
          </p:cNvSpPr>
          <p:nvPr/>
        </p:nvSpPr>
        <p:spPr bwMode="auto">
          <a:xfrm>
            <a:off x="923922" y="1577943"/>
            <a:ext cx="1800225" cy="1728788"/>
          </a:xfrm>
          <a:prstGeom prst="ellipse">
            <a:avLst/>
          </a:prstGeom>
          <a:solidFill>
            <a:schemeClr val="bg2">
              <a:lumMod val="40000"/>
              <a:lumOff val="60000"/>
            </a:schemeClr>
          </a:solidFill>
          <a:ln w="12700">
            <a:solidFill>
              <a:schemeClr val="accent1"/>
            </a:solidFill>
            <a:round/>
            <a:headEnd/>
            <a:tailEnd/>
          </a:ln>
          <a:effectLst>
            <a:glow rad="228600">
              <a:srgbClr val="C00000">
                <a:alpha val="40000"/>
              </a:srgbClr>
            </a:glow>
          </a:effectLst>
        </p:spPr>
        <p:txBody>
          <a:bodyPr anchor="ctr"/>
          <a:lstStyle/>
          <a:p>
            <a:pPr>
              <a:defRPr/>
            </a:pPr>
            <a:endParaRPr lang="es-AR" b="1" u="none" dirty="0">
              <a:solidFill>
                <a:schemeClr val="bg1"/>
              </a:solidFill>
              <a:latin typeface="Tahoma" pitchFamily="34" charset="0"/>
              <a:cs typeface="Tahoma" pitchFamily="34" charset="0"/>
            </a:endParaRPr>
          </a:p>
        </p:txBody>
      </p:sp>
      <p:sp>
        <p:nvSpPr>
          <p:cNvPr id="17" name="Text Box 6"/>
          <p:cNvSpPr txBox="1">
            <a:spLocks noChangeArrowheads="1"/>
          </p:cNvSpPr>
          <p:nvPr/>
        </p:nvSpPr>
        <p:spPr bwMode="auto">
          <a:xfrm>
            <a:off x="1355725" y="1649388"/>
            <a:ext cx="854075" cy="461962"/>
          </a:xfrm>
          <a:prstGeom prst="rect">
            <a:avLst/>
          </a:prstGeom>
          <a:noFill/>
          <a:ln w="9525">
            <a:noFill/>
            <a:miter lim="800000"/>
            <a:headEnd/>
            <a:tailEnd/>
          </a:ln>
        </p:spPr>
        <p:txBody>
          <a:bodyPr wrap="none">
            <a:spAutoFit/>
          </a:bodyPr>
          <a:lstStyle/>
          <a:p>
            <a:pPr>
              <a:buFont typeface="Wingdings" pitchFamily="2" charset="2"/>
              <a:buNone/>
              <a:defRPr/>
            </a:pPr>
            <a:r>
              <a:rPr lang="es-AR" sz="2400" u="none" dirty="0">
                <a:solidFill>
                  <a:schemeClr val="accent1">
                    <a:lumMod val="25000"/>
                  </a:schemeClr>
                </a:solidFill>
                <a:latin typeface="Tahoma" pitchFamily="34" charset="0"/>
                <a:cs typeface="Tahoma" pitchFamily="34" charset="0"/>
              </a:rPr>
              <a:t>Error</a:t>
            </a:r>
          </a:p>
        </p:txBody>
      </p:sp>
      <p:sp>
        <p:nvSpPr>
          <p:cNvPr id="18" name="Text Box 7"/>
          <p:cNvSpPr txBox="1">
            <a:spLocks noChangeArrowheads="1"/>
          </p:cNvSpPr>
          <p:nvPr/>
        </p:nvSpPr>
        <p:spPr bwMode="auto">
          <a:xfrm>
            <a:off x="1211263" y="2154213"/>
            <a:ext cx="1223962" cy="461962"/>
          </a:xfrm>
          <a:prstGeom prst="rect">
            <a:avLst/>
          </a:prstGeom>
          <a:noFill/>
          <a:ln w="9525">
            <a:noFill/>
            <a:miter lim="800000"/>
            <a:headEnd/>
            <a:tailEnd/>
          </a:ln>
        </p:spPr>
        <p:txBody>
          <a:bodyPr wrap="none">
            <a:spAutoFit/>
          </a:bodyPr>
          <a:lstStyle/>
          <a:p>
            <a:pPr>
              <a:buFont typeface="Wingdings" pitchFamily="2" charset="2"/>
              <a:buNone/>
              <a:defRPr/>
            </a:pPr>
            <a:r>
              <a:rPr lang="es-AR" sz="2400" u="none" dirty="0">
                <a:solidFill>
                  <a:schemeClr val="accent1">
                    <a:lumMod val="25000"/>
                  </a:schemeClr>
                </a:solidFill>
                <a:latin typeface="Tahoma" pitchFamily="34" charset="0"/>
                <a:cs typeface="Tahoma" pitchFamily="34" charset="0"/>
              </a:rPr>
              <a:t>Defecto</a:t>
            </a:r>
          </a:p>
        </p:txBody>
      </p:sp>
      <p:sp>
        <p:nvSpPr>
          <p:cNvPr id="19" name="Text Box 8"/>
          <p:cNvSpPr txBox="1">
            <a:spLocks noChangeArrowheads="1"/>
          </p:cNvSpPr>
          <p:nvPr/>
        </p:nvSpPr>
        <p:spPr bwMode="auto">
          <a:xfrm>
            <a:off x="1355725" y="2730475"/>
            <a:ext cx="796925" cy="461963"/>
          </a:xfrm>
          <a:prstGeom prst="rect">
            <a:avLst/>
          </a:prstGeom>
          <a:noFill/>
          <a:ln w="9525">
            <a:noFill/>
            <a:miter lim="800000"/>
            <a:headEnd/>
            <a:tailEnd/>
          </a:ln>
        </p:spPr>
        <p:txBody>
          <a:bodyPr wrap="none">
            <a:spAutoFit/>
          </a:bodyPr>
          <a:lstStyle/>
          <a:p>
            <a:pPr>
              <a:buFont typeface="Wingdings" pitchFamily="2" charset="2"/>
              <a:buNone/>
              <a:defRPr/>
            </a:pPr>
            <a:r>
              <a:rPr lang="es-AR" sz="2400" u="none">
                <a:solidFill>
                  <a:schemeClr val="accent1">
                    <a:lumMod val="25000"/>
                  </a:schemeClr>
                </a:solidFill>
                <a:latin typeface="Tahoma" pitchFamily="34" charset="0"/>
                <a:cs typeface="Tahoma" pitchFamily="34" charset="0"/>
              </a:rPr>
              <a:t>Falla</a:t>
            </a:r>
          </a:p>
        </p:txBody>
      </p:sp>
      <p:sp>
        <p:nvSpPr>
          <p:cNvPr id="20" name="AutoShape 10"/>
          <p:cNvSpPr>
            <a:spLocks noChangeArrowheads="1"/>
          </p:cNvSpPr>
          <p:nvPr/>
        </p:nvSpPr>
        <p:spPr bwMode="auto">
          <a:xfrm>
            <a:off x="3000364" y="2174405"/>
            <a:ext cx="1016000" cy="604127"/>
          </a:xfrm>
          <a:prstGeom prst="rightArrow">
            <a:avLst>
              <a:gd name="adj1" fmla="val 50000"/>
              <a:gd name="adj2" fmla="val 58390"/>
            </a:avLst>
          </a:prstGeom>
          <a:solidFill>
            <a:srgbClr val="C00000"/>
          </a:solidFill>
          <a:ln w="12700">
            <a:noFill/>
            <a:miter lim="800000"/>
            <a:headEnd/>
            <a:tailEnd/>
          </a:ln>
          <a:effectLst>
            <a:glow rad="63500">
              <a:schemeClr val="accent4">
                <a:satMod val="175000"/>
                <a:alpha val="40000"/>
              </a:schemeClr>
            </a:glow>
          </a:effectLst>
        </p:spPr>
        <p:txBody>
          <a:bodyPr anchor="ctr">
            <a:spAutoFit/>
          </a:bodyPr>
          <a:lstStyle/>
          <a:p>
            <a:pPr>
              <a:defRPr/>
            </a:pPr>
            <a:endParaRPr lang="es-AR" b="1" u="none">
              <a:latin typeface="Times New Roman" pitchFamily="18" charset="0"/>
              <a:cs typeface="Times New Roman" pitchFamily="18" charset="0"/>
            </a:endParaRPr>
          </a:p>
        </p:txBody>
      </p:sp>
      <p:sp>
        <p:nvSpPr>
          <p:cNvPr id="21" name="Text Box 11"/>
          <p:cNvSpPr txBox="1">
            <a:spLocks noChangeArrowheads="1"/>
          </p:cNvSpPr>
          <p:nvPr/>
        </p:nvSpPr>
        <p:spPr bwMode="auto">
          <a:xfrm>
            <a:off x="4071938" y="2120875"/>
            <a:ext cx="4692650" cy="708025"/>
          </a:xfrm>
          <a:prstGeom prst="rect">
            <a:avLst/>
          </a:prstGeom>
          <a:noFill/>
          <a:ln w="9525">
            <a:noFill/>
            <a:miter lim="800000"/>
            <a:headEnd/>
            <a:tailEnd/>
          </a:ln>
        </p:spPr>
        <p:txBody>
          <a:bodyPr wrap="none">
            <a:spAutoFit/>
          </a:bodyPr>
          <a:lstStyle/>
          <a:p>
            <a:pPr>
              <a:buFont typeface="Wingdings" pitchFamily="2" charset="2"/>
              <a:buNone/>
            </a:pPr>
            <a:r>
              <a:rPr lang="es-AR" sz="2000" u="none">
                <a:latin typeface="Tahoma" pitchFamily="34" charset="0"/>
                <a:cs typeface="Tahoma" pitchFamily="34" charset="0"/>
              </a:rPr>
              <a:t>Son problemas que evidencian  la mala </a:t>
            </a:r>
          </a:p>
          <a:p>
            <a:pPr>
              <a:buFont typeface="Wingdings" pitchFamily="2" charset="2"/>
              <a:buNone/>
            </a:pPr>
            <a:r>
              <a:rPr lang="es-AR" sz="2000" u="none">
                <a:latin typeface="Tahoma" pitchFamily="34" charset="0"/>
                <a:cs typeface="Tahoma" pitchFamily="34" charset="0"/>
              </a:rPr>
              <a:t>calidad del producto</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63</a:t>
            </a:fld>
            <a:endParaRPr lang="es-AR"/>
          </a:p>
        </p:txBody>
      </p:sp>
      <p:sp>
        <p:nvSpPr>
          <p:cNvPr id="7" name="1 Título"/>
          <p:cNvSpPr>
            <a:spLocks noGrp="1"/>
          </p:cNvSpPr>
          <p:nvPr>
            <p:ph type="title"/>
          </p:nvPr>
        </p:nvSpPr>
        <p:spPr>
          <a:xfrm>
            <a:off x="214313" y="692696"/>
            <a:ext cx="8929687" cy="500062"/>
          </a:xfrm>
        </p:spPr>
        <p:txBody>
          <a:bodyPr>
            <a:normAutofit fontScale="90000"/>
          </a:bodyPr>
          <a:lstStyle/>
          <a:p>
            <a:r>
              <a:rPr lang="es-ES" smtClean="0"/>
              <a:t>Definiciones Básicas</a:t>
            </a:r>
            <a:endParaRPr lang="es-AR" smtClean="0"/>
          </a:p>
        </p:txBody>
      </p:sp>
      <p:sp>
        <p:nvSpPr>
          <p:cNvPr id="8" name="2 Marcador de contenido"/>
          <p:cNvSpPr>
            <a:spLocks noGrp="1"/>
          </p:cNvSpPr>
          <p:nvPr>
            <p:ph idx="1"/>
          </p:nvPr>
        </p:nvSpPr>
        <p:spPr>
          <a:xfrm>
            <a:off x="214313" y="1407071"/>
            <a:ext cx="6000750" cy="4500562"/>
          </a:xfrm>
        </p:spPr>
        <p:txBody>
          <a:bodyPr/>
          <a:lstStyle/>
          <a:p>
            <a:pPr>
              <a:lnSpc>
                <a:spcPct val="90000"/>
              </a:lnSpc>
              <a:buClr>
                <a:schemeClr val="accent1">
                  <a:lumMod val="50000"/>
                </a:schemeClr>
              </a:buClr>
              <a:buFont typeface="Wingdings" pitchFamily="2" charset="2"/>
              <a:buChar char="Ø"/>
              <a:defRPr/>
            </a:pPr>
            <a:r>
              <a:rPr lang="es-AR" sz="2400" dirty="0" smtClean="0"/>
              <a:t>Un propósito es encontrar errores para que no se conviertan en defectos o fallas.</a:t>
            </a:r>
          </a:p>
          <a:p>
            <a:pPr>
              <a:lnSpc>
                <a:spcPct val="90000"/>
              </a:lnSpc>
              <a:buClr>
                <a:schemeClr val="accent1">
                  <a:lumMod val="50000"/>
                </a:schemeClr>
              </a:buClr>
              <a:buFont typeface="Wingdings" pitchFamily="2" charset="2"/>
              <a:buChar char="Ø"/>
              <a:defRPr/>
            </a:pPr>
            <a:endParaRPr lang="es-AR" sz="2400" dirty="0" smtClean="0"/>
          </a:p>
          <a:p>
            <a:pPr>
              <a:lnSpc>
                <a:spcPct val="90000"/>
              </a:lnSpc>
              <a:buClr>
                <a:schemeClr val="accent1">
                  <a:lumMod val="50000"/>
                </a:schemeClr>
              </a:buClr>
              <a:buFont typeface="Wingdings" pitchFamily="2" charset="2"/>
              <a:buChar char="Ø"/>
              <a:defRPr/>
            </a:pPr>
            <a:r>
              <a:rPr lang="es-AR" sz="2400" dirty="0" smtClean="0"/>
              <a:t>Cuanto antes se descubren los errores menos propagación de la mala calidad.</a:t>
            </a:r>
          </a:p>
          <a:p>
            <a:pPr>
              <a:lnSpc>
                <a:spcPct val="90000"/>
              </a:lnSpc>
              <a:buClr>
                <a:schemeClr val="accent1">
                  <a:lumMod val="50000"/>
                </a:schemeClr>
              </a:buClr>
              <a:buFont typeface="Wingdings" pitchFamily="2" charset="2"/>
              <a:buChar char="Ø"/>
              <a:defRPr/>
            </a:pPr>
            <a:endParaRPr lang="es-AR" sz="2400" dirty="0" smtClean="0"/>
          </a:p>
          <a:p>
            <a:pPr>
              <a:lnSpc>
                <a:spcPct val="90000"/>
              </a:lnSpc>
              <a:buClr>
                <a:schemeClr val="accent1">
                  <a:lumMod val="50000"/>
                </a:schemeClr>
              </a:buClr>
              <a:buFont typeface="Wingdings" pitchFamily="2" charset="2"/>
              <a:buChar char="Ø"/>
              <a:defRPr/>
            </a:pPr>
            <a:r>
              <a:rPr lang="es-AR" sz="2400" dirty="0" smtClean="0"/>
              <a:t>Las revisiones pueden pensarse como un “filtro” en el proceso de desarrollo.</a:t>
            </a:r>
          </a:p>
          <a:p>
            <a:pPr>
              <a:lnSpc>
                <a:spcPct val="90000"/>
              </a:lnSpc>
              <a:defRPr/>
            </a:pPr>
            <a:endParaRPr lang="es-AR" sz="2400" dirty="0" smtClean="0"/>
          </a:p>
          <a:p>
            <a:pPr lvl="1">
              <a:lnSpc>
                <a:spcPct val="90000"/>
              </a:lnSpc>
              <a:defRPr/>
            </a:pPr>
            <a:r>
              <a:rPr lang="es-AR" sz="2000" dirty="0" smtClean="0"/>
              <a:t>Se aplican en varios momentos del desarrollo de software.</a:t>
            </a:r>
            <a:endParaRPr lang="es-AR" sz="2000" dirty="0"/>
          </a:p>
        </p:txBody>
      </p:sp>
      <p:pic>
        <p:nvPicPr>
          <p:cNvPr id="9" name="Picture 2" descr="http://www.fotosearch.com/bthumb/CSP/CSP022/k0228394.jpg"/>
          <p:cNvPicPr>
            <a:picLocks noChangeAspect="1" noChangeArrowheads="1"/>
          </p:cNvPicPr>
          <p:nvPr/>
        </p:nvPicPr>
        <p:blipFill>
          <a:blip r:embed="rId3" cstate="print"/>
          <a:srcRect/>
          <a:stretch>
            <a:fillRect/>
          </a:stretch>
        </p:blipFill>
        <p:spPr bwMode="auto">
          <a:xfrm>
            <a:off x="6000750" y="2621508"/>
            <a:ext cx="2589213" cy="2071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64</a:t>
            </a:fld>
            <a:endParaRPr lang="es-AR"/>
          </a:p>
        </p:txBody>
      </p:sp>
      <p:sp>
        <p:nvSpPr>
          <p:cNvPr id="7" name="1 Título"/>
          <p:cNvSpPr>
            <a:spLocks noGrp="1"/>
          </p:cNvSpPr>
          <p:nvPr>
            <p:ph type="title"/>
          </p:nvPr>
        </p:nvSpPr>
        <p:spPr>
          <a:xfrm>
            <a:off x="214313" y="548680"/>
            <a:ext cx="8929687" cy="500062"/>
          </a:xfrm>
        </p:spPr>
        <p:txBody>
          <a:bodyPr>
            <a:normAutofit fontScale="90000"/>
          </a:bodyPr>
          <a:lstStyle/>
          <a:p>
            <a:r>
              <a:rPr lang="es-AR" smtClean="0"/>
              <a:t>Ejemplos de defectos</a:t>
            </a:r>
          </a:p>
        </p:txBody>
      </p:sp>
      <p:graphicFrame>
        <p:nvGraphicFramePr>
          <p:cNvPr id="8" name="6 Marcador de contenido"/>
          <p:cNvGraphicFramePr>
            <a:graphicFrameLocks noGrp="1"/>
          </p:cNvGraphicFramePr>
          <p:nvPr>
            <p:ph idx="4294967295"/>
          </p:nvPr>
        </p:nvGraphicFramePr>
        <p:xfrm>
          <a:off x="6643702" y="3214686"/>
          <a:ext cx="1857388" cy="2571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2" descr="http://tbn2.google.com/images?q=tbn:18KmbwjVPwJHeM:http://1.bp.blogspot.com/_TWf9CTR3zPs/SYxD5uMAA-I/AAAAAAAAA3A/l7B2IFQN1BQ/s320/Fantasmas.jpg"/>
          <p:cNvPicPr>
            <a:picLocks noChangeAspect="1" noChangeArrowheads="1"/>
          </p:cNvPicPr>
          <p:nvPr/>
        </p:nvPicPr>
        <p:blipFill>
          <a:blip r:embed="rId8" cstate="print"/>
          <a:srcRect/>
          <a:stretch>
            <a:fillRect/>
          </a:stretch>
        </p:blipFill>
        <p:spPr bwMode="auto">
          <a:xfrm>
            <a:off x="6929438" y="2143125"/>
            <a:ext cx="1143000" cy="1362075"/>
          </a:xfrm>
          <a:prstGeom prst="rect">
            <a:avLst/>
          </a:prstGeom>
          <a:noFill/>
          <a:ln w="9525">
            <a:noFill/>
            <a:miter lim="800000"/>
            <a:headEnd/>
            <a:tailEnd/>
          </a:ln>
        </p:spPr>
      </p:pic>
      <p:sp>
        <p:nvSpPr>
          <p:cNvPr id="10" name="2 Marcador de contenido"/>
          <p:cNvSpPr>
            <a:spLocks noGrp="1"/>
          </p:cNvSpPr>
          <p:nvPr>
            <p:ph idx="1"/>
          </p:nvPr>
        </p:nvSpPr>
        <p:spPr>
          <a:xfrm>
            <a:off x="142875" y="1643063"/>
            <a:ext cx="6000750" cy="4500562"/>
          </a:xfrm>
        </p:spPr>
        <p:txBody>
          <a:bodyPr/>
          <a:lstStyle/>
          <a:p>
            <a:pPr>
              <a:buFontTx/>
              <a:buNone/>
            </a:pPr>
            <a:endParaRPr lang="es-AR" sz="2000" dirty="0" smtClean="0"/>
          </a:p>
          <a:p>
            <a:pPr>
              <a:spcBef>
                <a:spcPct val="5000"/>
              </a:spcBef>
              <a:buClr>
                <a:srgbClr val="FF0000"/>
              </a:buClr>
              <a:buFont typeface="Webdings" pitchFamily="18" charset="2"/>
              <a:buChar char=""/>
            </a:pPr>
            <a:r>
              <a:rPr kumimoji="1" lang="es-AR" sz="2000" dirty="0" smtClean="0"/>
              <a:t>No cumplir con reglas definidas para el producto.</a:t>
            </a:r>
          </a:p>
          <a:p>
            <a:pPr>
              <a:spcBef>
                <a:spcPct val="5000"/>
              </a:spcBef>
              <a:buClr>
                <a:srgbClr val="FF0000"/>
              </a:buClr>
              <a:buFont typeface="Webdings" pitchFamily="18" charset="2"/>
              <a:buChar char=""/>
            </a:pPr>
            <a:endParaRPr kumimoji="1" lang="es-AR" sz="2000" dirty="0" smtClean="0"/>
          </a:p>
          <a:p>
            <a:pPr>
              <a:spcBef>
                <a:spcPct val="5000"/>
              </a:spcBef>
              <a:buClr>
                <a:srgbClr val="FF0000"/>
              </a:buClr>
              <a:buFont typeface="Webdings" pitchFamily="18" charset="2"/>
              <a:buChar char=""/>
            </a:pPr>
            <a:r>
              <a:rPr kumimoji="1" lang="es-AR" sz="2000" dirty="0" smtClean="0"/>
              <a:t>Reglas de control inconsistentes.</a:t>
            </a:r>
          </a:p>
          <a:p>
            <a:pPr>
              <a:spcBef>
                <a:spcPct val="5000"/>
              </a:spcBef>
              <a:buClr>
                <a:srgbClr val="FF0000"/>
              </a:buClr>
              <a:buFont typeface="Webdings" pitchFamily="18" charset="2"/>
              <a:buChar char=""/>
            </a:pPr>
            <a:endParaRPr kumimoji="1" lang="es-AR" sz="2000" dirty="0" smtClean="0"/>
          </a:p>
          <a:p>
            <a:pPr>
              <a:spcBef>
                <a:spcPct val="5000"/>
              </a:spcBef>
              <a:buClr>
                <a:srgbClr val="FF0000"/>
              </a:buClr>
              <a:buFont typeface="Webdings" pitchFamily="18" charset="2"/>
              <a:buChar char=""/>
            </a:pPr>
            <a:r>
              <a:rPr kumimoji="1" lang="es-AR" sz="2000" dirty="0" smtClean="0"/>
              <a:t>No cumplimiento de Estándares de Procesos.</a:t>
            </a:r>
          </a:p>
          <a:p>
            <a:pPr>
              <a:spcBef>
                <a:spcPct val="5000"/>
              </a:spcBef>
              <a:buClr>
                <a:srgbClr val="FF0000"/>
              </a:buClr>
              <a:buFont typeface="Webdings" pitchFamily="18" charset="2"/>
              <a:buChar char=""/>
            </a:pPr>
            <a:endParaRPr kumimoji="1" lang="es-AR" sz="2000" dirty="0" smtClean="0"/>
          </a:p>
          <a:p>
            <a:pPr>
              <a:spcBef>
                <a:spcPct val="5000"/>
              </a:spcBef>
              <a:buClr>
                <a:srgbClr val="FF0000"/>
              </a:buClr>
              <a:buFont typeface="Webdings" pitchFamily="18" charset="2"/>
              <a:buChar char=""/>
            </a:pPr>
            <a:r>
              <a:rPr kumimoji="1" lang="es-AR" sz="2000" dirty="0" smtClean="0"/>
              <a:t>No cumplimiento de Estándares de documentación.</a:t>
            </a:r>
          </a:p>
          <a:p>
            <a:pPr>
              <a:spcBef>
                <a:spcPct val="5000"/>
              </a:spcBef>
              <a:buClr>
                <a:srgbClr val="FF0000"/>
              </a:buClr>
              <a:buFont typeface="Webdings" pitchFamily="18" charset="2"/>
              <a:buChar char=""/>
            </a:pPr>
            <a:endParaRPr kumimoji="1" lang="es-AR" sz="2000" dirty="0" smtClean="0"/>
          </a:p>
          <a:p>
            <a:pPr>
              <a:spcBef>
                <a:spcPct val="5000"/>
              </a:spcBef>
              <a:buClr>
                <a:srgbClr val="FF0000"/>
              </a:buClr>
              <a:buFont typeface="Webdings" pitchFamily="18" charset="2"/>
              <a:buChar char=""/>
            </a:pPr>
            <a:r>
              <a:rPr kumimoji="1" lang="es-AR" sz="2000" dirty="0" smtClean="0"/>
              <a:t>Falta de preparación de los recursos involucrados con el producto.</a:t>
            </a:r>
          </a:p>
          <a:p>
            <a:pPr>
              <a:buFontTx/>
              <a:buNone/>
            </a:pPr>
            <a:endParaRPr lang="es-AR" sz="2000" dirty="0" smtClean="0"/>
          </a:p>
          <a:p>
            <a:endParaRPr lang="es-AR" sz="2000"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65</a:t>
            </a:fld>
            <a:endParaRPr lang="es-AR"/>
          </a:p>
        </p:txBody>
      </p:sp>
      <p:sp>
        <p:nvSpPr>
          <p:cNvPr id="7" name="1 Título"/>
          <p:cNvSpPr>
            <a:spLocks noGrp="1"/>
          </p:cNvSpPr>
          <p:nvPr>
            <p:ph type="title"/>
          </p:nvPr>
        </p:nvSpPr>
        <p:spPr>
          <a:xfrm>
            <a:off x="214313" y="548680"/>
            <a:ext cx="8929687" cy="500062"/>
          </a:xfrm>
        </p:spPr>
        <p:txBody>
          <a:bodyPr>
            <a:normAutofit fontScale="90000"/>
          </a:bodyPr>
          <a:lstStyle/>
          <a:p>
            <a:r>
              <a:rPr lang="es-AR" smtClean="0"/>
              <a:t>Consecuencias de los defectos</a:t>
            </a:r>
          </a:p>
        </p:txBody>
      </p:sp>
      <p:sp>
        <p:nvSpPr>
          <p:cNvPr id="8" name="2 Marcador de contenido"/>
          <p:cNvSpPr>
            <a:spLocks noGrp="1"/>
          </p:cNvSpPr>
          <p:nvPr>
            <p:ph idx="1"/>
          </p:nvPr>
        </p:nvSpPr>
        <p:spPr>
          <a:xfrm>
            <a:off x="214313" y="1643063"/>
            <a:ext cx="6000750" cy="4500562"/>
          </a:xfrm>
        </p:spPr>
        <p:txBody>
          <a:bodyPr/>
          <a:lstStyle/>
          <a:p>
            <a:pPr>
              <a:buClr>
                <a:srgbClr val="FF0000"/>
              </a:buClr>
              <a:buFont typeface="Wingdings" pitchFamily="2" charset="2"/>
              <a:buChar char=""/>
            </a:pPr>
            <a:r>
              <a:rPr lang="es-AR" sz="2400" smtClean="0"/>
              <a:t>Mala relación con los clientes.</a:t>
            </a:r>
          </a:p>
          <a:p>
            <a:pPr>
              <a:buClr>
                <a:srgbClr val="FF0000"/>
              </a:buClr>
              <a:buFont typeface="Wingdings" pitchFamily="2" charset="2"/>
              <a:buChar char=""/>
            </a:pPr>
            <a:endParaRPr lang="es-AR" sz="2400" smtClean="0"/>
          </a:p>
          <a:p>
            <a:pPr>
              <a:buClr>
                <a:srgbClr val="FF0000"/>
              </a:buClr>
              <a:buFont typeface="Wingdings" pitchFamily="2" charset="2"/>
              <a:buChar char=""/>
            </a:pPr>
            <a:r>
              <a:rPr lang="es-AR" sz="2400" smtClean="0"/>
              <a:t>Pérdida de confianza del cliente en la empresa.</a:t>
            </a:r>
          </a:p>
          <a:p>
            <a:pPr>
              <a:buClr>
                <a:srgbClr val="FF0000"/>
              </a:buClr>
              <a:buFont typeface="Wingdings" pitchFamily="2" charset="2"/>
              <a:buChar char=""/>
            </a:pPr>
            <a:endParaRPr lang="es-AR" sz="2400" smtClean="0"/>
          </a:p>
          <a:p>
            <a:pPr>
              <a:buClr>
                <a:srgbClr val="FF0000"/>
              </a:buClr>
              <a:buFont typeface="Wingdings" pitchFamily="2" charset="2"/>
              <a:buChar char=""/>
            </a:pPr>
            <a:r>
              <a:rPr lang="es-AR" sz="2400" smtClean="0"/>
              <a:t>Altos costos de desarrollo de productos.</a:t>
            </a:r>
          </a:p>
          <a:p>
            <a:pPr>
              <a:buClr>
                <a:srgbClr val="FF0000"/>
              </a:buClr>
              <a:buFont typeface="Wingdings" pitchFamily="2" charset="2"/>
              <a:buChar char=""/>
            </a:pPr>
            <a:endParaRPr lang="es-AR" sz="2400" smtClean="0"/>
          </a:p>
          <a:p>
            <a:pPr>
              <a:buClr>
                <a:srgbClr val="FF0000"/>
              </a:buClr>
              <a:buFont typeface="Wingdings" pitchFamily="2" charset="2"/>
              <a:buChar char=""/>
            </a:pPr>
            <a:r>
              <a:rPr lang="es-AR" sz="2400" smtClean="0"/>
              <a:t>Grandes esfuerzos de retrabajo.</a:t>
            </a:r>
          </a:p>
          <a:p>
            <a:pPr>
              <a:buClr>
                <a:srgbClr val="FF0000"/>
              </a:buClr>
              <a:buFont typeface="Wingdings" pitchFamily="2" charset="2"/>
              <a:buChar char=""/>
            </a:pPr>
            <a:endParaRPr lang="es-AR" sz="2400" smtClean="0"/>
          </a:p>
          <a:p>
            <a:pPr>
              <a:buClr>
                <a:srgbClr val="FF0000"/>
              </a:buClr>
              <a:buFont typeface="Wingdings" pitchFamily="2" charset="2"/>
              <a:buChar char=""/>
            </a:pPr>
            <a:r>
              <a:rPr lang="es-AR" sz="2400" smtClean="0"/>
              <a:t>Desventaja frente a la competencia.</a:t>
            </a:r>
          </a:p>
          <a:p>
            <a:pPr>
              <a:buClr>
                <a:srgbClr val="FF0000"/>
              </a:buClr>
              <a:buFont typeface="Wingdings" pitchFamily="2" charset="2"/>
              <a:buChar char=""/>
            </a:pPr>
            <a:endParaRPr lang="es-AR" sz="2400" smtClean="0"/>
          </a:p>
        </p:txBody>
      </p:sp>
      <p:pic>
        <p:nvPicPr>
          <p:cNvPr id="9" name="Picture 2" descr="http://www.fotosearch.com/bthumb/CSP/CSP038/k0383873.jpg"/>
          <p:cNvPicPr>
            <a:picLocks noChangeAspect="1" noChangeArrowheads="1"/>
          </p:cNvPicPr>
          <p:nvPr/>
        </p:nvPicPr>
        <p:blipFill>
          <a:blip r:embed="rId3" cstate="print"/>
          <a:srcRect/>
          <a:stretch>
            <a:fillRect/>
          </a:stretch>
        </p:blipFill>
        <p:spPr bwMode="auto">
          <a:xfrm>
            <a:off x="6572250" y="2428875"/>
            <a:ext cx="2184400" cy="3286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66</a:t>
            </a:fld>
            <a:endParaRPr lang="es-AR"/>
          </a:p>
        </p:txBody>
      </p:sp>
      <p:sp>
        <p:nvSpPr>
          <p:cNvPr id="7" name="1 Título"/>
          <p:cNvSpPr>
            <a:spLocks noGrp="1"/>
          </p:cNvSpPr>
          <p:nvPr>
            <p:ph type="title"/>
          </p:nvPr>
        </p:nvSpPr>
        <p:spPr>
          <a:xfrm>
            <a:off x="214313" y="620688"/>
            <a:ext cx="8929687" cy="500062"/>
          </a:xfrm>
        </p:spPr>
        <p:txBody>
          <a:bodyPr>
            <a:normAutofit fontScale="90000"/>
          </a:bodyPr>
          <a:lstStyle/>
          <a:p>
            <a:r>
              <a:rPr lang="es-AR" smtClean="0"/>
              <a:t>Hallando la solución</a:t>
            </a:r>
          </a:p>
        </p:txBody>
      </p:sp>
      <p:sp>
        <p:nvSpPr>
          <p:cNvPr id="8" name="2 Marcador de contenido"/>
          <p:cNvSpPr>
            <a:spLocks noGrp="1"/>
          </p:cNvSpPr>
          <p:nvPr>
            <p:ph idx="1"/>
          </p:nvPr>
        </p:nvSpPr>
        <p:spPr>
          <a:xfrm>
            <a:off x="214313" y="1643063"/>
            <a:ext cx="6000750" cy="4500562"/>
          </a:xfrm>
        </p:spPr>
        <p:txBody>
          <a:bodyPr/>
          <a:lstStyle/>
          <a:p>
            <a:pPr>
              <a:buClr>
                <a:schemeClr val="accent1">
                  <a:lumMod val="50000"/>
                </a:schemeClr>
              </a:buClr>
              <a:buFont typeface="Wingdings" pitchFamily="2" charset="2"/>
              <a:buChar char="Ø"/>
              <a:defRPr/>
            </a:pPr>
            <a:r>
              <a:rPr lang="es-AR" dirty="0" smtClean="0"/>
              <a:t>Un excelente objetivo :</a:t>
            </a:r>
          </a:p>
          <a:p>
            <a:pPr>
              <a:buClr>
                <a:schemeClr val="accent1">
                  <a:lumMod val="50000"/>
                </a:schemeClr>
              </a:buClr>
              <a:buFont typeface="Wingdings" pitchFamily="2" charset="2"/>
              <a:buChar char="Ø"/>
              <a:defRPr/>
            </a:pPr>
            <a:endParaRPr lang="es-AR" dirty="0" smtClean="0"/>
          </a:p>
          <a:p>
            <a:pPr lvl="1">
              <a:buClr>
                <a:schemeClr val="accent1">
                  <a:lumMod val="50000"/>
                </a:schemeClr>
              </a:buClr>
              <a:buFont typeface="Wingdings" pitchFamily="2" charset="2"/>
              <a:buChar char="§"/>
              <a:defRPr/>
            </a:pPr>
            <a:r>
              <a:rPr lang="es-AR" sz="2000" dirty="0" smtClean="0"/>
              <a:t>Anticipar la detección de defectos, para mejorar la calidad de los productos y reducir los costos de detección y reparación.</a:t>
            </a:r>
          </a:p>
          <a:p>
            <a:pPr>
              <a:defRPr/>
            </a:pPr>
            <a:endParaRPr lang="es-AR" dirty="0" smtClean="0"/>
          </a:p>
          <a:p>
            <a:pPr>
              <a:buClr>
                <a:schemeClr val="accent1">
                  <a:lumMod val="50000"/>
                </a:schemeClr>
              </a:buClr>
              <a:buFont typeface="Wingdings" pitchFamily="2" charset="2"/>
              <a:buChar char="Ø"/>
              <a:defRPr/>
            </a:pPr>
            <a:r>
              <a:rPr lang="es-AR" dirty="0" smtClean="0"/>
              <a:t>Factores de éxito:</a:t>
            </a:r>
          </a:p>
          <a:p>
            <a:pPr>
              <a:buClr>
                <a:schemeClr val="accent1">
                  <a:lumMod val="50000"/>
                </a:schemeClr>
              </a:buClr>
              <a:buFont typeface="Wingdings" pitchFamily="2" charset="2"/>
              <a:buChar char="Ø"/>
              <a:defRPr/>
            </a:pPr>
            <a:endParaRPr lang="es-AR" dirty="0" smtClean="0"/>
          </a:p>
          <a:p>
            <a:pPr lvl="1">
              <a:buClr>
                <a:schemeClr val="accent1">
                  <a:lumMod val="50000"/>
                </a:schemeClr>
              </a:buClr>
              <a:buFont typeface="Wingdings" pitchFamily="2" charset="2"/>
              <a:buChar char="§"/>
              <a:defRPr/>
            </a:pPr>
            <a:r>
              <a:rPr lang="es-AR" sz="2000" dirty="0" smtClean="0"/>
              <a:t>Procesos de desarrollo definidos. </a:t>
            </a:r>
          </a:p>
          <a:p>
            <a:pPr lvl="1">
              <a:buClr>
                <a:schemeClr val="accent1">
                  <a:lumMod val="50000"/>
                </a:schemeClr>
              </a:buClr>
              <a:buFont typeface="Wingdings" pitchFamily="2" charset="2"/>
              <a:buChar char="§"/>
              <a:defRPr/>
            </a:pPr>
            <a:r>
              <a:rPr lang="es-AR" sz="2000" dirty="0" smtClean="0"/>
              <a:t>Buenas prácticas de diseño.</a:t>
            </a:r>
          </a:p>
          <a:p>
            <a:pPr lvl="1">
              <a:buClr>
                <a:schemeClr val="accent1">
                  <a:lumMod val="50000"/>
                </a:schemeClr>
              </a:buClr>
              <a:buFont typeface="Wingdings" pitchFamily="2" charset="2"/>
              <a:buChar char="§"/>
              <a:defRPr/>
            </a:pPr>
            <a:r>
              <a:rPr lang="es-AR" sz="2000" dirty="0" smtClean="0"/>
              <a:t>Buenas prácticas de control de calidad.</a:t>
            </a:r>
          </a:p>
        </p:txBody>
      </p:sp>
      <p:pic>
        <p:nvPicPr>
          <p:cNvPr id="9" name="Picture 2" descr="http://www.fotosearch.com/bthumb/CSK/CSK437/ks116169.jpg"/>
          <p:cNvPicPr>
            <a:picLocks noChangeAspect="1" noChangeArrowheads="1"/>
          </p:cNvPicPr>
          <p:nvPr/>
        </p:nvPicPr>
        <p:blipFill>
          <a:blip r:embed="rId3" cstate="print"/>
          <a:srcRect/>
          <a:stretch>
            <a:fillRect/>
          </a:stretch>
        </p:blipFill>
        <p:spPr bwMode="auto">
          <a:xfrm>
            <a:off x="6143625" y="1928813"/>
            <a:ext cx="2376488" cy="3575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67</a:t>
            </a:fld>
            <a:endParaRPr lang="es-AR"/>
          </a:p>
        </p:txBody>
      </p:sp>
      <p:sp>
        <p:nvSpPr>
          <p:cNvPr id="7" name="1 Título"/>
          <p:cNvSpPr>
            <a:spLocks noGrp="1"/>
          </p:cNvSpPr>
          <p:nvPr>
            <p:ph type="title"/>
          </p:nvPr>
        </p:nvSpPr>
        <p:spPr>
          <a:xfrm>
            <a:off x="500063" y="518319"/>
            <a:ext cx="8429625" cy="500062"/>
          </a:xfrm>
        </p:spPr>
        <p:txBody>
          <a:bodyPr>
            <a:normAutofit fontScale="90000"/>
          </a:bodyPr>
          <a:lstStyle/>
          <a:p>
            <a:r>
              <a:rPr lang="es-ES" smtClean="0"/>
              <a:t>Tipos de revisiones para un proyecto</a:t>
            </a:r>
            <a:endParaRPr lang="es-AR" smtClean="0"/>
          </a:p>
        </p:txBody>
      </p:sp>
      <p:sp>
        <p:nvSpPr>
          <p:cNvPr id="8" name="2 Marcador de contenido"/>
          <p:cNvSpPr>
            <a:spLocks noGrp="1"/>
          </p:cNvSpPr>
          <p:nvPr>
            <p:ph idx="1"/>
          </p:nvPr>
        </p:nvSpPr>
        <p:spPr>
          <a:xfrm>
            <a:off x="428625" y="1232694"/>
            <a:ext cx="8286750" cy="4500562"/>
          </a:xfrm>
        </p:spPr>
        <p:txBody>
          <a:bodyPr/>
          <a:lstStyle/>
          <a:p>
            <a:pPr>
              <a:buClr>
                <a:schemeClr val="accent1">
                  <a:lumMod val="50000"/>
                </a:schemeClr>
              </a:buClr>
              <a:buFont typeface="Wingdings" pitchFamily="2" charset="2"/>
              <a:buChar char="Ø"/>
              <a:defRPr/>
            </a:pPr>
            <a:r>
              <a:rPr lang="es-AR" sz="2400" dirty="0" smtClean="0"/>
              <a:t>Revisiones de hitos.</a:t>
            </a:r>
          </a:p>
          <a:p>
            <a:pPr>
              <a:buClr>
                <a:schemeClr val="accent1">
                  <a:lumMod val="50000"/>
                </a:schemeClr>
              </a:buClr>
              <a:buFont typeface="Wingdings" pitchFamily="2" charset="2"/>
              <a:buChar char="Ø"/>
              <a:defRPr/>
            </a:pPr>
            <a:endParaRPr lang="es-AR" sz="2400" dirty="0" smtClean="0"/>
          </a:p>
          <a:p>
            <a:pPr>
              <a:buClr>
                <a:schemeClr val="accent1">
                  <a:lumMod val="50000"/>
                </a:schemeClr>
              </a:buClr>
              <a:buFont typeface="Wingdings" pitchFamily="2" charset="2"/>
              <a:buChar char="Ø"/>
              <a:defRPr/>
            </a:pPr>
            <a:r>
              <a:rPr lang="es-AR" sz="2400" dirty="0" err="1" smtClean="0"/>
              <a:t>Walkthroughs</a:t>
            </a:r>
            <a:r>
              <a:rPr lang="es-AR" sz="2400" dirty="0" smtClean="0"/>
              <a:t> informales de productos de trabajo.</a:t>
            </a:r>
          </a:p>
          <a:p>
            <a:pPr>
              <a:buClr>
                <a:schemeClr val="accent1">
                  <a:lumMod val="50000"/>
                </a:schemeClr>
              </a:buClr>
              <a:buFont typeface="Wingdings" pitchFamily="2" charset="2"/>
              <a:buChar char="Ø"/>
              <a:defRPr/>
            </a:pPr>
            <a:endParaRPr lang="es-AR" sz="2400" dirty="0" smtClean="0"/>
          </a:p>
          <a:p>
            <a:pPr>
              <a:buClr>
                <a:schemeClr val="accent1">
                  <a:lumMod val="50000"/>
                </a:schemeClr>
              </a:buClr>
              <a:buFont typeface="Wingdings" pitchFamily="2" charset="2"/>
              <a:buChar char="Ø"/>
              <a:defRPr/>
            </a:pPr>
            <a:r>
              <a:rPr lang="es-AR" sz="2400" dirty="0" smtClean="0"/>
              <a:t>Revisiones técnicas de productos de trabajo - Revisión por pares.</a:t>
            </a:r>
          </a:p>
          <a:p>
            <a:pPr>
              <a:buClr>
                <a:schemeClr val="accent1">
                  <a:lumMod val="50000"/>
                </a:schemeClr>
              </a:buClr>
              <a:buFont typeface="Wingdings" pitchFamily="2" charset="2"/>
              <a:buChar char="Ø"/>
              <a:defRPr/>
            </a:pPr>
            <a:endParaRPr lang="es-AR" sz="2400" dirty="0" smtClean="0"/>
          </a:p>
          <a:p>
            <a:pPr>
              <a:buClr>
                <a:schemeClr val="accent1">
                  <a:lumMod val="50000"/>
                </a:schemeClr>
              </a:buClr>
              <a:buFont typeface="Wingdings" pitchFamily="2" charset="2"/>
              <a:buChar char="Ø"/>
              <a:defRPr/>
            </a:pPr>
            <a:r>
              <a:rPr lang="es-AR" sz="2400" dirty="0" smtClean="0"/>
              <a:t>Inspecciones de código.</a:t>
            </a:r>
          </a:p>
          <a:p>
            <a:pPr>
              <a:buClr>
                <a:schemeClr val="accent1">
                  <a:lumMod val="50000"/>
                </a:schemeClr>
              </a:buClr>
              <a:buFont typeface="Wingdings" pitchFamily="2" charset="2"/>
              <a:buChar char="Ø"/>
              <a:defRPr/>
            </a:pPr>
            <a:endParaRPr lang="es-AR" sz="2400" dirty="0" smtClean="0"/>
          </a:p>
          <a:p>
            <a:pPr>
              <a:buClr>
                <a:schemeClr val="accent1">
                  <a:lumMod val="50000"/>
                </a:schemeClr>
              </a:buClr>
              <a:buFont typeface="Wingdings" pitchFamily="2" charset="2"/>
              <a:buChar char="Ø"/>
              <a:defRPr/>
            </a:pPr>
            <a:r>
              <a:rPr lang="es-AR" sz="2400" dirty="0" smtClean="0"/>
              <a:t>Auditoría de proceso y </a:t>
            </a:r>
            <a:r>
              <a:rPr lang="es-AR" sz="2400" dirty="0" err="1" smtClean="0"/>
              <a:t>assessments</a:t>
            </a:r>
            <a:r>
              <a:rPr lang="es-AR" sz="2400" dirty="0" smtClean="0"/>
              <a:t>.</a:t>
            </a:r>
          </a:p>
          <a:p>
            <a:pPr>
              <a:buClr>
                <a:schemeClr val="accent1">
                  <a:lumMod val="50000"/>
                </a:schemeClr>
              </a:buClr>
              <a:buFont typeface="Wingdings" pitchFamily="2" charset="2"/>
              <a:buChar char="Ø"/>
              <a:defRPr/>
            </a:pPr>
            <a:endParaRPr lang="es-AR" sz="24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68</a:t>
            </a:fld>
            <a:endParaRPr lang="es-AR"/>
          </a:p>
        </p:txBody>
      </p:sp>
      <p:sp>
        <p:nvSpPr>
          <p:cNvPr id="7" name="1 Título"/>
          <p:cNvSpPr>
            <a:spLocks noGrp="1"/>
          </p:cNvSpPr>
          <p:nvPr>
            <p:ph type="title"/>
          </p:nvPr>
        </p:nvSpPr>
        <p:spPr>
          <a:xfrm>
            <a:off x="214313" y="548680"/>
            <a:ext cx="8572500" cy="500062"/>
          </a:xfrm>
        </p:spPr>
        <p:txBody>
          <a:bodyPr>
            <a:normAutofit fontScale="90000"/>
          </a:bodyPr>
          <a:lstStyle/>
          <a:p>
            <a:r>
              <a:rPr lang="es-ES" smtClean="0"/>
              <a:t>Tipos de revisiones para un proyecto</a:t>
            </a:r>
            <a:endParaRPr lang="es-AR" smtClean="0"/>
          </a:p>
        </p:txBody>
      </p:sp>
      <p:graphicFrame>
        <p:nvGraphicFramePr>
          <p:cNvPr id="8" name="Object 2"/>
          <p:cNvGraphicFramePr>
            <a:graphicFrameLocks noChangeAspect="1"/>
          </p:cNvGraphicFramePr>
          <p:nvPr/>
        </p:nvGraphicFramePr>
        <p:xfrm>
          <a:off x="900113" y="1536105"/>
          <a:ext cx="7704137" cy="3430587"/>
        </p:xfrm>
        <a:graphic>
          <a:graphicData uri="http://schemas.openxmlformats.org/presentationml/2006/ole">
            <p:oleObj spid="_x0000_s197634" name="Imagen de mapa de bits" r:id="rId4" imgW="6800000" imgH="3038095" progId="PBrush">
              <p:embed/>
            </p:oleObj>
          </a:graphicData>
        </a:graphic>
      </p:graphicFrame>
      <p:graphicFrame>
        <p:nvGraphicFramePr>
          <p:cNvPr id="9" name="Group 60"/>
          <p:cNvGraphicFramePr>
            <a:graphicFrameLocks noGrp="1"/>
          </p:cNvGraphicFramePr>
          <p:nvPr/>
        </p:nvGraphicFramePr>
        <p:xfrm>
          <a:off x="4932363" y="4849217"/>
          <a:ext cx="3887787" cy="944880"/>
        </p:xfrm>
        <a:graphic>
          <a:graphicData uri="http://schemas.openxmlformats.org/drawingml/2006/table">
            <a:tbl>
              <a:tblPr/>
              <a:tblGrid>
                <a:gridCol w="3887787"/>
              </a:tblGrid>
              <a:tr h="7016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1" i="0" u="none" strike="noStrike" cap="none" normalizeH="0" baseline="0" dirty="0" smtClean="0">
                          <a:ln>
                            <a:noFill/>
                          </a:ln>
                          <a:solidFill>
                            <a:schemeClr val="accent1">
                              <a:lumMod val="50000"/>
                            </a:schemeClr>
                          </a:solidFill>
                          <a:effectLst/>
                          <a:latin typeface="Arial" charset="0"/>
                          <a:cs typeface="Times New Roman" pitchFamily="18" charset="0"/>
                        </a:rPr>
                        <a:t>R: 	Recorrida o </a:t>
                      </a:r>
                      <a:r>
                        <a:rPr kumimoji="0" lang="es-AR" sz="1400" b="1" i="0" u="none" strike="noStrike" cap="none" normalizeH="0" baseline="0" dirty="0" err="1" smtClean="0">
                          <a:ln>
                            <a:noFill/>
                          </a:ln>
                          <a:solidFill>
                            <a:schemeClr val="accent1">
                              <a:lumMod val="50000"/>
                            </a:schemeClr>
                          </a:solidFill>
                          <a:effectLst/>
                          <a:latin typeface="Arial" charset="0"/>
                          <a:cs typeface="Times New Roman" pitchFamily="18" charset="0"/>
                        </a:rPr>
                        <a:t>walkthrough</a:t>
                      </a:r>
                      <a:endParaRPr kumimoji="0" lang="es-ES" sz="1400" b="1" i="0" u="none" strike="noStrike" cap="none" normalizeH="0" baseline="0" dirty="0" smtClean="0">
                        <a:ln>
                          <a:noFill/>
                        </a:ln>
                        <a:solidFill>
                          <a:schemeClr val="accent1">
                            <a:lumMod val="50000"/>
                          </a:schemeClr>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1" i="0" u="none" strike="noStrike" cap="none" normalizeH="0" baseline="0" dirty="0" smtClean="0">
                          <a:ln>
                            <a:noFill/>
                          </a:ln>
                          <a:solidFill>
                            <a:schemeClr val="accent1">
                              <a:lumMod val="50000"/>
                            </a:schemeClr>
                          </a:solidFill>
                          <a:effectLst/>
                          <a:latin typeface="Arial" charset="0"/>
                          <a:cs typeface="Times New Roman" pitchFamily="18" charset="0"/>
                        </a:rPr>
                        <a:t>RT: 	Revisión Técnica</a:t>
                      </a:r>
                      <a:endParaRPr kumimoji="0" lang="es-ES" sz="1400" b="1" i="0" u="none" strike="noStrike" cap="none" normalizeH="0" baseline="0" dirty="0" smtClean="0">
                        <a:ln>
                          <a:noFill/>
                        </a:ln>
                        <a:solidFill>
                          <a:schemeClr val="accent1">
                            <a:lumMod val="50000"/>
                          </a:schemeClr>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1" i="0" u="none" strike="noStrike" cap="none" normalizeH="0" baseline="0" dirty="0" smtClean="0">
                          <a:ln>
                            <a:noFill/>
                          </a:ln>
                          <a:solidFill>
                            <a:schemeClr val="accent1">
                              <a:lumMod val="50000"/>
                            </a:schemeClr>
                          </a:solidFill>
                          <a:effectLst/>
                          <a:latin typeface="Arial" charset="0"/>
                          <a:cs typeface="Times New Roman" pitchFamily="18" charset="0"/>
                        </a:rPr>
                        <a:t>IN:	Inspección</a:t>
                      </a:r>
                      <a:endParaRPr kumimoji="0" lang="es-ES" sz="1400" b="1" i="0" u="none" strike="noStrike" cap="none" normalizeH="0" baseline="0" dirty="0" smtClean="0">
                        <a:ln>
                          <a:noFill/>
                        </a:ln>
                        <a:solidFill>
                          <a:schemeClr val="accent1">
                            <a:lumMod val="50000"/>
                          </a:schemeClr>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400" b="1" i="0" u="none" strike="noStrike" cap="none" normalizeH="0" baseline="0" dirty="0" smtClean="0">
                          <a:ln>
                            <a:noFill/>
                          </a:ln>
                          <a:solidFill>
                            <a:schemeClr val="accent1">
                              <a:lumMod val="50000"/>
                            </a:schemeClr>
                          </a:solidFill>
                          <a:effectLst/>
                          <a:latin typeface="Arial" charset="0"/>
                          <a:cs typeface="Times New Roman" pitchFamily="18" charset="0"/>
                        </a:rPr>
                        <a:t>RP:	Revisión de Avance de Proyecto</a:t>
                      </a:r>
                      <a:endParaRPr kumimoji="0" lang="es-ES" sz="1400" b="1" i="0" u="none" strike="noStrike" cap="none" normalizeH="0" baseline="0" dirty="0" smtClean="0">
                        <a:ln>
                          <a:noFill/>
                        </a:ln>
                        <a:solidFill>
                          <a:schemeClr val="accent1">
                            <a:lumMod val="50000"/>
                          </a:schemeClr>
                        </a:solidFill>
                        <a:effectLst/>
                        <a:latin typeface="Arial"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69</a:t>
            </a:fld>
            <a:endParaRPr lang="es-AR"/>
          </a:p>
        </p:txBody>
      </p:sp>
      <p:sp>
        <p:nvSpPr>
          <p:cNvPr id="7" name="1 Título"/>
          <p:cNvSpPr>
            <a:spLocks noGrp="1"/>
          </p:cNvSpPr>
          <p:nvPr>
            <p:ph type="title"/>
          </p:nvPr>
        </p:nvSpPr>
        <p:spPr>
          <a:xfrm>
            <a:off x="214313" y="620688"/>
            <a:ext cx="8929687" cy="500062"/>
          </a:xfrm>
        </p:spPr>
        <p:txBody>
          <a:bodyPr>
            <a:normAutofit fontScale="90000"/>
          </a:bodyPr>
          <a:lstStyle/>
          <a:p>
            <a:r>
              <a:rPr lang="es-AR" smtClean="0"/>
              <a:t>Revisiones Formales</a:t>
            </a:r>
          </a:p>
        </p:txBody>
      </p:sp>
      <p:sp>
        <p:nvSpPr>
          <p:cNvPr id="8" name="2 Marcador de contenido"/>
          <p:cNvSpPr>
            <a:spLocks noGrp="1"/>
          </p:cNvSpPr>
          <p:nvPr>
            <p:ph idx="1"/>
          </p:nvPr>
        </p:nvSpPr>
        <p:spPr>
          <a:xfrm>
            <a:off x="214313" y="1335063"/>
            <a:ext cx="6000750" cy="4500562"/>
          </a:xfrm>
        </p:spPr>
        <p:txBody>
          <a:bodyPr/>
          <a:lstStyle/>
          <a:p>
            <a:pPr defTabSz="762000">
              <a:buFont typeface="Wingdings" pitchFamily="2" charset="2"/>
              <a:buChar char="Ø"/>
              <a:defRPr/>
            </a:pPr>
            <a:r>
              <a:rPr lang="es-AR" sz="2000" dirty="0" smtClean="0"/>
              <a:t>Revisión Formal es una técnica de evaluación        cuyo objetivo es examinar un producto o componente de un producto desde la perspectiva de sus requerimientos su diseño, sus costos de  implantación y todo aquel aspecto que sea considerado crítico para el negocio. </a:t>
            </a:r>
          </a:p>
          <a:p>
            <a:pPr defTabSz="762000">
              <a:defRPr/>
            </a:pPr>
            <a:endParaRPr lang="es-AR" dirty="0" smtClean="0"/>
          </a:p>
          <a:p>
            <a:pPr defTabSz="762000">
              <a:buFont typeface="Wingdings" pitchFamily="2" charset="2"/>
              <a:buChar char="Ø"/>
              <a:defRPr/>
            </a:pPr>
            <a:r>
              <a:rPr lang="es-AR" sz="2000" dirty="0" smtClean="0"/>
              <a:t>Los objetivos de las revisiones:</a:t>
            </a:r>
          </a:p>
          <a:p>
            <a:pPr marL="895350" lvl="2" indent="-476250" defTabSz="762000">
              <a:buClr>
                <a:schemeClr val="accent1">
                  <a:lumMod val="50000"/>
                </a:schemeClr>
              </a:buClr>
              <a:buSzPct val="100000"/>
              <a:buFont typeface="Wingdings 2" pitchFamily="18" charset="2"/>
              <a:buChar char="E"/>
              <a:defRPr/>
            </a:pPr>
            <a:r>
              <a:rPr lang="es-AR" sz="1400" dirty="0" smtClean="0">
                <a:solidFill>
                  <a:schemeClr val="accent1">
                    <a:lumMod val="25000"/>
                  </a:schemeClr>
                </a:solidFill>
              </a:rPr>
              <a:t>Verificar que el producto satisface los requerimientos.</a:t>
            </a:r>
          </a:p>
          <a:p>
            <a:pPr marL="895350" lvl="2" indent="-476250" defTabSz="762000">
              <a:buClr>
                <a:schemeClr val="accent1">
                  <a:lumMod val="50000"/>
                </a:schemeClr>
              </a:buClr>
              <a:buSzPct val="100000"/>
              <a:buFont typeface="Wingdings 2" pitchFamily="18" charset="2"/>
              <a:buChar char="E"/>
              <a:defRPr/>
            </a:pPr>
            <a:r>
              <a:rPr lang="es-AR" sz="1400" dirty="0" smtClean="0">
                <a:solidFill>
                  <a:schemeClr val="accent1">
                    <a:lumMod val="25000"/>
                  </a:schemeClr>
                </a:solidFill>
              </a:rPr>
              <a:t> Verificar que el producto conforma los estándares vigentes.</a:t>
            </a:r>
          </a:p>
          <a:p>
            <a:pPr marL="895350" lvl="2" indent="-476250" defTabSz="762000">
              <a:buClr>
                <a:schemeClr val="accent1">
                  <a:lumMod val="50000"/>
                </a:schemeClr>
              </a:buClr>
              <a:buSzPct val="100000"/>
              <a:buFont typeface="Wingdings 2" pitchFamily="18" charset="2"/>
              <a:buChar char="E"/>
              <a:defRPr/>
            </a:pPr>
            <a:r>
              <a:rPr lang="es-AR" sz="1400" dirty="0" smtClean="0">
                <a:solidFill>
                  <a:schemeClr val="accent1">
                    <a:lumMod val="25000"/>
                  </a:schemeClr>
                </a:solidFill>
              </a:rPr>
              <a:t> Identificar desvíos de los requerimientos y estándares.</a:t>
            </a:r>
          </a:p>
          <a:p>
            <a:pPr marL="895350" lvl="2" indent="-476250" defTabSz="762000">
              <a:buClr>
                <a:schemeClr val="accent1">
                  <a:lumMod val="50000"/>
                </a:schemeClr>
              </a:buClr>
              <a:buSzPct val="100000"/>
              <a:buFont typeface="Wingdings 2" pitchFamily="18" charset="2"/>
              <a:buChar char="E"/>
              <a:defRPr/>
            </a:pPr>
            <a:r>
              <a:rPr lang="es-AR" sz="1400" dirty="0" smtClean="0">
                <a:solidFill>
                  <a:schemeClr val="accent1">
                    <a:lumMod val="25000"/>
                  </a:schemeClr>
                </a:solidFill>
              </a:rPr>
              <a:t> Recopilar y documentar defectos y esfuerzos.</a:t>
            </a:r>
          </a:p>
          <a:p>
            <a:pPr marL="895350" lvl="2" indent="-476250" defTabSz="762000">
              <a:buClr>
                <a:schemeClr val="accent1">
                  <a:lumMod val="50000"/>
                </a:schemeClr>
              </a:buClr>
              <a:buSzPct val="100000"/>
              <a:buFont typeface="Wingdings 2" pitchFamily="18" charset="2"/>
              <a:buChar char="E"/>
              <a:defRPr/>
            </a:pPr>
            <a:r>
              <a:rPr lang="es-AR" sz="1400" dirty="0" smtClean="0">
                <a:solidFill>
                  <a:schemeClr val="accent1">
                    <a:lumMod val="25000"/>
                  </a:schemeClr>
                </a:solidFill>
              </a:rPr>
              <a:t> No juzgar a los autores del producto.</a:t>
            </a:r>
          </a:p>
          <a:p>
            <a:pPr>
              <a:defRPr/>
            </a:pPr>
            <a:endParaRPr lang="es-AR" dirty="0"/>
          </a:p>
        </p:txBody>
      </p:sp>
      <p:pic>
        <p:nvPicPr>
          <p:cNvPr id="9" name="Picture 2" descr="http://www.fotosearch.com/bthumb/IGS/IGS239/IS105-038.jpg"/>
          <p:cNvPicPr>
            <a:picLocks noChangeAspect="1" noChangeArrowheads="1"/>
          </p:cNvPicPr>
          <p:nvPr/>
        </p:nvPicPr>
        <p:blipFill>
          <a:blip r:embed="rId3" cstate="print"/>
          <a:srcRect/>
          <a:stretch>
            <a:fillRect/>
          </a:stretch>
        </p:blipFill>
        <p:spPr bwMode="auto">
          <a:xfrm>
            <a:off x="6072188" y="1906563"/>
            <a:ext cx="2168525" cy="1428750"/>
          </a:xfrm>
          <a:prstGeom prst="rect">
            <a:avLst/>
          </a:prstGeom>
          <a:noFill/>
          <a:ln w="9525">
            <a:noFill/>
            <a:miter lim="800000"/>
            <a:headEnd/>
            <a:tailEnd/>
          </a:ln>
        </p:spPr>
      </p:pic>
      <p:pic>
        <p:nvPicPr>
          <p:cNvPr id="10" name="Picture 4" descr="http://www.fotosearch.com/bthumb/BLD/BLD033/BLD062610.jpg"/>
          <p:cNvPicPr>
            <a:picLocks noChangeAspect="1" noChangeArrowheads="1"/>
          </p:cNvPicPr>
          <p:nvPr/>
        </p:nvPicPr>
        <p:blipFill>
          <a:blip r:embed="rId4" cstate="print"/>
          <a:srcRect/>
          <a:stretch>
            <a:fillRect/>
          </a:stretch>
        </p:blipFill>
        <p:spPr bwMode="auto">
          <a:xfrm>
            <a:off x="7000875" y="2835250"/>
            <a:ext cx="1762125" cy="1171575"/>
          </a:xfrm>
          <a:prstGeom prst="rect">
            <a:avLst/>
          </a:prstGeom>
          <a:noFill/>
          <a:ln w="9525">
            <a:noFill/>
            <a:miter lim="800000"/>
            <a:headEnd/>
            <a:tailEnd/>
          </a:ln>
        </p:spPr>
      </p:pic>
      <p:pic>
        <p:nvPicPr>
          <p:cNvPr id="11" name="Picture 6" descr="http://www.fotosearch.com/bthumb/PLD/PLD106/px006043.jpg"/>
          <p:cNvPicPr>
            <a:picLocks noChangeAspect="1" noChangeArrowheads="1"/>
          </p:cNvPicPr>
          <p:nvPr/>
        </p:nvPicPr>
        <p:blipFill>
          <a:blip r:embed="rId5" cstate="print"/>
          <a:srcRect/>
          <a:stretch>
            <a:fillRect/>
          </a:stretch>
        </p:blipFill>
        <p:spPr bwMode="auto">
          <a:xfrm>
            <a:off x="6500813" y="3835375"/>
            <a:ext cx="1214437" cy="186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7</a:t>
            </a:fld>
            <a:endParaRPr lang="es-AR"/>
          </a:p>
        </p:txBody>
      </p:sp>
      <p:sp>
        <p:nvSpPr>
          <p:cNvPr id="7" name="1 Título"/>
          <p:cNvSpPr>
            <a:spLocks noGrp="1"/>
          </p:cNvSpPr>
          <p:nvPr>
            <p:ph type="title"/>
          </p:nvPr>
        </p:nvSpPr>
        <p:spPr>
          <a:xfrm>
            <a:off x="214313" y="548680"/>
            <a:ext cx="8572500" cy="500062"/>
          </a:xfrm>
        </p:spPr>
        <p:txBody>
          <a:bodyPr>
            <a:normAutofit fontScale="90000"/>
          </a:bodyPr>
          <a:lstStyle/>
          <a:p>
            <a:r>
              <a:rPr lang="es-ES_tradnl" dirty="0" smtClean="0"/>
              <a:t>Los hacedores de la Calidad: Juran</a:t>
            </a:r>
            <a:endParaRPr lang="es-AR" dirty="0" smtClean="0"/>
          </a:p>
        </p:txBody>
      </p:sp>
      <p:pic>
        <p:nvPicPr>
          <p:cNvPr id="8" name="Picture 3"/>
          <p:cNvPicPr>
            <a:picLocks noChangeAspect="1" noChangeArrowheads="1"/>
          </p:cNvPicPr>
          <p:nvPr/>
        </p:nvPicPr>
        <p:blipFill>
          <a:blip r:embed="rId3" cstate="print"/>
          <a:srcRect/>
          <a:stretch>
            <a:fillRect/>
          </a:stretch>
        </p:blipFill>
        <p:spPr bwMode="auto">
          <a:xfrm>
            <a:off x="571500" y="1412776"/>
            <a:ext cx="7700963" cy="4781550"/>
          </a:xfrm>
          <a:prstGeom prst="rect">
            <a:avLst/>
          </a:prstGeom>
          <a:noFill/>
          <a:ln w="3175">
            <a:solidFill>
              <a:schemeClr val="tx1"/>
            </a:solidFill>
            <a:miter lim="800000"/>
            <a:headEnd/>
            <a:tailEnd/>
          </a:ln>
          <a:effectLst>
            <a:outerShdw blurRad="50800" dist="152400" dir="2700000" algn="tl" rotWithShape="0">
              <a:prstClr val="black">
                <a:alpha val="40000"/>
              </a:prstClr>
            </a:outerShdw>
          </a:effectLst>
        </p:spPr>
      </p:pic>
    </p:spTree>
    <p:extLst>
      <p:ext uri="{BB962C8B-B14F-4D97-AF65-F5344CB8AC3E}">
        <p14:creationId xmlns="" xmlns:p14="http://schemas.microsoft.com/office/powerpoint/2010/main" val="6547350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70</a:t>
            </a:fld>
            <a:endParaRPr lang="es-AR"/>
          </a:p>
        </p:txBody>
      </p:sp>
      <p:sp>
        <p:nvSpPr>
          <p:cNvPr id="7" name="1 Título"/>
          <p:cNvSpPr>
            <a:spLocks noGrp="1"/>
          </p:cNvSpPr>
          <p:nvPr>
            <p:ph type="title"/>
          </p:nvPr>
        </p:nvSpPr>
        <p:spPr>
          <a:xfrm>
            <a:off x="214313" y="620688"/>
            <a:ext cx="8929687" cy="500062"/>
          </a:xfrm>
        </p:spPr>
        <p:txBody>
          <a:bodyPr>
            <a:normAutofit fontScale="90000"/>
          </a:bodyPr>
          <a:lstStyle/>
          <a:p>
            <a:r>
              <a:rPr lang="es-AR" smtClean="0"/>
              <a:t>Revisiones Formales - Conceptos</a:t>
            </a:r>
          </a:p>
        </p:txBody>
      </p:sp>
      <p:sp>
        <p:nvSpPr>
          <p:cNvPr id="8" name="2 Marcador de contenido"/>
          <p:cNvSpPr>
            <a:spLocks noGrp="1"/>
          </p:cNvSpPr>
          <p:nvPr>
            <p:ph idx="1"/>
          </p:nvPr>
        </p:nvSpPr>
        <p:spPr>
          <a:xfrm>
            <a:off x="214313" y="1335063"/>
            <a:ext cx="6000750" cy="4500562"/>
          </a:xfrm>
        </p:spPr>
        <p:txBody>
          <a:bodyPr/>
          <a:lstStyle/>
          <a:p>
            <a:pPr defTabSz="762000">
              <a:buClr>
                <a:schemeClr val="accent1">
                  <a:lumMod val="50000"/>
                </a:schemeClr>
              </a:buClr>
              <a:buFont typeface="Wingdings" pitchFamily="2" charset="2"/>
              <a:buChar char="Ø"/>
              <a:defRPr/>
            </a:pPr>
            <a:r>
              <a:rPr lang="es-AR" sz="2400" dirty="0" smtClean="0"/>
              <a:t>Proceso de Revisión:</a:t>
            </a:r>
          </a:p>
          <a:p>
            <a:pPr lvl="1" defTabSz="762000">
              <a:buFont typeface="Wingdings" pitchFamily="2" charset="2"/>
              <a:buChar char="§"/>
              <a:defRPr/>
            </a:pPr>
            <a:r>
              <a:rPr lang="es-AR" sz="1800" dirty="0" smtClean="0">
                <a:solidFill>
                  <a:schemeClr val="accent1">
                    <a:lumMod val="50000"/>
                  </a:schemeClr>
                </a:solidFill>
              </a:rPr>
              <a:t>El conjunto de actividades y documentos que se generan desde la necesidad de revisar un producto hasta la elaboración del documento resultante de la revisión.</a:t>
            </a:r>
          </a:p>
          <a:p>
            <a:pPr defTabSz="762000">
              <a:buFont typeface="Wingdings" pitchFamily="2" charset="2"/>
              <a:buNone/>
              <a:defRPr/>
            </a:pPr>
            <a:endParaRPr lang="es-AR" sz="2400" dirty="0" smtClean="0"/>
          </a:p>
          <a:p>
            <a:pPr defTabSz="762000">
              <a:buClr>
                <a:schemeClr val="accent1">
                  <a:lumMod val="50000"/>
                </a:schemeClr>
              </a:buClr>
              <a:buFont typeface="Wingdings" pitchFamily="2" charset="2"/>
              <a:buChar char="Ø"/>
              <a:defRPr/>
            </a:pPr>
            <a:r>
              <a:rPr lang="es-AR" sz="2400" dirty="0" smtClean="0"/>
              <a:t>Análisis Causal:  </a:t>
            </a:r>
          </a:p>
          <a:p>
            <a:pPr lvl="1" defTabSz="762000">
              <a:buFont typeface="Wingdings" pitchFamily="2" charset="2"/>
              <a:buChar char="§"/>
              <a:defRPr/>
            </a:pPr>
            <a:r>
              <a:rPr lang="es-AR" sz="1800" dirty="0" smtClean="0">
                <a:solidFill>
                  <a:schemeClr val="accent1">
                    <a:lumMod val="50000"/>
                  </a:schemeClr>
                </a:solidFill>
              </a:rPr>
              <a:t>Una sesión de </a:t>
            </a:r>
            <a:r>
              <a:rPr lang="es-AR" sz="1800" dirty="0" err="1" smtClean="0">
                <a:solidFill>
                  <a:schemeClr val="accent1">
                    <a:lumMod val="50000"/>
                  </a:schemeClr>
                </a:solidFill>
              </a:rPr>
              <a:t>brainstorming</a:t>
            </a:r>
            <a:r>
              <a:rPr lang="es-AR" sz="1800" dirty="0" smtClean="0">
                <a:solidFill>
                  <a:schemeClr val="accent1">
                    <a:lumMod val="50000"/>
                  </a:schemeClr>
                </a:solidFill>
              </a:rPr>
              <a:t> para analizar las causas de un conjunto de defectos detectados en una reunión de revisión.</a:t>
            </a:r>
          </a:p>
          <a:p>
            <a:pPr lvl="1" defTabSz="762000">
              <a:defRPr/>
            </a:pPr>
            <a:endParaRPr lang="es-AR" sz="2000" dirty="0" smtClean="0"/>
          </a:p>
          <a:p>
            <a:pPr defTabSz="762000">
              <a:buClr>
                <a:schemeClr val="accent1">
                  <a:lumMod val="50000"/>
                </a:schemeClr>
              </a:buClr>
              <a:buFont typeface="Wingdings" pitchFamily="2" charset="2"/>
              <a:buChar char="Ø"/>
              <a:defRPr/>
            </a:pPr>
            <a:r>
              <a:rPr lang="es-AR" sz="2400" dirty="0" smtClean="0"/>
              <a:t>Prevención de defectos:</a:t>
            </a:r>
          </a:p>
          <a:p>
            <a:pPr lvl="1" defTabSz="762000">
              <a:buFont typeface="Wingdings" pitchFamily="2" charset="2"/>
              <a:buChar char="§"/>
              <a:defRPr/>
            </a:pPr>
            <a:r>
              <a:rPr lang="es-AR" sz="2000" dirty="0" smtClean="0">
                <a:solidFill>
                  <a:schemeClr val="accent1">
                    <a:lumMod val="50000"/>
                  </a:schemeClr>
                </a:solidFill>
              </a:rPr>
              <a:t>Remover las causas de los problemas.</a:t>
            </a:r>
          </a:p>
          <a:p>
            <a:pPr>
              <a:defRPr/>
            </a:pPr>
            <a:endParaRPr lang="es-AR" sz="2400" dirty="0"/>
          </a:p>
        </p:txBody>
      </p:sp>
      <p:pic>
        <p:nvPicPr>
          <p:cNvPr id="9" name="Picture 2" descr="http://www.fotosearch.com/bthumb/CSP/CSP201/k2011260.jpg"/>
          <p:cNvPicPr>
            <a:picLocks noChangeAspect="1" noChangeArrowheads="1"/>
          </p:cNvPicPr>
          <p:nvPr/>
        </p:nvPicPr>
        <p:blipFill>
          <a:blip r:embed="rId3" cstate="print"/>
          <a:srcRect/>
          <a:stretch>
            <a:fillRect/>
          </a:stretch>
        </p:blipFill>
        <p:spPr bwMode="auto">
          <a:xfrm>
            <a:off x="6786563" y="1549375"/>
            <a:ext cx="1619250" cy="1257300"/>
          </a:xfrm>
          <a:prstGeom prst="rect">
            <a:avLst/>
          </a:prstGeom>
          <a:noFill/>
          <a:ln w="9525">
            <a:noFill/>
            <a:miter lim="800000"/>
            <a:headEnd/>
            <a:tailEnd/>
          </a:ln>
        </p:spPr>
      </p:pic>
      <p:pic>
        <p:nvPicPr>
          <p:cNvPr id="10" name="Picture 4" descr="http://www.fotosearch.com/bthumb/IMZ/IMZ382/kle0507.jpg"/>
          <p:cNvPicPr>
            <a:picLocks noChangeAspect="1" noChangeArrowheads="1"/>
          </p:cNvPicPr>
          <p:nvPr/>
        </p:nvPicPr>
        <p:blipFill>
          <a:blip r:embed="rId4" cstate="print"/>
          <a:srcRect/>
          <a:stretch>
            <a:fillRect/>
          </a:stretch>
        </p:blipFill>
        <p:spPr bwMode="auto">
          <a:xfrm>
            <a:off x="6786563" y="3192438"/>
            <a:ext cx="1619250" cy="1019175"/>
          </a:xfrm>
          <a:prstGeom prst="rect">
            <a:avLst/>
          </a:prstGeom>
          <a:noFill/>
          <a:ln w="9525">
            <a:noFill/>
            <a:miter lim="800000"/>
            <a:headEnd/>
            <a:tailEnd/>
          </a:ln>
        </p:spPr>
      </p:pic>
      <p:pic>
        <p:nvPicPr>
          <p:cNvPr id="11" name="Picture 6" descr="http://www.fotosearch.com/bthumb/CSP/CSP103/k1039799.jpg"/>
          <p:cNvPicPr>
            <a:picLocks noChangeAspect="1" noChangeArrowheads="1"/>
          </p:cNvPicPr>
          <p:nvPr/>
        </p:nvPicPr>
        <p:blipFill>
          <a:blip r:embed="rId5" cstate="print"/>
          <a:srcRect/>
          <a:stretch>
            <a:fillRect/>
          </a:stretch>
        </p:blipFill>
        <p:spPr bwMode="auto">
          <a:xfrm>
            <a:off x="6929438" y="4692625"/>
            <a:ext cx="1357312" cy="1357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71</a:t>
            </a:fld>
            <a:endParaRPr lang="es-AR"/>
          </a:p>
        </p:txBody>
      </p:sp>
      <p:sp>
        <p:nvSpPr>
          <p:cNvPr id="7" name="6 Rectángulo redondeado"/>
          <p:cNvSpPr/>
          <p:nvPr/>
        </p:nvSpPr>
        <p:spPr>
          <a:xfrm>
            <a:off x="3071802" y="2835248"/>
            <a:ext cx="2571768" cy="642942"/>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endParaRPr lang="es-AR" u="none"/>
          </a:p>
        </p:txBody>
      </p:sp>
      <p:sp>
        <p:nvSpPr>
          <p:cNvPr id="8" name="7 Rectángulo redondeado"/>
          <p:cNvSpPr/>
          <p:nvPr/>
        </p:nvSpPr>
        <p:spPr>
          <a:xfrm>
            <a:off x="3071802" y="4049694"/>
            <a:ext cx="2571768" cy="642942"/>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endParaRPr lang="es-AR" u="none"/>
          </a:p>
        </p:txBody>
      </p:sp>
      <p:sp>
        <p:nvSpPr>
          <p:cNvPr id="9" name="8 Rectángulo redondeado"/>
          <p:cNvSpPr/>
          <p:nvPr/>
        </p:nvSpPr>
        <p:spPr>
          <a:xfrm>
            <a:off x="3214678" y="5335578"/>
            <a:ext cx="2571768" cy="642942"/>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endParaRPr lang="es-AR" u="none"/>
          </a:p>
        </p:txBody>
      </p:sp>
      <p:sp>
        <p:nvSpPr>
          <p:cNvPr id="10" name="9 Rectángulo redondeado"/>
          <p:cNvSpPr/>
          <p:nvPr/>
        </p:nvSpPr>
        <p:spPr>
          <a:xfrm>
            <a:off x="3071802" y="1477926"/>
            <a:ext cx="2571768" cy="642942"/>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None/>
              <a:defRPr/>
            </a:pPr>
            <a:endParaRPr lang="es-AR" u="none"/>
          </a:p>
        </p:txBody>
      </p:sp>
      <p:sp>
        <p:nvSpPr>
          <p:cNvPr id="11" name="1 Título"/>
          <p:cNvSpPr>
            <a:spLocks noGrp="1"/>
          </p:cNvSpPr>
          <p:nvPr>
            <p:ph type="title"/>
          </p:nvPr>
        </p:nvSpPr>
        <p:spPr>
          <a:xfrm>
            <a:off x="214313" y="620688"/>
            <a:ext cx="8572500" cy="500062"/>
          </a:xfrm>
        </p:spPr>
        <p:txBody>
          <a:bodyPr>
            <a:normAutofit fontScale="90000"/>
          </a:bodyPr>
          <a:lstStyle/>
          <a:p>
            <a:r>
              <a:rPr lang="es-AR" smtClean="0"/>
              <a:t>Proceso de Revisión</a:t>
            </a:r>
          </a:p>
        </p:txBody>
      </p:sp>
      <p:sp>
        <p:nvSpPr>
          <p:cNvPr id="12" name="AutoShape 8"/>
          <p:cNvSpPr>
            <a:spLocks noChangeArrowheads="1"/>
          </p:cNvSpPr>
          <p:nvPr/>
        </p:nvSpPr>
        <p:spPr bwMode="auto">
          <a:xfrm rot="16200000" flipH="1">
            <a:off x="4143375" y="2192313"/>
            <a:ext cx="444500" cy="444500"/>
          </a:xfrm>
          <a:prstGeom prst="rightArrow">
            <a:avLst>
              <a:gd name="adj1" fmla="val 50000"/>
              <a:gd name="adj2" fmla="val 50005"/>
            </a:avLst>
          </a:prstGeom>
          <a:solidFill>
            <a:schemeClr val="tx1"/>
          </a:solidFill>
          <a:ln w="12700">
            <a:solidFill>
              <a:schemeClr val="tx1"/>
            </a:solidFill>
            <a:miter lim="800000"/>
            <a:headEnd/>
            <a:tailEnd/>
          </a:ln>
        </p:spPr>
        <p:txBody>
          <a:bodyPr wrap="none" anchor="ctr"/>
          <a:lstStyle/>
          <a:p>
            <a:pPr>
              <a:buNone/>
            </a:pPr>
            <a:endParaRPr lang="es-AR" u="none"/>
          </a:p>
        </p:txBody>
      </p:sp>
      <p:sp>
        <p:nvSpPr>
          <p:cNvPr id="13" name="AutoShape 9"/>
          <p:cNvSpPr>
            <a:spLocks noChangeArrowheads="1"/>
          </p:cNvSpPr>
          <p:nvPr/>
        </p:nvSpPr>
        <p:spPr bwMode="auto">
          <a:xfrm rot="16200000" flipH="1">
            <a:off x="4222750" y="3552800"/>
            <a:ext cx="444500" cy="444500"/>
          </a:xfrm>
          <a:prstGeom prst="rightArrow">
            <a:avLst>
              <a:gd name="adj1" fmla="val 50000"/>
              <a:gd name="adj2" fmla="val 50005"/>
            </a:avLst>
          </a:prstGeom>
          <a:solidFill>
            <a:schemeClr val="tx1"/>
          </a:solidFill>
          <a:ln w="12700">
            <a:solidFill>
              <a:schemeClr val="tx1"/>
            </a:solidFill>
            <a:miter lim="800000"/>
            <a:headEnd/>
            <a:tailEnd/>
          </a:ln>
        </p:spPr>
        <p:txBody>
          <a:bodyPr wrap="none" anchor="ctr"/>
          <a:lstStyle/>
          <a:p>
            <a:pPr>
              <a:buNone/>
            </a:pPr>
            <a:endParaRPr lang="es-AR" u="none"/>
          </a:p>
        </p:txBody>
      </p:sp>
      <p:sp>
        <p:nvSpPr>
          <p:cNvPr id="14" name="AutoShape 10"/>
          <p:cNvSpPr>
            <a:spLocks noChangeArrowheads="1"/>
          </p:cNvSpPr>
          <p:nvPr/>
        </p:nvSpPr>
        <p:spPr bwMode="auto">
          <a:xfrm rot="16200000" flipH="1">
            <a:off x="4222750" y="4848200"/>
            <a:ext cx="444500" cy="444500"/>
          </a:xfrm>
          <a:prstGeom prst="rightArrow">
            <a:avLst>
              <a:gd name="adj1" fmla="val 50000"/>
              <a:gd name="adj2" fmla="val 50005"/>
            </a:avLst>
          </a:prstGeom>
          <a:solidFill>
            <a:schemeClr val="tx1"/>
          </a:solidFill>
          <a:ln w="12700">
            <a:solidFill>
              <a:schemeClr val="tx1"/>
            </a:solidFill>
            <a:miter lim="800000"/>
            <a:headEnd/>
            <a:tailEnd/>
          </a:ln>
        </p:spPr>
        <p:txBody>
          <a:bodyPr wrap="none" anchor="ctr"/>
          <a:lstStyle/>
          <a:p>
            <a:pPr>
              <a:buNone/>
            </a:pPr>
            <a:endParaRPr lang="es-AR" u="none"/>
          </a:p>
        </p:txBody>
      </p:sp>
      <p:sp>
        <p:nvSpPr>
          <p:cNvPr id="15" name="Oval 11"/>
          <p:cNvSpPr>
            <a:spLocks noChangeArrowheads="1"/>
          </p:cNvSpPr>
          <p:nvPr/>
        </p:nvSpPr>
        <p:spPr bwMode="auto">
          <a:xfrm>
            <a:off x="6889721" y="3248020"/>
            <a:ext cx="1968500" cy="1663700"/>
          </a:xfrm>
          <a:prstGeom prst="ellipse">
            <a:avLst/>
          </a:prstGeom>
          <a:solidFill>
            <a:srgbClr val="FFC00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buNone/>
              <a:defRPr/>
            </a:pPr>
            <a:endParaRPr lang="es-AR" u="none">
              <a:latin typeface="Arial" charset="0"/>
            </a:endParaRPr>
          </a:p>
        </p:txBody>
      </p:sp>
      <p:sp>
        <p:nvSpPr>
          <p:cNvPr id="16" name="Line 12"/>
          <p:cNvSpPr>
            <a:spLocks noChangeShapeType="1"/>
          </p:cNvSpPr>
          <p:nvPr/>
        </p:nvSpPr>
        <p:spPr bwMode="auto">
          <a:xfrm>
            <a:off x="1674813" y="1793850"/>
            <a:ext cx="1428750" cy="46038"/>
          </a:xfrm>
          <a:prstGeom prst="line">
            <a:avLst/>
          </a:prstGeom>
          <a:noFill/>
          <a:ln w="12700">
            <a:solidFill>
              <a:schemeClr val="tx1"/>
            </a:solidFill>
            <a:round/>
            <a:headEnd/>
            <a:tailEnd type="triangle" w="med" len="med"/>
          </a:ln>
        </p:spPr>
        <p:txBody>
          <a:bodyPr/>
          <a:lstStyle/>
          <a:p>
            <a:pPr>
              <a:buNone/>
            </a:pPr>
            <a:endParaRPr lang="es-AR" u="none"/>
          </a:p>
        </p:txBody>
      </p:sp>
      <p:sp>
        <p:nvSpPr>
          <p:cNvPr id="17" name="Line 14"/>
          <p:cNvSpPr>
            <a:spLocks noChangeShapeType="1"/>
          </p:cNvSpPr>
          <p:nvPr/>
        </p:nvSpPr>
        <p:spPr bwMode="auto">
          <a:xfrm flipH="1" flipV="1">
            <a:off x="5643563" y="3121000"/>
            <a:ext cx="1389062" cy="484188"/>
          </a:xfrm>
          <a:prstGeom prst="line">
            <a:avLst/>
          </a:prstGeom>
          <a:noFill/>
          <a:ln w="12700">
            <a:solidFill>
              <a:schemeClr val="tx1"/>
            </a:solidFill>
            <a:round/>
            <a:headEnd/>
            <a:tailEnd type="triangle" w="med" len="med"/>
          </a:ln>
        </p:spPr>
        <p:txBody>
          <a:bodyPr/>
          <a:lstStyle/>
          <a:p>
            <a:pPr>
              <a:buNone/>
            </a:pPr>
            <a:endParaRPr lang="es-AR" u="none"/>
          </a:p>
        </p:txBody>
      </p:sp>
      <p:sp>
        <p:nvSpPr>
          <p:cNvPr id="18" name="Line 15"/>
          <p:cNvSpPr>
            <a:spLocks noChangeShapeType="1"/>
          </p:cNvSpPr>
          <p:nvPr/>
        </p:nvSpPr>
        <p:spPr bwMode="auto">
          <a:xfrm flipV="1">
            <a:off x="5643563" y="4319563"/>
            <a:ext cx="1246187" cy="87312"/>
          </a:xfrm>
          <a:prstGeom prst="line">
            <a:avLst/>
          </a:prstGeom>
          <a:noFill/>
          <a:ln w="12700">
            <a:solidFill>
              <a:schemeClr val="tx1"/>
            </a:solidFill>
            <a:round/>
            <a:headEnd/>
            <a:tailEnd type="triangle" w="med" len="med"/>
          </a:ln>
        </p:spPr>
        <p:txBody>
          <a:bodyPr/>
          <a:lstStyle/>
          <a:p>
            <a:pPr>
              <a:buNone/>
            </a:pPr>
            <a:endParaRPr lang="es-AR" u="none"/>
          </a:p>
        </p:txBody>
      </p:sp>
      <p:sp>
        <p:nvSpPr>
          <p:cNvPr id="19" name="Rectangle 16"/>
          <p:cNvSpPr>
            <a:spLocks noChangeArrowheads="1"/>
          </p:cNvSpPr>
          <p:nvPr/>
        </p:nvSpPr>
        <p:spPr bwMode="auto">
          <a:xfrm>
            <a:off x="428625" y="2605063"/>
            <a:ext cx="1728788" cy="768415"/>
          </a:xfrm>
          <a:prstGeom prst="rect">
            <a:avLst/>
          </a:prstGeom>
          <a:noFill/>
          <a:ln w="12700">
            <a:noFill/>
            <a:miter lim="800000"/>
            <a:headEnd/>
            <a:tailEnd/>
          </a:ln>
        </p:spPr>
        <p:txBody>
          <a:bodyPr lIns="90488" tIns="44450" rIns="90488" bIns="44450">
            <a:spAutoFit/>
          </a:bodyPr>
          <a:lstStyle/>
          <a:p>
            <a:pPr algn="ctr" defTabSz="762000">
              <a:buNone/>
            </a:pPr>
            <a:r>
              <a:rPr lang="es-AR" b="1" u="none">
                <a:solidFill>
                  <a:schemeClr val="hlink"/>
                </a:solidFill>
              </a:rPr>
              <a:t>Producto o</a:t>
            </a:r>
          </a:p>
          <a:p>
            <a:pPr algn="ctr" defTabSz="762000">
              <a:buNone/>
            </a:pPr>
            <a:r>
              <a:rPr lang="es-AR" b="1" u="none">
                <a:solidFill>
                  <a:schemeClr val="hlink"/>
                </a:solidFill>
              </a:rPr>
              <a:t>Componente a</a:t>
            </a:r>
          </a:p>
          <a:p>
            <a:pPr algn="ctr" defTabSz="762000">
              <a:buNone/>
            </a:pPr>
            <a:r>
              <a:rPr lang="es-AR" b="1" u="none">
                <a:solidFill>
                  <a:schemeClr val="hlink"/>
                </a:solidFill>
              </a:rPr>
              <a:t>Revisar</a:t>
            </a:r>
          </a:p>
        </p:txBody>
      </p:sp>
      <p:sp>
        <p:nvSpPr>
          <p:cNvPr id="20" name="Rectangle 17"/>
          <p:cNvSpPr>
            <a:spLocks noChangeArrowheads="1"/>
          </p:cNvSpPr>
          <p:nvPr/>
        </p:nvSpPr>
        <p:spPr bwMode="auto">
          <a:xfrm>
            <a:off x="3362134" y="1549375"/>
            <a:ext cx="1845058" cy="450636"/>
          </a:xfrm>
          <a:prstGeom prst="rect">
            <a:avLst/>
          </a:prstGeom>
          <a:noFill/>
          <a:ln w="12700">
            <a:noFill/>
            <a:miter lim="800000"/>
            <a:headEnd/>
            <a:tailEnd/>
          </a:ln>
        </p:spPr>
        <p:txBody>
          <a:bodyPr wrap="none" lIns="90488" tIns="44450" rIns="90488" bIns="44450">
            <a:spAutoFit/>
          </a:bodyPr>
          <a:lstStyle/>
          <a:p>
            <a:pPr defTabSz="762000">
              <a:buNone/>
            </a:pPr>
            <a:r>
              <a:rPr lang="es-AR" sz="2400" u="none"/>
              <a:t>Preparación</a:t>
            </a:r>
          </a:p>
        </p:txBody>
      </p:sp>
      <p:sp>
        <p:nvSpPr>
          <p:cNvPr id="21" name="Rectangle 18"/>
          <p:cNvSpPr>
            <a:spLocks noChangeArrowheads="1"/>
          </p:cNvSpPr>
          <p:nvPr/>
        </p:nvSpPr>
        <p:spPr bwMode="auto">
          <a:xfrm>
            <a:off x="3514859" y="2920975"/>
            <a:ext cx="1777731" cy="450636"/>
          </a:xfrm>
          <a:prstGeom prst="rect">
            <a:avLst/>
          </a:prstGeom>
          <a:noFill/>
          <a:ln w="12700">
            <a:noFill/>
            <a:miter lim="800000"/>
            <a:headEnd/>
            <a:tailEnd/>
          </a:ln>
        </p:spPr>
        <p:txBody>
          <a:bodyPr wrap="none" lIns="90488" tIns="44450" rIns="90488" bIns="44450">
            <a:spAutoFit/>
          </a:bodyPr>
          <a:lstStyle/>
          <a:p>
            <a:pPr defTabSz="762000">
              <a:buNone/>
            </a:pPr>
            <a:r>
              <a:rPr lang="es-AR" sz="2400" u="none"/>
              <a:t>Realización</a:t>
            </a:r>
          </a:p>
        </p:txBody>
      </p:sp>
      <p:sp>
        <p:nvSpPr>
          <p:cNvPr id="22" name="Rectangle 19"/>
          <p:cNvSpPr>
            <a:spLocks noChangeArrowheads="1"/>
          </p:cNvSpPr>
          <p:nvPr/>
        </p:nvSpPr>
        <p:spPr bwMode="auto">
          <a:xfrm>
            <a:off x="3206785" y="4192563"/>
            <a:ext cx="2290692" cy="450636"/>
          </a:xfrm>
          <a:prstGeom prst="rect">
            <a:avLst/>
          </a:prstGeom>
          <a:noFill/>
          <a:ln w="12700">
            <a:noFill/>
            <a:miter lim="800000"/>
            <a:headEnd/>
            <a:tailEnd/>
          </a:ln>
        </p:spPr>
        <p:txBody>
          <a:bodyPr wrap="none" lIns="90488" tIns="44450" rIns="90488" bIns="44450">
            <a:spAutoFit/>
          </a:bodyPr>
          <a:lstStyle/>
          <a:p>
            <a:pPr defTabSz="762000">
              <a:buNone/>
            </a:pPr>
            <a:r>
              <a:rPr lang="es-AR" sz="2400" u="none"/>
              <a:t>Análisis Causal</a:t>
            </a:r>
          </a:p>
        </p:txBody>
      </p:sp>
      <p:sp>
        <p:nvSpPr>
          <p:cNvPr id="23" name="Rectangle 20"/>
          <p:cNvSpPr>
            <a:spLocks noChangeArrowheads="1"/>
          </p:cNvSpPr>
          <p:nvPr/>
        </p:nvSpPr>
        <p:spPr bwMode="auto">
          <a:xfrm>
            <a:off x="3571777" y="5407000"/>
            <a:ext cx="1825821" cy="450636"/>
          </a:xfrm>
          <a:prstGeom prst="rect">
            <a:avLst/>
          </a:prstGeom>
          <a:noFill/>
          <a:ln w="12700">
            <a:noFill/>
            <a:miter lim="800000"/>
            <a:headEnd/>
            <a:tailEnd/>
          </a:ln>
        </p:spPr>
        <p:txBody>
          <a:bodyPr wrap="none" lIns="90488" tIns="44450" rIns="90488" bIns="44450">
            <a:spAutoFit/>
          </a:bodyPr>
          <a:lstStyle/>
          <a:p>
            <a:pPr defTabSz="762000">
              <a:buNone/>
            </a:pPr>
            <a:r>
              <a:rPr lang="es-AR" sz="2400" u="none"/>
              <a:t>Fin Proceso</a:t>
            </a:r>
          </a:p>
        </p:txBody>
      </p:sp>
      <p:sp>
        <p:nvSpPr>
          <p:cNvPr id="24" name="Freeform 21"/>
          <p:cNvSpPr>
            <a:spLocks/>
          </p:cNvSpPr>
          <p:nvPr/>
        </p:nvSpPr>
        <p:spPr bwMode="auto">
          <a:xfrm>
            <a:off x="2159000" y="1793850"/>
            <a:ext cx="1068388" cy="3887788"/>
          </a:xfrm>
          <a:custGeom>
            <a:avLst/>
            <a:gdLst>
              <a:gd name="T0" fmla="*/ 2147483647 w 673"/>
              <a:gd name="T1" fmla="*/ 2147483647 h 2449"/>
              <a:gd name="T2" fmla="*/ 0 w 673"/>
              <a:gd name="T3" fmla="*/ 2147483647 h 2449"/>
              <a:gd name="T4" fmla="*/ 0 w 673"/>
              <a:gd name="T5" fmla="*/ 0 h 2449"/>
              <a:gd name="T6" fmla="*/ 0 60000 65536"/>
              <a:gd name="T7" fmla="*/ 0 60000 65536"/>
              <a:gd name="T8" fmla="*/ 0 60000 65536"/>
              <a:gd name="T9" fmla="*/ 0 w 673"/>
              <a:gd name="T10" fmla="*/ 0 h 2449"/>
              <a:gd name="T11" fmla="*/ 673 w 673"/>
              <a:gd name="T12" fmla="*/ 2449 h 2449"/>
            </a:gdLst>
            <a:ahLst/>
            <a:cxnLst>
              <a:cxn ang="T6">
                <a:pos x="T0" y="T1"/>
              </a:cxn>
              <a:cxn ang="T7">
                <a:pos x="T2" y="T3"/>
              </a:cxn>
              <a:cxn ang="T8">
                <a:pos x="T4" y="T5"/>
              </a:cxn>
            </a:cxnLst>
            <a:rect l="T9" t="T10" r="T11" b="T12"/>
            <a:pathLst>
              <a:path w="673" h="2449">
                <a:moveTo>
                  <a:pt x="672" y="2448"/>
                </a:moveTo>
                <a:lnTo>
                  <a:pt x="0" y="2448"/>
                </a:lnTo>
                <a:lnTo>
                  <a:pt x="0" y="0"/>
                </a:lnTo>
              </a:path>
            </a:pathLst>
          </a:custGeom>
          <a:noFill/>
          <a:ln w="12700" cap="rnd">
            <a:solidFill>
              <a:schemeClr val="tx1"/>
            </a:solidFill>
            <a:round/>
            <a:headEnd/>
            <a:tailEnd type="triangle" w="med" len="med"/>
          </a:ln>
        </p:spPr>
        <p:txBody>
          <a:bodyPr/>
          <a:lstStyle/>
          <a:p>
            <a:pPr>
              <a:buNone/>
            </a:pPr>
            <a:endParaRPr lang="es-AR" u="none"/>
          </a:p>
        </p:txBody>
      </p:sp>
      <p:sp>
        <p:nvSpPr>
          <p:cNvPr id="25" name="Rectangle 22"/>
          <p:cNvSpPr>
            <a:spLocks noChangeArrowheads="1"/>
          </p:cNvSpPr>
          <p:nvPr/>
        </p:nvSpPr>
        <p:spPr bwMode="auto">
          <a:xfrm>
            <a:off x="7096125" y="3576613"/>
            <a:ext cx="1579563" cy="768415"/>
          </a:xfrm>
          <a:prstGeom prst="rect">
            <a:avLst/>
          </a:prstGeom>
          <a:noFill/>
          <a:ln w="12700">
            <a:noFill/>
            <a:miter lim="800000"/>
            <a:headEnd/>
            <a:tailEnd/>
          </a:ln>
        </p:spPr>
        <p:txBody>
          <a:bodyPr lIns="90488" tIns="44450" rIns="90488" bIns="44450">
            <a:spAutoFit/>
          </a:bodyPr>
          <a:lstStyle/>
          <a:p>
            <a:pPr algn="ctr" defTabSz="762000">
              <a:buNone/>
            </a:pPr>
            <a:r>
              <a:rPr lang="es-AR" b="1" u="none"/>
              <a:t>Línea </a:t>
            </a:r>
          </a:p>
          <a:p>
            <a:pPr algn="ctr" defTabSz="762000">
              <a:buNone/>
            </a:pPr>
            <a:r>
              <a:rPr lang="es-AR" b="1" u="none"/>
              <a:t>Base de</a:t>
            </a:r>
          </a:p>
          <a:p>
            <a:pPr algn="ctr" defTabSz="762000">
              <a:buNone/>
            </a:pPr>
            <a:r>
              <a:rPr lang="es-AR" b="1" u="none"/>
              <a:t>Documentos</a:t>
            </a:r>
          </a:p>
        </p:txBody>
      </p:sp>
      <p:sp>
        <p:nvSpPr>
          <p:cNvPr id="26" name="Rectangle 23"/>
          <p:cNvSpPr>
            <a:spLocks noChangeArrowheads="1"/>
          </p:cNvSpPr>
          <p:nvPr/>
        </p:nvSpPr>
        <p:spPr bwMode="auto">
          <a:xfrm>
            <a:off x="6429375" y="1192188"/>
            <a:ext cx="2019300" cy="606833"/>
          </a:xfrm>
          <a:prstGeom prst="rect">
            <a:avLst/>
          </a:prstGeom>
          <a:noFill/>
          <a:ln w="12700">
            <a:noFill/>
            <a:miter lim="800000"/>
            <a:headEnd/>
            <a:tailEnd/>
          </a:ln>
        </p:spPr>
        <p:txBody>
          <a:bodyPr lIns="90488" tIns="44450" rIns="90488" bIns="44450">
            <a:spAutoFit/>
          </a:bodyPr>
          <a:lstStyle/>
          <a:p>
            <a:pPr algn="ctr" defTabSz="762000">
              <a:buNone/>
            </a:pPr>
            <a:r>
              <a:rPr lang="es-AR" sz="1600" b="1" u="none"/>
              <a:t>Checklist</a:t>
            </a:r>
          </a:p>
          <a:p>
            <a:pPr algn="ctr" defTabSz="762000">
              <a:buNone/>
            </a:pPr>
            <a:r>
              <a:rPr lang="es-AR" sz="1600" b="1" u="none"/>
              <a:t>Lista de revisores</a:t>
            </a:r>
          </a:p>
        </p:txBody>
      </p:sp>
      <p:sp>
        <p:nvSpPr>
          <p:cNvPr id="27" name="Rectangle 24"/>
          <p:cNvSpPr>
            <a:spLocks noChangeArrowheads="1"/>
          </p:cNvSpPr>
          <p:nvPr/>
        </p:nvSpPr>
        <p:spPr bwMode="auto">
          <a:xfrm>
            <a:off x="5639856" y="2763813"/>
            <a:ext cx="1094852" cy="330347"/>
          </a:xfrm>
          <a:prstGeom prst="rect">
            <a:avLst/>
          </a:prstGeom>
          <a:noFill/>
          <a:ln w="12700">
            <a:noFill/>
            <a:miter lim="800000"/>
            <a:headEnd/>
            <a:tailEnd/>
          </a:ln>
        </p:spPr>
        <p:txBody>
          <a:bodyPr wrap="none" lIns="90488" tIns="44450" rIns="90488" bIns="44450">
            <a:spAutoFit/>
          </a:bodyPr>
          <a:lstStyle/>
          <a:p>
            <a:pPr defTabSz="762000">
              <a:buNone/>
            </a:pPr>
            <a:r>
              <a:rPr lang="es-AR" sz="1600" b="1" u="none"/>
              <a:t>Checklist</a:t>
            </a:r>
          </a:p>
        </p:txBody>
      </p:sp>
      <p:sp>
        <p:nvSpPr>
          <p:cNvPr id="28" name="Line 25"/>
          <p:cNvSpPr>
            <a:spLocks noChangeShapeType="1"/>
          </p:cNvSpPr>
          <p:nvPr/>
        </p:nvSpPr>
        <p:spPr bwMode="auto">
          <a:xfrm>
            <a:off x="5643563" y="3335313"/>
            <a:ext cx="1317625" cy="484187"/>
          </a:xfrm>
          <a:prstGeom prst="line">
            <a:avLst/>
          </a:prstGeom>
          <a:noFill/>
          <a:ln w="12700">
            <a:solidFill>
              <a:schemeClr val="tx1"/>
            </a:solidFill>
            <a:round/>
            <a:headEnd/>
            <a:tailEnd type="triangle" w="med" len="med"/>
          </a:ln>
        </p:spPr>
        <p:txBody>
          <a:bodyPr/>
          <a:lstStyle/>
          <a:p>
            <a:pPr>
              <a:buNone/>
            </a:pPr>
            <a:endParaRPr lang="es-AR" u="none"/>
          </a:p>
        </p:txBody>
      </p:sp>
      <p:sp>
        <p:nvSpPr>
          <p:cNvPr id="29" name="Rectangle 26"/>
          <p:cNvSpPr>
            <a:spLocks noChangeArrowheads="1"/>
          </p:cNvSpPr>
          <p:nvPr/>
        </p:nvSpPr>
        <p:spPr bwMode="auto">
          <a:xfrm>
            <a:off x="5033863" y="3544863"/>
            <a:ext cx="1333699" cy="606833"/>
          </a:xfrm>
          <a:prstGeom prst="rect">
            <a:avLst/>
          </a:prstGeom>
          <a:noFill/>
          <a:ln w="12700">
            <a:noFill/>
            <a:miter lim="800000"/>
            <a:headEnd/>
            <a:tailEnd/>
          </a:ln>
        </p:spPr>
        <p:txBody>
          <a:bodyPr wrap="none" lIns="90488" tIns="44450" rIns="90488" bIns="44450">
            <a:spAutoFit/>
          </a:bodyPr>
          <a:lstStyle/>
          <a:p>
            <a:pPr defTabSz="762000">
              <a:buNone/>
            </a:pPr>
            <a:r>
              <a:rPr lang="es-AR" sz="1600" b="1" u="none"/>
              <a:t>Informe</a:t>
            </a:r>
          </a:p>
          <a:p>
            <a:pPr defTabSz="762000">
              <a:buNone/>
            </a:pPr>
            <a:r>
              <a:rPr lang="es-AR" sz="1600" b="1" u="none"/>
              <a:t>de Revisión</a:t>
            </a:r>
          </a:p>
        </p:txBody>
      </p:sp>
      <p:sp>
        <p:nvSpPr>
          <p:cNvPr id="30" name="Rectangle 27"/>
          <p:cNvSpPr>
            <a:spLocks noChangeArrowheads="1"/>
          </p:cNvSpPr>
          <p:nvPr/>
        </p:nvSpPr>
        <p:spPr bwMode="auto">
          <a:xfrm>
            <a:off x="6000750" y="5264125"/>
            <a:ext cx="1698625" cy="606833"/>
          </a:xfrm>
          <a:prstGeom prst="rect">
            <a:avLst/>
          </a:prstGeom>
          <a:noFill/>
          <a:ln w="12700">
            <a:noFill/>
            <a:miter lim="800000"/>
            <a:headEnd/>
            <a:tailEnd/>
          </a:ln>
        </p:spPr>
        <p:txBody>
          <a:bodyPr lIns="90488" tIns="44450" rIns="90488" bIns="44450">
            <a:spAutoFit/>
          </a:bodyPr>
          <a:lstStyle/>
          <a:p>
            <a:pPr defTabSz="762000">
              <a:buNone/>
            </a:pPr>
            <a:r>
              <a:rPr lang="es-AR" sz="1600" b="1" u="none"/>
              <a:t>Informe de </a:t>
            </a:r>
          </a:p>
          <a:p>
            <a:pPr defTabSz="762000">
              <a:buNone/>
            </a:pPr>
            <a:r>
              <a:rPr lang="es-AR" sz="1600" b="1" u="none"/>
              <a:t>Análisis Causal</a:t>
            </a:r>
          </a:p>
        </p:txBody>
      </p:sp>
      <p:pic>
        <p:nvPicPr>
          <p:cNvPr id="31" name="Picture 29" descr="C:\Documents and Settings\Victor\My Documents\My Pictures\Microsoft Clip Organizer\j0404013.wmf"/>
          <p:cNvPicPr>
            <a:picLocks noChangeAspect="1" noChangeArrowheads="1"/>
          </p:cNvPicPr>
          <p:nvPr/>
        </p:nvPicPr>
        <p:blipFill>
          <a:blip r:embed="rId3" cstate="print"/>
          <a:srcRect/>
          <a:stretch>
            <a:fillRect/>
          </a:stretch>
        </p:blipFill>
        <p:spPr bwMode="auto">
          <a:xfrm>
            <a:off x="785813" y="1263625"/>
            <a:ext cx="941387" cy="938213"/>
          </a:xfrm>
          <a:prstGeom prst="rect">
            <a:avLst/>
          </a:prstGeom>
          <a:noFill/>
          <a:ln w="9525">
            <a:noFill/>
            <a:miter lim="800000"/>
            <a:headEnd/>
            <a:tailEnd/>
          </a:ln>
        </p:spPr>
      </p:pic>
      <p:pic>
        <p:nvPicPr>
          <p:cNvPr id="32" name="Picture 2" descr="C:\Documents and Settings\Victor\My Documents\My Pictures\Microsoft Clip Organizer\j0432599.png"/>
          <p:cNvPicPr>
            <a:picLocks noChangeAspect="1" noChangeArrowheads="1"/>
          </p:cNvPicPr>
          <p:nvPr/>
        </p:nvPicPr>
        <p:blipFill>
          <a:blip r:embed="rId4" cstate="print"/>
          <a:srcRect/>
          <a:stretch>
            <a:fillRect/>
          </a:stretch>
        </p:blipFill>
        <p:spPr bwMode="auto">
          <a:xfrm>
            <a:off x="7000875" y="1835125"/>
            <a:ext cx="785813" cy="785813"/>
          </a:xfrm>
          <a:prstGeom prst="rect">
            <a:avLst/>
          </a:prstGeom>
          <a:noFill/>
          <a:ln w="9525">
            <a:noFill/>
            <a:miter lim="800000"/>
            <a:headEnd/>
            <a:tailEnd/>
          </a:ln>
        </p:spPr>
      </p:pic>
      <p:cxnSp>
        <p:nvCxnSpPr>
          <p:cNvPr id="33" name="36 Conector angular"/>
          <p:cNvCxnSpPr/>
          <p:nvPr/>
        </p:nvCxnSpPr>
        <p:spPr>
          <a:xfrm rot="16200000" flipV="1">
            <a:off x="6034088" y="1408088"/>
            <a:ext cx="1449387" cy="2230437"/>
          </a:xfrm>
          <a:prstGeom prst="bentConnector2">
            <a:avLst/>
          </a:prstGeom>
          <a:ln>
            <a:solidFill>
              <a:schemeClr val="accent4">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72</a:t>
            </a:fld>
            <a:endParaRPr lang="es-AR"/>
          </a:p>
        </p:txBody>
      </p:sp>
      <p:sp>
        <p:nvSpPr>
          <p:cNvPr id="7" name="1 Título"/>
          <p:cNvSpPr>
            <a:spLocks noGrp="1"/>
          </p:cNvSpPr>
          <p:nvPr>
            <p:ph type="title"/>
          </p:nvPr>
        </p:nvSpPr>
        <p:spPr>
          <a:xfrm>
            <a:off x="214313" y="620688"/>
            <a:ext cx="8929687" cy="500062"/>
          </a:xfrm>
        </p:spPr>
        <p:txBody>
          <a:bodyPr>
            <a:normAutofit fontScale="90000"/>
          </a:bodyPr>
          <a:lstStyle/>
          <a:p>
            <a:r>
              <a:rPr lang="es-AR" smtClean="0"/>
              <a:t>Consideraciones  </a:t>
            </a:r>
          </a:p>
        </p:txBody>
      </p:sp>
      <p:sp>
        <p:nvSpPr>
          <p:cNvPr id="8" name="2 Marcador de contenido"/>
          <p:cNvSpPr>
            <a:spLocks noGrp="1"/>
          </p:cNvSpPr>
          <p:nvPr>
            <p:ph idx="1"/>
          </p:nvPr>
        </p:nvSpPr>
        <p:spPr>
          <a:xfrm>
            <a:off x="214313" y="1335063"/>
            <a:ext cx="8143875" cy="4500562"/>
          </a:xfrm>
        </p:spPr>
        <p:txBody>
          <a:bodyPr/>
          <a:lstStyle/>
          <a:p>
            <a:pPr defTabSz="762000">
              <a:buClr>
                <a:schemeClr val="accent1">
                  <a:lumMod val="50000"/>
                </a:schemeClr>
              </a:buClr>
              <a:buSzPct val="100000"/>
              <a:buFont typeface="Wingdings" pitchFamily="2" charset="2"/>
              <a:buChar char="G"/>
              <a:defRPr/>
            </a:pPr>
            <a:r>
              <a:rPr lang="es-AR" sz="2000" dirty="0" smtClean="0"/>
              <a:t>Entregar los materiales a los revisores con </a:t>
            </a:r>
            <a:r>
              <a:rPr lang="es-AR" sz="2000" b="1" dirty="0" smtClean="0">
                <a:solidFill>
                  <a:schemeClr val="accent1">
                    <a:lumMod val="50000"/>
                  </a:schemeClr>
                </a:solidFill>
              </a:rPr>
              <a:t>anticipación</a:t>
            </a:r>
            <a:r>
              <a:rPr lang="es-AR" sz="2000" dirty="0" smtClean="0"/>
              <a:t> para que se familiaricen con los mismos.</a:t>
            </a:r>
          </a:p>
          <a:p>
            <a:pPr defTabSz="762000">
              <a:buClr>
                <a:schemeClr val="accent1">
                  <a:lumMod val="50000"/>
                </a:schemeClr>
              </a:buClr>
              <a:buFontTx/>
              <a:buNone/>
              <a:defRPr/>
            </a:pPr>
            <a:endParaRPr lang="es-AR" sz="2000" dirty="0" smtClean="0"/>
          </a:p>
          <a:p>
            <a:pPr defTabSz="762000">
              <a:buClr>
                <a:schemeClr val="accent1">
                  <a:lumMod val="50000"/>
                </a:schemeClr>
              </a:buClr>
              <a:buSzPct val="100000"/>
              <a:buFont typeface="Wingdings" pitchFamily="2" charset="2"/>
              <a:buChar char="G"/>
              <a:defRPr/>
            </a:pPr>
            <a:r>
              <a:rPr lang="es-AR" sz="2000" dirty="0" smtClean="0"/>
              <a:t>Sea riguroso en el </a:t>
            </a:r>
            <a:r>
              <a:rPr lang="es-AR" sz="2000" b="1" dirty="0" smtClean="0">
                <a:solidFill>
                  <a:schemeClr val="accent1">
                    <a:lumMod val="50000"/>
                  </a:schemeClr>
                </a:solidFill>
              </a:rPr>
              <a:t>cumplimiento de la agenda</a:t>
            </a:r>
            <a:r>
              <a:rPr lang="es-AR" sz="2000" dirty="0" smtClean="0"/>
              <a:t>.</a:t>
            </a:r>
          </a:p>
          <a:p>
            <a:pPr defTabSz="762000">
              <a:buClr>
                <a:schemeClr val="accent1">
                  <a:lumMod val="50000"/>
                </a:schemeClr>
              </a:buClr>
              <a:buFontTx/>
              <a:buNone/>
              <a:defRPr/>
            </a:pPr>
            <a:endParaRPr lang="es-AR" sz="2000" dirty="0" smtClean="0"/>
          </a:p>
          <a:p>
            <a:pPr defTabSz="762000">
              <a:buClr>
                <a:schemeClr val="accent1">
                  <a:lumMod val="50000"/>
                </a:schemeClr>
              </a:buClr>
              <a:buSzPct val="100000"/>
              <a:buFont typeface="Wingdings" pitchFamily="2" charset="2"/>
              <a:buChar char="G"/>
              <a:defRPr/>
            </a:pPr>
            <a:r>
              <a:rPr lang="es-AR" sz="2000" dirty="0" smtClean="0"/>
              <a:t>La reunión de revisión no busca soluciones, sólo </a:t>
            </a:r>
            <a:r>
              <a:rPr lang="es-AR" sz="2000" b="1" dirty="0" smtClean="0">
                <a:solidFill>
                  <a:schemeClr val="accent1">
                    <a:lumMod val="50000"/>
                  </a:schemeClr>
                </a:solidFill>
              </a:rPr>
              <a:t>detecta defectos</a:t>
            </a:r>
            <a:r>
              <a:rPr lang="es-AR" sz="2000" dirty="0" smtClean="0"/>
              <a:t>.</a:t>
            </a:r>
          </a:p>
          <a:p>
            <a:pPr defTabSz="762000">
              <a:buClr>
                <a:schemeClr val="accent1">
                  <a:lumMod val="50000"/>
                </a:schemeClr>
              </a:buClr>
              <a:buFontTx/>
              <a:buNone/>
              <a:defRPr/>
            </a:pPr>
            <a:endParaRPr lang="es-AR" sz="2000" dirty="0" smtClean="0"/>
          </a:p>
          <a:p>
            <a:pPr defTabSz="762000">
              <a:buClr>
                <a:schemeClr val="accent1">
                  <a:lumMod val="50000"/>
                </a:schemeClr>
              </a:buClr>
              <a:buSzPct val="100000"/>
              <a:buFont typeface="Wingdings" pitchFamily="2" charset="2"/>
              <a:buChar char="G"/>
              <a:defRPr/>
            </a:pPr>
            <a:r>
              <a:rPr lang="es-AR" sz="2000" dirty="0" smtClean="0"/>
              <a:t>En las primeras revisiones, ponga observadores para tener otra óptica de la </a:t>
            </a:r>
            <a:r>
              <a:rPr lang="es-AR" sz="2000" b="1" dirty="0" smtClean="0">
                <a:solidFill>
                  <a:schemeClr val="accent1">
                    <a:lumMod val="50000"/>
                  </a:schemeClr>
                </a:solidFill>
              </a:rPr>
              <a:t>eficiencia del proceso</a:t>
            </a:r>
            <a:r>
              <a:rPr lang="es-AR" sz="2000" dirty="0" smtClean="0"/>
              <a:t>.</a:t>
            </a:r>
          </a:p>
          <a:p>
            <a:pPr defTabSz="762000">
              <a:buClr>
                <a:schemeClr val="accent1">
                  <a:lumMod val="50000"/>
                </a:schemeClr>
              </a:buClr>
              <a:buSzPct val="100000"/>
              <a:buFont typeface="Wingdings" pitchFamily="2" charset="2"/>
              <a:buChar char="G"/>
              <a:defRPr/>
            </a:pPr>
            <a:endParaRPr lang="es-AR" sz="2000" dirty="0" smtClean="0"/>
          </a:p>
          <a:p>
            <a:pPr defTabSz="762000">
              <a:buClr>
                <a:schemeClr val="accent1">
                  <a:lumMod val="50000"/>
                </a:schemeClr>
              </a:buClr>
              <a:buSzPct val="100000"/>
              <a:buFont typeface="Wingdings" pitchFamily="2" charset="2"/>
              <a:buChar char="G"/>
              <a:defRPr/>
            </a:pPr>
            <a:r>
              <a:rPr lang="es-AR" sz="2000" dirty="0" smtClean="0"/>
              <a:t>La </a:t>
            </a:r>
            <a:r>
              <a:rPr lang="es-AR" sz="2000" b="1" dirty="0" smtClean="0">
                <a:solidFill>
                  <a:schemeClr val="accent1">
                    <a:lumMod val="50000"/>
                  </a:schemeClr>
                </a:solidFill>
              </a:rPr>
              <a:t>cantidad</a:t>
            </a:r>
            <a:r>
              <a:rPr lang="es-AR" sz="2000" dirty="0" smtClean="0"/>
              <a:t> de revisores varía con el tamaño y complejidad  del producto a revisar. Lo mínimo son 2 : un autor y un revisor.</a:t>
            </a:r>
          </a:p>
          <a:p>
            <a:pPr>
              <a:buClr>
                <a:schemeClr val="accent1">
                  <a:lumMod val="50000"/>
                </a:schemeClr>
              </a:buClr>
              <a:defRPr/>
            </a:pPr>
            <a:endParaRPr lang="es-AR" sz="20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73</a:t>
            </a:fld>
            <a:endParaRPr lang="es-AR"/>
          </a:p>
        </p:txBody>
      </p:sp>
      <p:sp>
        <p:nvSpPr>
          <p:cNvPr id="7" name="1 Título"/>
          <p:cNvSpPr>
            <a:spLocks noGrp="1"/>
          </p:cNvSpPr>
          <p:nvPr>
            <p:ph type="title"/>
          </p:nvPr>
        </p:nvSpPr>
        <p:spPr>
          <a:xfrm>
            <a:off x="214313" y="548680"/>
            <a:ext cx="8929687" cy="500062"/>
          </a:xfrm>
        </p:spPr>
        <p:txBody>
          <a:bodyPr>
            <a:normAutofit fontScale="90000"/>
          </a:bodyPr>
          <a:lstStyle/>
          <a:p>
            <a:r>
              <a:rPr lang="es-AR" smtClean="0"/>
              <a:t>Consideraciones  </a:t>
            </a:r>
          </a:p>
        </p:txBody>
      </p:sp>
      <p:sp>
        <p:nvSpPr>
          <p:cNvPr id="8" name="2 Marcador de contenido"/>
          <p:cNvSpPr>
            <a:spLocks noGrp="1"/>
          </p:cNvSpPr>
          <p:nvPr>
            <p:ph idx="1"/>
          </p:nvPr>
        </p:nvSpPr>
        <p:spPr>
          <a:xfrm>
            <a:off x="214313" y="1263055"/>
            <a:ext cx="8143875" cy="4500562"/>
          </a:xfrm>
        </p:spPr>
        <p:txBody>
          <a:bodyPr>
            <a:normAutofit lnSpcReduction="10000"/>
          </a:bodyPr>
          <a:lstStyle/>
          <a:p>
            <a:pPr defTabSz="762000">
              <a:buClr>
                <a:srgbClr val="3C8C93"/>
              </a:buClr>
              <a:buFont typeface="Wingdings" pitchFamily="2" charset="2"/>
              <a:buChar char="G"/>
            </a:pPr>
            <a:r>
              <a:rPr lang="es-AR" sz="2000" smtClean="0"/>
              <a:t>La revisiones son más efectivas cuanto </a:t>
            </a:r>
            <a:r>
              <a:rPr lang="es-AR" sz="2000" b="1" smtClean="0">
                <a:solidFill>
                  <a:srgbClr val="3C8C93"/>
                </a:solidFill>
              </a:rPr>
              <a:t>más temprano</a:t>
            </a:r>
            <a:r>
              <a:rPr lang="es-AR" sz="2000" smtClean="0"/>
              <a:t> se ponen en las actividades del ciclo de vida.</a:t>
            </a:r>
          </a:p>
          <a:p>
            <a:pPr defTabSz="762000">
              <a:buClr>
                <a:srgbClr val="3C8C93"/>
              </a:buClr>
              <a:buFont typeface="Wingdings" pitchFamily="2" charset="2"/>
              <a:buChar char="G"/>
            </a:pPr>
            <a:endParaRPr lang="es-AR" sz="2000" smtClean="0"/>
          </a:p>
          <a:p>
            <a:pPr defTabSz="762000">
              <a:buClr>
                <a:srgbClr val="3C8C93"/>
              </a:buClr>
              <a:buFont typeface="Wingdings" pitchFamily="2" charset="2"/>
              <a:buChar char="G"/>
            </a:pPr>
            <a:r>
              <a:rPr lang="es-AR" sz="2000" smtClean="0"/>
              <a:t> Incluya el </a:t>
            </a:r>
            <a:r>
              <a:rPr lang="es-AR" sz="2000" b="1" smtClean="0">
                <a:solidFill>
                  <a:srgbClr val="3C8C93"/>
                </a:solidFill>
              </a:rPr>
              <a:t>tiempo</a:t>
            </a:r>
            <a:r>
              <a:rPr lang="es-AR" sz="2000" smtClean="0"/>
              <a:t> de revisiones en los planes de desarrollo.</a:t>
            </a:r>
          </a:p>
          <a:p>
            <a:pPr defTabSz="762000">
              <a:buClr>
                <a:srgbClr val="3C8C93"/>
              </a:buClr>
              <a:buFont typeface="Wingdings" pitchFamily="2" charset="2"/>
              <a:buChar char="G"/>
            </a:pPr>
            <a:endParaRPr lang="es-AR" sz="2000" smtClean="0"/>
          </a:p>
          <a:p>
            <a:pPr defTabSz="762000">
              <a:buClr>
                <a:srgbClr val="3C8C93"/>
              </a:buClr>
              <a:buFont typeface="Wingdings" pitchFamily="2" charset="2"/>
              <a:buChar char="G"/>
            </a:pPr>
            <a:r>
              <a:rPr lang="es-AR" sz="2000" smtClean="0"/>
              <a:t> Arme una </a:t>
            </a:r>
            <a:r>
              <a:rPr lang="es-AR" sz="2000" b="1" smtClean="0">
                <a:solidFill>
                  <a:srgbClr val="3C8C93"/>
                </a:solidFill>
              </a:rPr>
              <a:t>clasificación de defectos </a:t>
            </a:r>
            <a:r>
              <a:rPr lang="es-AR" sz="2000" smtClean="0"/>
              <a:t>para facilitar su análisis.</a:t>
            </a:r>
          </a:p>
          <a:p>
            <a:pPr defTabSz="762000">
              <a:buClr>
                <a:srgbClr val="3C8C93"/>
              </a:buClr>
              <a:buFont typeface="Wingdings" pitchFamily="2" charset="2"/>
              <a:buChar char="G"/>
            </a:pPr>
            <a:endParaRPr lang="es-AR" sz="2000" smtClean="0"/>
          </a:p>
          <a:p>
            <a:pPr defTabSz="762000">
              <a:buClr>
                <a:srgbClr val="3C8C93"/>
              </a:buClr>
              <a:buFont typeface="Wingdings" pitchFamily="2" charset="2"/>
              <a:buChar char="G"/>
            </a:pPr>
            <a:r>
              <a:rPr lang="es-AR" sz="2000" smtClean="0"/>
              <a:t>Dedique tiempo a construir los </a:t>
            </a:r>
            <a:r>
              <a:rPr lang="es-AR" sz="2000" b="1" smtClean="0">
                <a:solidFill>
                  <a:srgbClr val="3C8C93"/>
                </a:solidFill>
              </a:rPr>
              <a:t>checklists</a:t>
            </a:r>
            <a:r>
              <a:rPr lang="es-AR" sz="2000" smtClean="0"/>
              <a:t>:</a:t>
            </a:r>
          </a:p>
          <a:p>
            <a:pPr defTabSz="762000">
              <a:buFontTx/>
              <a:buNone/>
            </a:pPr>
            <a:endParaRPr lang="es-AR" sz="2000" b="1" smtClean="0">
              <a:latin typeface="Times New Roman" pitchFamily="18" charset="0"/>
              <a:cs typeface="Times New Roman" pitchFamily="18" charset="0"/>
            </a:endParaRPr>
          </a:p>
          <a:p>
            <a:pPr marL="742950" lvl="2" indent="-342900" defTabSz="762000">
              <a:buClr>
                <a:srgbClr val="3C8C93"/>
              </a:buClr>
              <a:buFontTx/>
              <a:buAutoNum type="arabicPeriod"/>
            </a:pPr>
            <a:r>
              <a:rPr lang="es-AR" sz="1600" smtClean="0"/>
              <a:t>Arme las preguntas en base a sus normas y reglas de trabajo.</a:t>
            </a:r>
          </a:p>
          <a:p>
            <a:pPr marL="742950" lvl="2" indent="-342900" defTabSz="762000">
              <a:buClr>
                <a:srgbClr val="3C8C93"/>
              </a:buClr>
              <a:buFontTx/>
              <a:buAutoNum type="arabicPeriod"/>
            </a:pPr>
            <a:r>
              <a:rPr lang="es-AR" sz="1600" smtClean="0"/>
              <a:t>Evite las preguntas subjetivas.</a:t>
            </a:r>
          </a:p>
          <a:p>
            <a:pPr marL="742950" lvl="2" indent="-342900" defTabSz="762000">
              <a:buClr>
                <a:srgbClr val="3C8C93"/>
              </a:buClr>
              <a:buFontTx/>
              <a:buAutoNum type="arabicPeriod"/>
            </a:pPr>
            <a:r>
              <a:rPr lang="es-AR" sz="1600" smtClean="0"/>
              <a:t>Las preguntas deben ser claramente direccionadas al aspecto del producto bajo revisión.</a:t>
            </a:r>
          </a:p>
          <a:p>
            <a:pPr marL="742950" lvl="2" indent="-342900" defTabSz="762000">
              <a:buClr>
                <a:srgbClr val="3C8C93"/>
              </a:buClr>
              <a:buFontTx/>
              <a:buAutoNum type="arabicPeriod"/>
            </a:pPr>
            <a:r>
              <a:rPr lang="es-AR" sz="1600" smtClean="0"/>
              <a:t>Haga revisiones periódicas de los checklists.</a:t>
            </a:r>
          </a:p>
          <a:p>
            <a:pPr lvl="1" defTabSz="762000"/>
            <a:endParaRPr lang="es-AR" sz="2000" smtClean="0"/>
          </a:p>
          <a:p>
            <a:pPr defTabSz="762000">
              <a:buClr>
                <a:srgbClr val="3C8C93"/>
              </a:buClr>
              <a:buFont typeface="Wingdings" pitchFamily="2" charset="2"/>
              <a:buChar char="G"/>
            </a:pPr>
            <a:endParaRPr lang="es-AR" sz="200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74</a:t>
            </a:fld>
            <a:endParaRPr lang="es-AR"/>
          </a:p>
        </p:txBody>
      </p:sp>
      <p:sp>
        <p:nvSpPr>
          <p:cNvPr id="7" name="1 Título"/>
          <p:cNvSpPr>
            <a:spLocks noGrp="1"/>
          </p:cNvSpPr>
          <p:nvPr>
            <p:ph type="title"/>
          </p:nvPr>
        </p:nvSpPr>
        <p:spPr>
          <a:xfrm>
            <a:off x="214313" y="548680"/>
            <a:ext cx="8572500" cy="500062"/>
          </a:xfrm>
        </p:spPr>
        <p:txBody>
          <a:bodyPr>
            <a:normAutofit fontScale="90000"/>
          </a:bodyPr>
          <a:lstStyle/>
          <a:p>
            <a:r>
              <a:rPr lang="es-ES" smtClean="0"/>
              <a:t>Comparación entre tipos de revisión</a:t>
            </a:r>
            <a:endParaRPr lang="es-AR" smtClean="0"/>
          </a:p>
        </p:txBody>
      </p:sp>
      <p:graphicFrame>
        <p:nvGraphicFramePr>
          <p:cNvPr id="8" name="Group 52"/>
          <p:cNvGraphicFramePr>
            <a:graphicFrameLocks/>
          </p:cNvGraphicFramePr>
          <p:nvPr/>
        </p:nvGraphicFramePr>
        <p:xfrm>
          <a:off x="500063" y="1269405"/>
          <a:ext cx="8077200" cy="4709160"/>
        </p:xfrm>
        <a:graphic>
          <a:graphicData uri="http://schemas.openxmlformats.org/drawingml/2006/table">
            <a:tbl>
              <a:tblPr/>
              <a:tblGrid>
                <a:gridCol w="1346200"/>
                <a:gridCol w="1346200"/>
                <a:gridCol w="1346200"/>
                <a:gridCol w="1346200"/>
                <a:gridCol w="1346200"/>
                <a:gridCol w="1346200"/>
              </a:tblGrid>
              <a:tr h="515938">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400" b="0" i="0" u="none" strike="noStrike" cap="none" normalizeH="0" baseline="0" dirty="0" smtClean="0">
                          <a:ln>
                            <a:noFill/>
                          </a:ln>
                          <a:solidFill>
                            <a:schemeClr val="tx1"/>
                          </a:solidFill>
                          <a:effectLst/>
                          <a:latin typeface="Arial" pitchFamily="34" charset="0"/>
                        </a:rPr>
                        <a:t>Característica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400" b="0" i="0" u="none" strike="noStrike" cap="none" normalizeH="0" baseline="0" smtClean="0">
                          <a:ln>
                            <a:noFill/>
                          </a:ln>
                          <a:solidFill>
                            <a:schemeClr val="tx1"/>
                          </a:solidFill>
                          <a:effectLst/>
                          <a:latin typeface="Arial" pitchFamily="34" charset="0"/>
                        </a:rPr>
                        <a:t>Revisión de Gestión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400" b="0" i="0" u="none" strike="noStrike" cap="none" normalizeH="0" baseline="0" smtClean="0">
                          <a:ln>
                            <a:noFill/>
                          </a:ln>
                          <a:solidFill>
                            <a:schemeClr val="tx1"/>
                          </a:solidFill>
                          <a:effectLst/>
                          <a:latin typeface="Arial" pitchFamily="34" charset="0"/>
                        </a:rPr>
                        <a:t>Revisión Técnica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400" b="0" i="0" u="none" strike="noStrike" cap="none" normalizeH="0" baseline="0" dirty="0" smtClean="0">
                          <a:ln>
                            <a:noFill/>
                          </a:ln>
                          <a:solidFill>
                            <a:schemeClr val="tx1"/>
                          </a:solidFill>
                          <a:effectLst/>
                          <a:latin typeface="Arial" pitchFamily="34" charset="0"/>
                        </a:rPr>
                        <a:t>Inspección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400" b="0" i="0" u="none" strike="noStrike" cap="none" normalizeH="0" baseline="0" smtClean="0">
                          <a:ln>
                            <a:noFill/>
                          </a:ln>
                          <a:solidFill>
                            <a:schemeClr val="tx1"/>
                          </a:solidFill>
                          <a:effectLst/>
                          <a:latin typeface="Arial" pitchFamily="34" charset="0"/>
                        </a:rPr>
                        <a:t>Walk-through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400" b="0" i="0" u="none" strike="noStrike" cap="none" normalizeH="0" baseline="0" smtClean="0">
                          <a:ln>
                            <a:noFill/>
                          </a:ln>
                          <a:solidFill>
                            <a:schemeClr val="tx1"/>
                          </a:solidFill>
                          <a:effectLst/>
                          <a:latin typeface="Arial" pitchFamily="34" charset="0"/>
                        </a:rPr>
                        <a:t>Auditoria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7000">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dirty="0" smtClean="0">
                          <a:ln>
                            <a:noFill/>
                          </a:ln>
                          <a:solidFill>
                            <a:schemeClr val="tx1"/>
                          </a:solidFill>
                          <a:effectLst/>
                          <a:latin typeface="Arial" pitchFamily="34" charset="0"/>
                        </a:rPr>
                        <a:t>Objetivo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Asegurar el progreso; recomendar acciones correctivas; asegurar la asignación de recursos adecuada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Evaluar las conformidades a las especificaciones y planes; asegurar la integridad a los cambios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Encontrar anomalías; verificar la resolución; verificar la calidad del producto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Encontrar anomalías; examinar las alternativas; mejorar el producto; foro de aprendizaje</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1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Evaluar las conformidades con los estándares y reglamentaciones de forma independiente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7000">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smtClean="0">
                          <a:ln>
                            <a:noFill/>
                          </a:ln>
                          <a:solidFill>
                            <a:schemeClr val="tx1"/>
                          </a:solidFill>
                          <a:effectLst/>
                          <a:latin typeface="Arial" pitchFamily="34" charset="0"/>
                        </a:rPr>
                        <a:t>Toma de Decisiones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El equipo de gestión diagrama los cursos de acción; decisiones hechas en el reunión o como un resultado de las recomendaciones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El equipo de revisión solicita liderazgo técnico o de gestión para actuar en base a las recomendaciones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El equipo de revisión elije determinados productos predefinidos, los defectos deben ser removidos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El equipo acuerda los cambios que serán hechos por el autor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Organización auditada, iniciador, cliente o usuario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7000">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smtClean="0">
                          <a:ln>
                            <a:noFill/>
                          </a:ln>
                          <a:solidFill>
                            <a:schemeClr val="tx1"/>
                          </a:solidFill>
                          <a:effectLst/>
                          <a:latin typeface="Arial" pitchFamily="34" charset="0"/>
                        </a:rPr>
                        <a:t>Verificación del Cambios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El líder verifica que líneas de acción están cumplidas, la verificación del cambio es dejada a otros controles del proyecto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El líder verifica que líneas de acción están cumplidas, la verificación del cambio es dejada a otros controles del proyecto</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1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El líder verifica que líneas de acción están cumplidas, la verificación del cambio es dejada a otros controles del proyecto</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1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El líder verifica que líneas de acción están cumplidas, la verificación del cambio es dejada a otros controles del proyecto</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1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dirty="0" smtClean="0">
                          <a:ln>
                            <a:noFill/>
                          </a:ln>
                          <a:solidFill>
                            <a:schemeClr val="tx1"/>
                          </a:solidFill>
                          <a:effectLst/>
                          <a:latin typeface="Arial" pitchFamily="34" charset="0"/>
                        </a:rPr>
                        <a:t>Responsabilidad de la organización auditada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75</a:t>
            </a:fld>
            <a:endParaRPr lang="es-AR"/>
          </a:p>
        </p:txBody>
      </p:sp>
      <p:sp>
        <p:nvSpPr>
          <p:cNvPr id="7" name="1 Título"/>
          <p:cNvSpPr>
            <a:spLocks noGrp="1"/>
          </p:cNvSpPr>
          <p:nvPr>
            <p:ph type="title"/>
          </p:nvPr>
        </p:nvSpPr>
        <p:spPr>
          <a:xfrm>
            <a:off x="214313" y="548680"/>
            <a:ext cx="8572500" cy="500062"/>
          </a:xfrm>
        </p:spPr>
        <p:txBody>
          <a:bodyPr>
            <a:normAutofit fontScale="90000"/>
          </a:bodyPr>
          <a:lstStyle/>
          <a:p>
            <a:r>
              <a:rPr lang="es-ES" smtClean="0"/>
              <a:t>Comparación entre tipos de revisión</a:t>
            </a:r>
            <a:endParaRPr lang="es-AR" smtClean="0"/>
          </a:p>
        </p:txBody>
      </p:sp>
      <p:graphicFrame>
        <p:nvGraphicFramePr>
          <p:cNvPr id="8" name="Group 78"/>
          <p:cNvGraphicFramePr>
            <a:graphicFrameLocks/>
          </p:cNvGraphicFramePr>
          <p:nvPr/>
        </p:nvGraphicFramePr>
        <p:xfrm>
          <a:off x="609600" y="1263055"/>
          <a:ext cx="8077200" cy="4472623"/>
        </p:xfrm>
        <a:graphic>
          <a:graphicData uri="http://schemas.openxmlformats.org/drawingml/2006/table">
            <a:tbl>
              <a:tblPr/>
              <a:tblGrid>
                <a:gridCol w="1346200"/>
                <a:gridCol w="1346200"/>
                <a:gridCol w="1346200"/>
                <a:gridCol w="1346200"/>
                <a:gridCol w="1346200"/>
                <a:gridCol w="1346200"/>
              </a:tblGrid>
              <a:tr h="515938">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400" b="0" i="0" u="none" strike="noStrike" cap="none" normalizeH="0" baseline="0" dirty="0" smtClean="0">
                          <a:ln>
                            <a:noFill/>
                          </a:ln>
                          <a:solidFill>
                            <a:schemeClr val="tx1"/>
                          </a:solidFill>
                          <a:effectLst/>
                          <a:latin typeface="Arial" pitchFamily="34" charset="0"/>
                        </a:rPr>
                        <a:t>Característica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400" b="0" i="0" u="none" strike="noStrike" cap="none" normalizeH="0" baseline="0" smtClean="0">
                          <a:ln>
                            <a:noFill/>
                          </a:ln>
                          <a:solidFill>
                            <a:schemeClr val="tx1"/>
                          </a:solidFill>
                          <a:effectLst/>
                          <a:latin typeface="Arial" pitchFamily="34" charset="0"/>
                        </a:rPr>
                        <a:t>Revisión de Gestión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400" b="0" i="0" u="none" strike="noStrike" cap="none" normalizeH="0" baseline="0" smtClean="0">
                          <a:ln>
                            <a:noFill/>
                          </a:ln>
                          <a:solidFill>
                            <a:schemeClr val="tx1"/>
                          </a:solidFill>
                          <a:effectLst/>
                          <a:latin typeface="Arial" pitchFamily="34" charset="0"/>
                        </a:rPr>
                        <a:t>Revisión Técnica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400" b="0" i="0" u="none" strike="noStrike" cap="none" normalizeH="0" baseline="0" smtClean="0">
                          <a:ln>
                            <a:noFill/>
                          </a:ln>
                          <a:solidFill>
                            <a:schemeClr val="tx1"/>
                          </a:solidFill>
                          <a:effectLst/>
                          <a:latin typeface="Arial" pitchFamily="34" charset="0"/>
                        </a:rPr>
                        <a:t>Inspección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400" b="0" i="0" u="none" strike="noStrike" cap="none" normalizeH="0" baseline="0" smtClean="0">
                          <a:ln>
                            <a:noFill/>
                          </a:ln>
                          <a:solidFill>
                            <a:schemeClr val="tx1"/>
                          </a:solidFill>
                          <a:effectLst/>
                          <a:latin typeface="Arial" pitchFamily="34" charset="0"/>
                        </a:rPr>
                        <a:t>Walk-through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400" b="0" i="0" u="none" strike="noStrike" cap="none" normalizeH="0" baseline="0" smtClean="0">
                          <a:ln>
                            <a:noFill/>
                          </a:ln>
                          <a:solidFill>
                            <a:schemeClr val="tx1"/>
                          </a:solidFill>
                          <a:effectLst/>
                          <a:latin typeface="Arial" pitchFamily="34" charset="0"/>
                        </a:rPr>
                        <a:t>Auditoria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0725">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smtClean="0">
                          <a:ln>
                            <a:noFill/>
                          </a:ln>
                          <a:solidFill>
                            <a:schemeClr val="tx1"/>
                          </a:solidFill>
                          <a:effectLst/>
                          <a:latin typeface="Arial" pitchFamily="34" charset="0"/>
                        </a:rPr>
                        <a:t>Tamaño del grupo recomendado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Dos o más personas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Tres o más personas</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1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De tres a seis personas</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1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De dos a siete personas</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1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De una a cinco personas</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1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9138">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smtClean="0">
                          <a:ln>
                            <a:noFill/>
                          </a:ln>
                          <a:solidFill>
                            <a:schemeClr val="tx1"/>
                          </a:solidFill>
                          <a:effectLst/>
                          <a:latin typeface="Arial" pitchFamily="34" charset="0"/>
                        </a:rPr>
                        <a:t>Asistencia del grupo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Gerencia, lideres técnicos y pares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Lideres técnicos y pares</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1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Reunión de pares con asistencia documentada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Lideres técnicos y pares</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1000" b="0" i="0" u="none" strike="noStrike" cap="none" normalizeH="0" baseline="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1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Auditores, organización auditada, personal de gestión y técnico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smtClean="0">
                          <a:ln>
                            <a:noFill/>
                          </a:ln>
                          <a:solidFill>
                            <a:schemeClr val="tx1"/>
                          </a:solidFill>
                          <a:effectLst/>
                          <a:latin typeface="Arial" pitchFamily="34" charset="0"/>
                        </a:rPr>
                        <a:t>Líder de Grupo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Normalmente el gerente responsable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Normalmente el Líder Técnico (Ingeniero)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Moderador entrenado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Moderador o autor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Líder Auditor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2825">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smtClean="0">
                          <a:ln>
                            <a:noFill/>
                          </a:ln>
                          <a:solidFill>
                            <a:schemeClr val="tx1"/>
                          </a:solidFill>
                          <a:effectLst/>
                          <a:latin typeface="Arial" pitchFamily="34" charset="0"/>
                        </a:rPr>
                        <a:t>Volumen del Material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Moderado a alto, dependiendo de los objetivos específicos de la reunión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Moderado a alto, dependiendo de los objetivos específicos de la reunión</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1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Relativamente Bajo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Relativamente Bajo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Moderado a alto, dependiendo de los objetivos específicos de la reunión</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1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dirty="0" smtClean="0">
                          <a:ln>
                            <a:noFill/>
                          </a:ln>
                          <a:solidFill>
                            <a:schemeClr val="tx1"/>
                          </a:solidFill>
                          <a:effectLst/>
                          <a:latin typeface="Arial" pitchFamily="34" charset="0"/>
                        </a:rPr>
                        <a:t>Presentador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Representante el proyecto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Representante del equipo de Desarrollo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Un lector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Autor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dirty="0" smtClean="0">
                          <a:ln>
                            <a:noFill/>
                          </a:ln>
                          <a:solidFill>
                            <a:schemeClr val="tx1"/>
                          </a:solidFill>
                          <a:effectLst/>
                          <a:latin typeface="Arial" pitchFamily="34" charset="0"/>
                        </a:rPr>
                        <a:t>Los auditores recolectan y examinan la información provista por la organización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76</a:t>
            </a:fld>
            <a:endParaRPr lang="es-AR"/>
          </a:p>
        </p:txBody>
      </p:sp>
      <p:sp>
        <p:nvSpPr>
          <p:cNvPr id="7" name="1 Título"/>
          <p:cNvSpPr>
            <a:spLocks noGrp="1"/>
          </p:cNvSpPr>
          <p:nvPr>
            <p:ph type="title"/>
          </p:nvPr>
        </p:nvSpPr>
        <p:spPr>
          <a:xfrm>
            <a:off x="214313" y="692696"/>
            <a:ext cx="8572500" cy="500062"/>
          </a:xfrm>
        </p:spPr>
        <p:txBody>
          <a:bodyPr>
            <a:normAutofit fontScale="90000"/>
          </a:bodyPr>
          <a:lstStyle/>
          <a:p>
            <a:r>
              <a:rPr lang="es-ES" smtClean="0"/>
              <a:t>Comparación entre tipos de revisión</a:t>
            </a:r>
            <a:endParaRPr lang="es-AR" smtClean="0"/>
          </a:p>
        </p:txBody>
      </p:sp>
      <p:graphicFrame>
        <p:nvGraphicFramePr>
          <p:cNvPr id="8" name="Group 90"/>
          <p:cNvGraphicFramePr>
            <a:graphicFrameLocks/>
          </p:cNvGraphicFramePr>
          <p:nvPr/>
        </p:nvGraphicFramePr>
        <p:xfrm>
          <a:off x="609600" y="1264196"/>
          <a:ext cx="8077200" cy="4751705"/>
        </p:xfrm>
        <a:graphic>
          <a:graphicData uri="http://schemas.openxmlformats.org/drawingml/2006/table">
            <a:tbl>
              <a:tblPr/>
              <a:tblGrid>
                <a:gridCol w="1346200"/>
                <a:gridCol w="1346200"/>
                <a:gridCol w="1346200"/>
                <a:gridCol w="1346200"/>
                <a:gridCol w="1346200"/>
                <a:gridCol w="1346200"/>
              </a:tblGrid>
              <a:tr h="515938">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400" b="0" i="0" u="none" strike="noStrike" cap="none" normalizeH="0" baseline="0" dirty="0" smtClean="0">
                          <a:ln>
                            <a:noFill/>
                          </a:ln>
                          <a:solidFill>
                            <a:schemeClr val="tx1"/>
                          </a:solidFill>
                          <a:effectLst/>
                          <a:latin typeface="Arial" pitchFamily="34" charset="0"/>
                        </a:rPr>
                        <a:t>Característica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400" b="0" i="0" u="none" strike="noStrike" cap="none" normalizeH="0" baseline="0" dirty="0" smtClean="0">
                          <a:ln>
                            <a:noFill/>
                          </a:ln>
                          <a:solidFill>
                            <a:schemeClr val="tx1"/>
                          </a:solidFill>
                          <a:effectLst/>
                          <a:latin typeface="Arial" pitchFamily="34" charset="0"/>
                        </a:rPr>
                        <a:t>Revisión de Gestión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400" b="0" i="0" u="none" strike="noStrike" cap="none" normalizeH="0" baseline="0" smtClean="0">
                          <a:ln>
                            <a:noFill/>
                          </a:ln>
                          <a:solidFill>
                            <a:schemeClr val="tx1"/>
                          </a:solidFill>
                          <a:effectLst/>
                          <a:latin typeface="Arial" pitchFamily="34" charset="0"/>
                        </a:rPr>
                        <a:t>Revisión Técnica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400" b="0" i="0" u="none" strike="noStrike" cap="none" normalizeH="0" baseline="0" dirty="0" smtClean="0">
                          <a:ln>
                            <a:noFill/>
                          </a:ln>
                          <a:solidFill>
                            <a:schemeClr val="tx1"/>
                          </a:solidFill>
                          <a:effectLst/>
                          <a:latin typeface="Arial" pitchFamily="34" charset="0"/>
                        </a:rPr>
                        <a:t>Inspección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400" b="0" i="0" u="none" strike="noStrike" cap="none" normalizeH="0" baseline="0" smtClean="0">
                          <a:ln>
                            <a:noFill/>
                          </a:ln>
                          <a:solidFill>
                            <a:schemeClr val="tx1"/>
                          </a:solidFill>
                          <a:effectLst/>
                          <a:latin typeface="Arial" pitchFamily="34" charset="0"/>
                        </a:rPr>
                        <a:t>Walk-through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400" b="0" i="0" u="none" strike="noStrike" cap="none" normalizeH="0" baseline="0" smtClean="0">
                          <a:ln>
                            <a:noFill/>
                          </a:ln>
                          <a:solidFill>
                            <a:schemeClr val="tx1"/>
                          </a:solidFill>
                          <a:effectLst/>
                          <a:latin typeface="Arial" pitchFamily="34" charset="0"/>
                        </a:rPr>
                        <a:t>Auditoria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0725">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smtClean="0">
                          <a:ln>
                            <a:noFill/>
                          </a:ln>
                          <a:solidFill>
                            <a:schemeClr val="tx1"/>
                          </a:solidFill>
                          <a:effectLst/>
                          <a:latin typeface="Arial" pitchFamily="34" charset="0"/>
                        </a:rPr>
                        <a:t>Recolección de datos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Son requeridas según las políticas, estándares o planes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No es un requerimiento formal. Puede ser hecho localmente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Altamente recomendable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Recomendable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No es un requerimiento formal. Puede ser hecho localmente.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9138">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smtClean="0">
                          <a:ln>
                            <a:noFill/>
                          </a:ln>
                          <a:solidFill>
                            <a:schemeClr val="tx1"/>
                          </a:solidFill>
                          <a:effectLst/>
                          <a:latin typeface="Arial" pitchFamily="34" charset="0"/>
                        </a:rPr>
                        <a:t>Salidas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Documentación de la revisión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Documentación de la revisión</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1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Lista de anomalías, Resumen de anomalías, documentación de la inspección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Lista de anomalías, líneas de acción, decisiones, propuestas de seguimiento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Reporte de Audoria formal, observaciones, descubrimientos, deficiencias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smtClean="0">
                          <a:ln>
                            <a:noFill/>
                          </a:ln>
                          <a:solidFill>
                            <a:schemeClr val="tx1"/>
                          </a:solidFill>
                          <a:effectLst/>
                          <a:latin typeface="Arial" pitchFamily="34" charset="0"/>
                        </a:rPr>
                        <a:t>Entrenamiento Formal del Moderador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SI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SI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smtClean="0">
                          <a:ln>
                            <a:noFill/>
                          </a:ln>
                          <a:solidFill>
                            <a:schemeClr val="tx1"/>
                          </a:solidFill>
                          <a:effectLst/>
                          <a:latin typeface="Arial" pitchFamily="34" charset="0"/>
                        </a:rPr>
                        <a:t>Roles definidos de los participantes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SI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SI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SI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SI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SI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smtClean="0">
                          <a:ln>
                            <a:noFill/>
                          </a:ln>
                          <a:solidFill>
                            <a:schemeClr val="tx1"/>
                          </a:solidFill>
                          <a:effectLst/>
                          <a:latin typeface="Arial" pitchFamily="34" charset="0"/>
                        </a:rPr>
                        <a:t>Uso de checklist de defectos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SI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SI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smtClean="0">
                          <a:ln>
                            <a:noFill/>
                          </a:ln>
                          <a:solidFill>
                            <a:schemeClr val="tx1"/>
                          </a:solidFill>
                          <a:effectLst/>
                          <a:latin typeface="Arial" pitchFamily="34" charset="0"/>
                        </a:rPr>
                        <a:t>Participantes de la Gerencia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SI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Opcional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SI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200" b="0" i="0" u="none" strike="noStrike" cap="none" normalizeH="0" baseline="0" smtClean="0">
                          <a:ln>
                            <a:noFill/>
                          </a:ln>
                          <a:solidFill>
                            <a:schemeClr val="tx1"/>
                          </a:solidFill>
                          <a:effectLst/>
                          <a:latin typeface="Arial" pitchFamily="34" charset="0"/>
                        </a:rPr>
                        <a:t>Participante del cliente o usuario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Opcional</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1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Opcional</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1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dirty="0" smtClean="0">
                          <a:ln>
                            <a:noFill/>
                          </a:ln>
                          <a:solidFill>
                            <a:schemeClr val="tx1"/>
                          </a:solidFill>
                          <a:effectLst/>
                          <a:latin typeface="Arial" pitchFamily="34" charset="0"/>
                        </a:rPr>
                        <a:t>Opcional</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10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smtClean="0">
                          <a:ln>
                            <a:noFill/>
                          </a:ln>
                          <a:solidFill>
                            <a:schemeClr val="tx1"/>
                          </a:solidFill>
                          <a:effectLst/>
                          <a:latin typeface="Arial" pitchFamily="34" charset="0"/>
                        </a:rPr>
                        <a:t>Opcional</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1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r>
                        <a:rPr kumimoji="1" lang="es-ES" sz="1000" b="0" i="0" u="none" strike="noStrike" cap="none" normalizeH="0" baseline="0" dirty="0" smtClean="0">
                          <a:ln>
                            <a:noFill/>
                          </a:ln>
                          <a:solidFill>
                            <a:schemeClr val="tx1"/>
                          </a:solidFill>
                          <a:effectLst/>
                          <a:latin typeface="Arial" pitchFamily="34" charset="0"/>
                        </a:rPr>
                        <a:t>Opcional</a:t>
                      </a:r>
                    </a:p>
                    <a:p>
                      <a:pPr marL="0" marR="0" lvl="0" indent="0" algn="l" defTabSz="914400" rtl="0" eaLnBrk="0" fontAlgn="base" latinLnBrk="0" hangingPunct="0">
                        <a:lnSpc>
                          <a:spcPct val="100000"/>
                        </a:lnSpc>
                        <a:spcBef>
                          <a:spcPct val="5000"/>
                        </a:spcBef>
                        <a:spcAft>
                          <a:spcPct val="0"/>
                        </a:spcAft>
                        <a:buClr>
                          <a:srgbClr val="FD5825"/>
                        </a:buClr>
                        <a:buSzTx/>
                        <a:buFont typeface="Wingdings" pitchFamily="2" charset="2"/>
                        <a:buNone/>
                        <a:tabLst/>
                      </a:pPr>
                      <a:endParaRPr kumimoji="1" lang="es-ES" sz="10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8</a:t>
            </a:fld>
            <a:endParaRPr lang="es-AR"/>
          </a:p>
        </p:txBody>
      </p:sp>
      <p:sp>
        <p:nvSpPr>
          <p:cNvPr id="7" name="1 Título"/>
          <p:cNvSpPr>
            <a:spLocks noGrp="1"/>
          </p:cNvSpPr>
          <p:nvPr>
            <p:ph type="title"/>
          </p:nvPr>
        </p:nvSpPr>
        <p:spPr>
          <a:xfrm>
            <a:off x="214313" y="476672"/>
            <a:ext cx="8929687" cy="500062"/>
          </a:xfrm>
        </p:spPr>
        <p:txBody>
          <a:bodyPr>
            <a:normAutofit fontScale="90000"/>
          </a:bodyPr>
          <a:lstStyle/>
          <a:p>
            <a:r>
              <a:rPr lang="es-ES_tradnl" dirty="0"/>
              <a:t>Los hacedores de la Calidad: </a:t>
            </a:r>
            <a:r>
              <a:rPr lang="es-ES_tradnl" dirty="0" smtClean="0"/>
              <a:t>Deming</a:t>
            </a:r>
            <a:endParaRPr lang="es-AR" dirty="0" smtClean="0"/>
          </a:p>
        </p:txBody>
      </p:sp>
      <p:sp>
        <p:nvSpPr>
          <p:cNvPr id="8" name="2 Marcador de contenido"/>
          <p:cNvSpPr>
            <a:spLocks noGrp="1"/>
          </p:cNvSpPr>
          <p:nvPr>
            <p:ph idx="1"/>
          </p:nvPr>
        </p:nvSpPr>
        <p:spPr>
          <a:xfrm>
            <a:off x="179512" y="1412776"/>
            <a:ext cx="6000750" cy="4643437"/>
          </a:xfrm>
        </p:spPr>
        <p:txBody>
          <a:bodyPr/>
          <a:lstStyle/>
          <a:p>
            <a:pPr algn="ctr">
              <a:buFontTx/>
              <a:buNone/>
              <a:defRPr/>
            </a:pPr>
            <a:r>
              <a:rPr lang="es-ES_tradnl" dirty="0" smtClean="0"/>
              <a:t>Los 14 puntos de </a:t>
            </a:r>
            <a:r>
              <a:rPr lang="es-ES_tradnl" dirty="0" err="1" smtClean="0"/>
              <a:t>Deming</a:t>
            </a:r>
            <a:endParaRPr lang="es-ES_tradnl" dirty="0" smtClean="0"/>
          </a:p>
          <a:p>
            <a:pPr>
              <a:spcBef>
                <a:spcPts val="600"/>
              </a:spcBef>
              <a:buClr>
                <a:schemeClr val="accent1">
                  <a:lumMod val="50000"/>
                </a:schemeClr>
              </a:buClr>
              <a:buFont typeface="Verdana" pitchFamily="34" charset="0"/>
              <a:buAutoNum type="arabicPeriod"/>
              <a:defRPr/>
            </a:pPr>
            <a:r>
              <a:rPr lang="es-MX" sz="1300" dirty="0" smtClean="0"/>
              <a:t>Crear constancia en el propósito para la mejora de productos y servicios.</a:t>
            </a:r>
          </a:p>
          <a:p>
            <a:pPr>
              <a:spcBef>
                <a:spcPts val="600"/>
              </a:spcBef>
              <a:buClr>
                <a:schemeClr val="accent1">
                  <a:lumMod val="50000"/>
                </a:schemeClr>
              </a:buClr>
              <a:buFont typeface="Verdana" pitchFamily="34" charset="0"/>
              <a:buAutoNum type="arabicPeriod"/>
              <a:defRPr/>
            </a:pPr>
            <a:r>
              <a:rPr lang="es-MX" sz="1300" dirty="0" smtClean="0"/>
              <a:t>Adoptar una nueva filosofía.</a:t>
            </a:r>
          </a:p>
          <a:p>
            <a:pPr>
              <a:spcBef>
                <a:spcPts val="600"/>
              </a:spcBef>
              <a:buClr>
                <a:schemeClr val="accent1">
                  <a:lumMod val="50000"/>
                </a:schemeClr>
              </a:buClr>
              <a:buFont typeface="Verdana" pitchFamily="34" charset="0"/>
              <a:buAutoNum type="arabicPeriod"/>
              <a:defRPr/>
            </a:pPr>
            <a:r>
              <a:rPr lang="es-MX" sz="1300" dirty="0" smtClean="0"/>
              <a:t>Dejar de confiar en la inspección masiva.</a:t>
            </a:r>
          </a:p>
          <a:p>
            <a:pPr>
              <a:spcBef>
                <a:spcPts val="600"/>
              </a:spcBef>
              <a:buClr>
                <a:schemeClr val="accent1">
                  <a:lumMod val="50000"/>
                </a:schemeClr>
              </a:buClr>
              <a:buFont typeface="Verdana" pitchFamily="34" charset="0"/>
              <a:buAutoNum type="arabicPeriod"/>
              <a:defRPr/>
            </a:pPr>
            <a:r>
              <a:rPr lang="es-MX" sz="1300" dirty="0" smtClean="0"/>
              <a:t>Poner fin a la práctica de conceder negocios con base en el precio únicamente.</a:t>
            </a:r>
          </a:p>
          <a:p>
            <a:pPr>
              <a:spcBef>
                <a:spcPts val="600"/>
              </a:spcBef>
              <a:buClr>
                <a:schemeClr val="accent1">
                  <a:lumMod val="50000"/>
                </a:schemeClr>
              </a:buClr>
              <a:buFont typeface="Verdana" pitchFamily="34" charset="0"/>
              <a:buAutoNum type="arabicPeriod"/>
              <a:defRPr/>
            </a:pPr>
            <a:r>
              <a:rPr lang="es-MX" sz="1300" dirty="0" smtClean="0"/>
              <a:t>Mejorar constantemente y por siempre el sistema de producción y servicios.</a:t>
            </a:r>
          </a:p>
          <a:p>
            <a:pPr>
              <a:spcBef>
                <a:spcPts val="600"/>
              </a:spcBef>
              <a:buClr>
                <a:schemeClr val="accent1">
                  <a:lumMod val="50000"/>
                </a:schemeClr>
              </a:buClr>
              <a:buFont typeface="Verdana" pitchFamily="34" charset="0"/>
              <a:buAutoNum type="arabicPeriod"/>
              <a:defRPr/>
            </a:pPr>
            <a:r>
              <a:rPr lang="es-MX" sz="1300" dirty="0" smtClean="0"/>
              <a:t>Instituir la capacitación.</a:t>
            </a:r>
          </a:p>
          <a:p>
            <a:pPr>
              <a:spcBef>
                <a:spcPts val="600"/>
              </a:spcBef>
              <a:buClr>
                <a:schemeClr val="accent1">
                  <a:lumMod val="50000"/>
                </a:schemeClr>
              </a:buClr>
              <a:buFont typeface="Verdana" pitchFamily="34" charset="0"/>
              <a:buAutoNum type="arabicPeriod"/>
              <a:defRPr/>
            </a:pPr>
            <a:r>
              <a:rPr lang="es-MX" sz="1300" dirty="0" smtClean="0"/>
              <a:t>Instituir el liderazgo.</a:t>
            </a:r>
            <a:endParaRPr lang="es-AR" sz="1300" dirty="0" smtClean="0"/>
          </a:p>
          <a:p>
            <a:pPr>
              <a:spcBef>
                <a:spcPts val="600"/>
              </a:spcBef>
              <a:buClr>
                <a:schemeClr val="accent1">
                  <a:lumMod val="50000"/>
                </a:schemeClr>
              </a:buClr>
              <a:buFont typeface="Verdana" pitchFamily="34" charset="0"/>
              <a:buAutoNum type="arabicPeriod"/>
              <a:defRPr/>
            </a:pPr>
            <a:r>
              <a:rPr lang="es-MX" sz="1300" dirty="0" smtClean="0"/>
              <a:t>Eliminar el temor.</a:t>
            </a:r>
            <a:endParaRPr lang="es-AR" sz="1300" dirty="0" smtClean="0"/>
          </a:p>
          <a:p>
            <a:pPr>
              <a:spcBef>
                <a:spcPts val="600"/>
              </a:spcBef>
              <a:buClr>
                <a:schemeClr val="accent1">
                  <a:lumMod val="50000"/>
                </a:schemeClr>
              </a:buClr>
              <a:buFont typeface="Verdana" pitchFamily="34" charset="0"/>
              <a:buAutoNum type="arabicPeriod"/>
              <a:defRPr/>
            </a:pPr>
            <a:r>
              <a:rPr lang="es-MX" sz="1300" dirty="0" smtClean="0"/>
              <a:t>Derribar las barreras que hay entre las áreas.</a:t>
            </a:r>
            <a:endParaRPr lang="es-AR" sz="1300" dirty="0" smtClean="0"/>
          </a:p>
          <a:p>
            <a:pPr>
              <a:spcBef>
                <a:spcPts val="600"/>
              </a:spcBef>
              <a:buClr>
                <a:schemeClr val="accent1">
                  <a:lumMod val="50000"/>
                </a:schemeClr>
              </a:buClr>
              <a:buFont typeface="Verdana" pitchFamily="34" charset="0"/>
              <a:buAutoNum type="arabicPeriod"/>
              <a:defRPr/>
            </a:pPr>
            <a:r>
              <a:rPr lang="es-MX" sz="1300" dirty="0" smtClean="0"/>
              <a:t>Eliminar los lemas, las exhortaciones y las metas de producción para la fuerza laboral.</a:t>
            </a:r>
            <a:endParaRPr lang="es-AR" sz="1300" dirty="0" smtClean="0"/>
          </a:p>
          <a:p>
            <a:pPr>
              <a:spcBef>
                <a:spcPts val="600"/>
              </a:spcBef>
              <a:buClr>
                <a:schemeClr val="accent1">
                  <a:lumMod val="50000"/>
                </a:schemeClr>
              </a:buClr>
              <a:buFont typeface="Verdana" pitchFamily="34" charset="0"/>
              <a:buAutoNum type="arabicPeriod"/>
              <a:defRPr/>
            </a:pPr>
            <a:r>
              <a:rPr lang="es-MX" sz="1300" dirty="0" smtClean="0"/>
              <a:t>Eliminar las cuotas numéricas.</a:t>
            </a:r>
            <a:endParaRPr lang="es-AR" sz="1300" dirty="0" smtClean="0"/>
          </a:p>
          <a:p>
            <a:pPr>
              <a:spcBef>
                <a:spcPts val="600"/>
              </a:spcBef>
              <a:buClr>
                <a:schemeClr val="accent1">
                  <a:lumMod val="50000"/>
                </a:schemeClr>
              </a:buClr>
              <a:buFont typeface="Verdana" pitchFamily="34" charset="0"/>
              <a:buAutoNum type="arabicPeriod"/>
              <a:defRPr/>
            </a:pPr>
            <a:r>
              <a:rPr lang="es-MX" sz="1300" dirty="0" smtClean="0"/>
              <a:t>Remover las barreras que impiden el orgullo por un trabajo bien hecho.</a:t>
            </a:r>
            <a:endParaRPr lang="es-AR" sz="1300" dirty="0" smtClean="0"/>
          </a:p>
          <a:p>
            <a:pPr>
              <a:spcBef>
                <a:spcPts val="600"/>
              </a:spcBef>
              <a:buClr>
                <a:schemeClr val="accent1">
                  <a:lumMod val="50000"/>
                </a:schemeClr>
              </a:buClr>
              <a:buFont typeface="Verdana" pitchFamily="34" charset="0"/>
              <a:buAutoNum type="arabicPeriod"/>
              <a:defRPr/>
            </a:pPr>
            <a:r>
              <a:rPr lang="es-MX" sz="1300" dirty="0" smtClean="0"/>
              <a:t>Instituir un programa vigoroso de educación y recapacitación.</a:t>
            </a:r>
            <a:endParaRPr lang="es-AR" sz="1300" dirty="0" smtClean="0"/>
          </a:p>
          <a:p>
            <a:pPr>
              <a:spcBef>
                <a:spcPts val="600"/>
              </a:spcBef>
              <a:buClr>
                <a:schemeClr val="accent1">
                  <a:lumMod val="50000"/>
                </a:schemeClr>
              </a:buClr>
              <a:buFont typeface="Verdana" pitchFamily="34" charset="0"/>
              <a:buAutoNum type="arabicPeriod"/>
              <a:defRPr/>
            </a:pPr>
            <a:r>
              <a:rPr lang="es-MX" sz="1300" dirty="0" smtClean="0"/>
              <a:t>Tomar medidas para llevar a cabo la transformación.</a:t>
            </a:r>
            <a:endParaRPr lang="es-AR" sz="1300" dirty="0" smtClean="0"/>
          </a:p>
          <a:p>
            <a:pPr algn="ctr">
              <a:buFontTx/>
              <a:buNone/>
              <a:defRPr/>
            </a:pPr>
            <a:endParaRPr lang="es-AR" dirty="0" smtClean="0"/>
          </a:p>
        </p:txBody>
      </p:sp>
      <p:pic>
        <p:nvPicPr>
          <p:cNvPr id="10" name="Picture 4" descr="DEming1"/>
          <p:cNvPicPr>
            <a:picLocks noChangeAspect="1" noChangeArrowheads="1"/>
          </p:cNvPicPr>
          <p:nvPr/>
        </p:nvPicPr>
        <p:blipFill>
          <a:blip r:embed="rId3" cstate="print">
            <a:extLst>
              <a:ext uri="{28A0092B-C50C-407E-A947-70E740481C1C}">
                <a14:useLocalDpi xmlns="" xmlns:a14="http://schemas.microsoft.com/office/drawing/2010/main" val="0"/>
              </a:ext>
            </a:extLst>
          </a:blip>
          <a:srcRect l="6102" t="8954" r="17386" b="24016"/>
          <a:stretch>
            <a:fillRect/>
          </a:stretch>
        </p:blipFill>
        <p:spPr>
          <a:xfrm>
            <a:off x="6712470" y="2564904"/>
            <a:ext cx="1531938" cy="1916112"/>
          </a:xfrm>
          <a:prstGeom prst="rect">
            <a:avLst/>
          </a:prstGeom>
          <a:effectLst>
            <a:outerShdw dist="107763" dir="2700000" algn="ctr" rotWithShape="0">
              <a:srgbClr val="808080"/>
            </a:outerShdw>
          </a:effectLst>
        </p:spPr>
      </p:pic>
    </p:spTree>
    <p:extLst>
      <p:ext uri="{BB962C8B-B14F-4D97-AF65-F5344CB8AC3E}">
        <p14:creationId xmlns="" xmlns:p14="http://schemas.microsoft.com/office/powerpoint/2010/main" val="2774007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pPr>
              <a:defRPr/>
            </a:pPr>
            <a:fld id="{0A1EC7D4-3112-49C4-8D65-34B4999FC8B3}" type="datetime1">
              <a:rPr lang="es-AR" smtClean="0"/>
              <a:pPr>
                <a:defRPr/>
              </a:pPr>
              <a:t>01/11/2010</a:t>
            </a:fld>
            <a:endParaRPr lang="es-AR"/>
          </a:p>
        </p:txBody>
      </p:sp>
      <p:sp>
        <p:nvSpPr>
          <p:cNvPr id="4" name="3 Marcador de pie de página"/>
          <p:cNvSpPr>
            <a:spLocks noGrp="1"/>
          </p:cNvSpPr>
          <p:nvPr>
            <p:ph type="ftr" sz="quarter" idx="11"/>
          </p:nvPr>
        </p:nvSpPr>
        <p:spPr/>
        <p:txBody>
          <a:bodyPr/>
          <a:lstStyle/>
          <a:p>
            <a:pPr>
              <a:defRPr/>
            </a:pPr>
            <a:r>
              <a:rPr lang="es-AR" smtClean="0"/>
              <a:t>Ingeniería de Software - 2010</a:t>
            </a:r>
            <a:endParaRPr lang="es-AR"/>
          </a:p>
        </p:txBody>
      </p:sp>
      <p:sp>
        <p:nvSpPr>
          <p:cNvPr id="5" name="4 Marcador de número de diapositiva"/>
          <p:cNvSpPr>
            <a:spLocks noGrp="1"/>
          </p:cNvSpPr>
          <p:nvPr>
            <p:ph type="sldNum" sz="quarter" idx="12"/>
          </p:nvPr>
        </p:nvSpPr>
        <p:spPr/>
        <p:txBody>
          <a:bodyPr/>
          <a:lstStyle/>
          <a:p>
            <a:pPr>
              <a:defRPr/>
            </a:pPr>
            <a:fld id="{E3A210E6-57E8-4C7E-B7EC-0A1E26DAB89F}" type="slidenum">
              <a:rPr lang="es-AR" smtClean="0"/>
              <a:pPr>
                <a:defRPr/>
              </a:pPr>
              <a:t>9</a:t>
            </a:fld>
            <a:endParaRPr lang="es-AR"/>
          </a:p>
        </p:txBody>
      </p:sp>
      <p:sp>
        <p:nvSpPr>
          <p:cNvPr id="7" name="1 Título"/>
          <p:cNvSpPr>
            <a:spLocks noGrp="1"/>
          </p:cNvSpPr>
          <p:nvPr>
            <p:ph type="title"/>
          </p:nvPr>
        </p:nvSpPr>
        <p:spPr>
          <a:xfrm>
            <a:off x="214313" y="548680"/>
            <a:ext cx="8929687" cy="500062"/>
          </a:xfrm>
        </p:spPr>
        <p:txBody>
          <a:bodyPr>
            <a:normAutofit fontScale="90000"/>
          </a:bodyPr>
          <a:lstStyle/>
          <a:p>
            <a:r>
              <a:rPr lang="es-ES_tradnl" dirty="0" smtClean="0"/>
              <a:t>Los hacedores de la Calidad: Crosby</a:t>
            </a:r>
            <a:endParaRPr lang="es-AR" dirty="0" smtClean="0"/>
          </a:p>
        </p:txBody>
      </p:sp>
      <p:sp>
        <p:nvSpPr>
          <p:cNvPr id="8" name="2 Marcador de contenido"/>
          <p:cNvSpPr>
            <a:spLocks noGrp="1"/>
          </p:cNvSpPr>
          <p:nvPr>
            <p:ph idx="1"/>
          </p:nvPr>
        </p:nvSpPr>
        <p:spPr>
          <a:xfrm>
            <a:off x="214313" y="1643063"/>
            <a:ext cx="6000750" cy="4500562"/>
          </a:xfrm>
        </p:spPr>
        <p:txBody>
          <a:bodyPr/>
          <a:lstStyle/>
          <a:p>
            <a:pPr eaLnBrk="1" hangingPunct="1">
              <a:lnSpc>
                <a:spcPct val="80000"/>
              </a:lnSpc>
              <a:defRPr/>
            </a:pPr>
            <a:r>
              <a:rPr lang="es-ES_tradnl" sz="2000" dirty="0" smtClean="0"/>
              <a:t>Los Principios de </a:t>
            </a:r>
            <a:r>
              <a:rPr lang="es-ES_tradnl" sz="2000" dirty="0" err="1" smtClean="0"/>
              <a:t>Crosby</a:t>
            </a:r>
            <a:r>
              <a:rPr lang="es-ES_tradnl" sz="2000" dirty="0" smtClean="0"/>
              <a:t>:</a:t>
            </a:r>
          </a:p>
          <a:p>
            <a:pPr eaLnBrk="1" hangingPunct="1">
              <a:lnSpc>
                <a:spcPct val="80000"/>
              </a:lnSpc>
              <a:defRPr/>
            </a:pPr>
            <a:endParaRPr lang="es-ES_tradnl" sz="2000" dirty="0" smtClean="0"/>
          </a:p>
          <a:p>
            <a:pPr lvl="1" eaLnBrk="1" hangingPunct="1">
              <a:lnSpc>
                <a:spcPct val="80000"/>
              </a:lnSpc>
              <a:defRPr/>
            </a:pPr>
            <a:r>
              <a:rPr lang="es-ES" sz="1800" dirty="0" smtClean="0"/>
              <a:t>La calidad puede ser específicamente cuantificada y utilizada para mejorar los resultados de la empresa.</a:t>
            </a:r>
          </a:p>
          <a:p>
            <a:pPr lvl="1" eaLnBrk="1" hangingPunct="1">
              <a:lnSpc>
                <a:spcPct val="80000"/>
              </a:lnSpc>
              <a:defRPr/>
            </a:pPr>
            <a:endParaRPr lang="es-ES" sz="1800" dirty="0" smtClean="0"/>
          </a:p>
          <a:p>
            <a:pPr lvl="1" eaLnBrk="1" hangingPunct="1">
              <a:lnSpc>
                <a:spcPct val="80000"/>
              </a:lnSpc>
              <a:defRPr/>
            </a:pPr>
            <a:r>
              <a:rPr lang="es-ES" sz="1800" dirty="0" smtClean="0"/>
              <a:t>El énfasis se acentúa en la prevención y no en al inspección. </a:t>
            </a:r>
          </a:p>
          <a:p>
            <a:pPr lvl="1" eaLnBrk="1" hangingPunct="1">
              <a:lnSpc>
                <a:spcPct val="80000"/>
              </a:lnSpc>
              <a:defRPr/>
            </a:pPr>
            <a:endParaRPr lang="es-ES" sz="1800" dirty="0" smtClean="0"/>
          </a:p>
          <a:p>
            <a:pPr lvl="1" eaLnBrk="1" hangingPunct="1">
              <a:lnSpc>
                <a:spcPct val="80000"/>
              </a:lnSpc>
              <a:defRPr/>
            </a:pPr>
            <a:r>
              <a:rPr lang="es-ES" sz="1800" dirty="0" smtClean="0"/>
              <a:t>La meta es el éxito del cliente mediante el cumplimiento de los requisitos </a:t>
            </a:r>
            <a:r>
              <a:rPr lang="es-ES" sz="1800" b="1" dirty="0" smtClean="0">
                <a:solidFill>
                  <a:schemeClr val="accent1">
                    <a:lumMod val="50000"/>
                  </a:schemeClr>
                </a:solidFill>
              </a:rPr>
              <a:t>a tiempo, desde la primera vez y todo el tiempo. </a:t>
            </a:r>
          </a:p>
          <a:p>
            <a:pPr lvl="1" eaLnBrk="1" hangingPunct="1">
              <a:lnSpc>
                <a:spcPct val="80000"/>
              </a:lnSpc>
              <a:defRPr/>
            </a:pPr>
            <a:endParaRPr lang="es-ES" sz="1800" dirty="0" smtClean="0"/>
          </a:p>
          <a:p>
            <a:pPr eaLnBrk="1" hangingPunct="1">
              <a:lnSpc>
                <a:spcPct val="80000"/>
              </a:lnSpc>
              <a:defRPr/>
            </a:pPr>
            <a:r>
              <a:rPr lang="es-ES" sz="2000" dirty="0" smtClean="0">
                <a:solidFill>
                  <a:srgbClr val="0070C0"/>
                </a:solidFill>
              </a:rPr>
              <a:t>Cumplimiento de los requisitos. </a:t>
            </a:r>
            <a:r>
              <a:rPr lang="es-ES" sz="2000" dirty="0" smtClean="0"/>
              <a:t>En esta definición hace referencia a un control de la calidad, entendido como una inspección de las características de los productos. </a:t>
            </a:r>
            <a:endParaRPr lang="es-MX" sz="2000" dirty="0" smtClean="0"/>
          </a:p>
        </p:txBody>
      </p:sp>
      <p:pic>
        <p:nvPicPr>
          <p:cNvPr id="9" name="Picture 4" descr="philphoto2closesm"/>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a:xfrm>
            <a:off x="6858000" y="2500313"/>
            <a:ext cx="1577975" cy="2154237"/>
          </a:xfrm>
          <a:prstGeom prst="rect">
            <a:avLst/>
          </a:prstGeom>
          <a:effectLst>
            <a:outerShdw dist="107763" dir="2700000" algn="ctr" rotWithShape="0">
              <a:srgbClr val="808080"/>
            </a:outerShdw>
          </a:effectLst>
        </p:spPr>
      </p:pic>
    </p:spTree>
    <p:extLst>
      <p:ext uri="{BB962C8B-B14F-4D97-AF65-F5344CB8AC3E}">
        <p14:creationId xmlns="" xmlns:p14="http://schemas.microsoft.com/office/powerpoint/2010/main" val="8361829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1498</TotalTime>
  <Words>5397</Words>
  <Application>Microsoft Office PowerPoint</Application>
  <PresentationFormat>Presentación en pantalla (4:3)</PresentationFormat>
  <Paragraphs>1302</Paragraphs>
  <Slides>76</Slides>
  <Notes>76</Notes>
  <HiddenSlides>0</HiddenSlides>
  <MMClips>0</MMClips>
  <ScaleCrop>false</ScaleCrop>
  <HeadingPairs>
    <vt:vector size="6" baseType="variant">
      <vt:variant>
        <vt:lpstr>Tema</vt:lpstr>
      </vt:variant>
      <vt:variant>
        <vt:i4>1</vt:i4>
      </vt:variant>
      <vt:variant>
        <vt:lpstr>Servidores OLE incrustados</vt:lpstr>
      </vt:variant>
      <vt:variant>
        <vt:i4>2</vt:i4>
      </vt:variant>
      <vt:variant>
        <vt:lpstr>Títulos de diapositiva</vt:lpstr>
      </vt:variant>
      <vt:variant>
        <vt:i4>76</vt:i4>
      </vt:variant>
    </vt:vector>
  </HeadingPairs>
  <TitlesOfParts>
    <vt:vector size="79" baseType="lpstr">
      <vt:lpstr>Origen</vt:lpstr>
      <vt:lpstr>Microsoft ClipArt Gallery</vt:lpstr>
      <vt:lpstr>Imagen de mapa de bits</vt:lpstr>
      <vt:lpstr>Ingeniería de software</vt:lpstr>
      <vt:lpstr>Significado de la calidad - 1</vt:lpstr>
      <vt:lpstr>Significado de la calidad - 2</vt:lpstr>
      <vt:lpstr>Definición de Calidad</vt:lpstr>
      <vt:lpstr>Historia de la Calidad</vt:lpstr>
      <vt:lpstr>Los hacedores de la Calidad: Juran</vt:lpstr>
      <vt:lpstr>Los hacedores de la Calidad: Juran</vt:lpstr>
      <vt:lpstr>Los hacedores de la Calidad: Deming</vt:lpstr>
      <vt:lpstr>Los hacedores de la Calidad: Crosby</vt:lpstr>
      <vt:lpstr>Total Quality Management (TQM) </vt:lpstr>
      <vt:lpstr>Principios TQM</vt:lpstr>
      <vt:lpstr>Diapositiva 12</vt:lpstr>
      <vt:lpstr>Problemas asociados a la Calidad</vt:lpstr>
      <vt:lpstr>Problemas asociados a la Calidad</vt:lpstr>
      <vt:lpstr>Beneficios de la Calidad</vt:lpstr>
      <vt:lpstr>Definiciones - 1</vt:lpstr>
      <vt:lpstr>Definiciones - 2</vt:lpstr>
      <vt:lpstr>Definiciones - 3</vt:lpstr>
      <vt:lpstr>Aseguramiento de Calidad no es Control de Calidad</vt:lpstr>
      <vt:lpstr>Más definiciones</vt:lpstr>
      <vt:lpstr>Atributos de Calidad</vt:lpstr>
      <vt:lpstr>Mirando tiempos más cercanos</vt:lpstr>
      <vt:lpstr>Calidad del Producto de Software</vt:lpstr>
      <vt:lpstr>Calidad de Software</vt:lpstr>
      <vt:lpstr>Calidad del Producto de Software</vt:lpstr>
      <vt:lpstr>Calidad de Productos y Procesos</vt:lpstr>
      <vt:lpstr>Describiendo atributos de calidad</vt:lpstr>
      <vt:lpstr>Atributos de Calidad del Software</vt:lpstr>
      <vt:lpstr>Cuantificando Atributos de Calidad</vt:lpstr>
      <vt:lpstr>Cuantificando Atributos de Calidad</vt:lpstr>
      <vt:lpstr>Cuantificando Atributos de Calidad</vt:lpstr>
      <vt:lpstr>Cuantificando Atributos de Calidad</vt:lpstr>
      <vt:lpstr>Costos de Calidad</vt:lpstr>
      <vt:lpstr>Sobre los costos de la calidad </vt:lpstr>
      <vt:lpstr>Sobre los costos de la calidad - Origen</vt:lpstr>
      <vt:lpstr>Definiendo costos de calidad de software</vt:lpstr>
      <vt:lpstr>Justificando CoSQ</vt:lpstr>
      <vt:lpstr>Justificando CoSQ - Visibilidad</vt:lpstr>
      <vt:lpstr>Distribución de Costos de un modelo de Calidad</vt:lpstr>
      <vt:lpstr>Definiendo los costos - 1</vt:lpstr>
      <vt:lpstr>Definiendo los costos - 2</vt:lpstr>
      <vt:lpstr>Estructura de los Costos de No Calidad</vt:lpstr>
      <vt:lpstr>Visión de Costos al aplicar Calidad</vt:lpstr>
      <vt:lpstr>Fórmulas del Costo de la Calidad </vt:lpstr>
      <vt:lpstr>Modelo de Alta Calidad</vt:lpstr>
      <vt:lpstr>Modelo de Calidad de Software</vt:lpstr>
      <vt:lpstr>Y, hasta dónde debo invertir?</vt:lpstr>
      <vt:lpstr>Y, hasta dónde debo invertir?</vt:lpstr>
      <vt:lpstr>Proceso de QA</vt:lpstr>
      <vt:lpstr>Rol de QA - 1 </vt:lpstr>
      <vt:lpstr>Rol de QA - 2</vt:lpstr>
      <vt:lpstr>Rol de QA - 3</vt:lpstr>
      <vt:lpstr>Objetivos de QA</vt:lpstr>
      <vt:lpstr>Responsabilidades de QA</vt:lpstr>
      <vt:lpstr>Actividades - 1</vt:lpstr>
      <vt:lpstr>Actividades - 2</vt:lpstr>
      <vt:lpstr>Funciones de QA</vt:lpstr>
      <vt:lpstr>Escenarios de trabajo</vt:lpstr>
      <vt:lpstr>Ciclo de producción - Ejemplo</vt:lpstr>
      <vt:lpstr>Revisiones</vt:lpstr>
      <vt:lpstr>Definiciones Básicas</vt:lpstr>
      <vt:lpstr>Definiciones Básicas</vt:lpstr>
      <vt:lpstr>Definiciones Básicas</vt:lpstr>
      <vt:lpstr>Ejemplos de defectos</vt:lpstr>
      <vt:lpstr>Consecuencias de los defectos</vt:lpstr>
      <vt:lpstr>Hallando la solución</vt:lpstr>
      <vt:lpstr>Tipos de revisiones para un proyecto</vt:lpstr>
      <vt:lpstr>Tipos de revisiones para un proyecto</vt:lpstr>
      <vt:lpstr>Revisiones Formales</vt:lpstr>
      <vt:lpstr>Revisiones Formales - Conceptos</vt:lpstr>
      <vt:lpstr>Proceso de Revisión</vt:lpstr>
      <vt:lpstr>Consideraciones  </vt:lpstr>
      <vt:lpstr>Consideraciones  </vt:lpstr>
      <vt:lpstr>Comparación entre tipos de revisión</vt:lpstr>
      <vt:lpstr>Comparación entre tipos de revisión</vt:lpstr>
      <vt:lpstr>Comparación entre tipos de revisión</vt:lpstr>
    </vt:vector>
  </TitlesOfParts>
  <Company>Zuttion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de Software</dc:title>
  <dc:subject>Planificación de Proyectos</dc:subject>
  <dc:creator>Victor Valotto</dc:creator>
  <cp:lastModifiedBy>Victor</cp:lastModifiedBy>
  <cp:revision>99</cp:revision>
  <cp:lastPrinted>2001-10-15T16:53:05Z</cp:lastPrinted>
  <dcterms:created xsi:type="dcterms:W3CDTF">2003-05-19T12:15:54Z</dcterms:created>
  <dcterms:modified xsi:type="dcterms:W3CDTF">2010-11-01T18:05:08Z</dcterms:modified>
</cp:coreProperties>
</file>