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6" r:id="rId7"/>
    <p:sldMasterId id="2147483658" r:id="rId8"/>
    <p:sldMasterId id="2147483660"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Lst>
  <p:sldSz cy="6858000" cx="9144000"/>
  <p:notesSz cx="6997700" cy="9283700"/>
  <p:embeddedFontLst>
    <p:embeddedFont>
      <p:font typeface="Gill Sans"/>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4" roundtripDataSignature="AMtx7miGZGfOr/jTVU6ocJ6tJlWYO7pn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770BCD-D738-4D71-9233-6BF74F882107}">
  <a:tblStyle styleId="{CB770BCD-D738-4D71-9233-6BF74F88210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font" Target="fonts/GillSans-bold.fntdata"/><Relationship Id="rId72" Type="http://schemas.openxmlformats.org/officeDocument/2006/relationships/font" Target="fonts/GillSans-regular.fntdata"/><Relationship Id="rId31" Type="http://schemas.openxmlformats.org/officeDocument/2006/relationships/slide" Target="slides/slide21.xml"/><Relationship Id="rId30" Type="http://schemas.openxmlformats.org/officeDocument/2006/relationships/slide" Target="slides/slide20.xml"/><Relationship Id="rId74" Type="http://customschemas.google.com/relationships/presentationmetadata" Target="metadata"/><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71" Type="http://schemas.openxmlformats.org/officeDocument/2006/relationships/slide" Target="slides/slide61.xml"/><Relationship Id="rId70" Type="http://schemas.openxmlformats.org/officeDocument/2006/relationships/slide" Target="slides/slide60.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schemas.openxmlformats.org/officeDocument/2006/relationships/slide" Target="slides/slide52.xml"/><Relationship Id="rId61" Type="http://schemas.openxmlformats.org/officeDocument/2006/relationships/slide" Target="slides/slide51.xml"/><Relationship Id="rId20" Type="http://schemas.openxmlformats.org/officeDocument/2006/relationships/slide" Target="slides/slide10.xml"/><Relationship Id="rId64" Type="http://schemas.openxmlformats.org/officeDocument/2006/relationships/slide" Target="slides/slide54.xml"/><Relationship Id="rId63" Type="http://schemas.openxmlformats.org/officeDocument/2006/relationships/slide" Target="slides/slide53.xml"/><Relationship Id="rId22" Type="http://schemas.openxmlformats.org/officeDocument/2006/relationships/slide" Target="slides/slide12.xml"/><Relationship Id="rId66" Type="http://schemas.openxmlformats.org/officeDocument/2006/relationships/slide" Target="slides/slide56.xml"/><Relationship Id="rId21" Type="http://schemas.openxmlformats.org/officeDocument/2006/relationships/slide" Target="slides/slide11.xml"/><Relationship Id="rId65" Type="http://schemas.openxmlformats.org/officeDocument/2006/relationships/slide" Target="slides/slide55.xml"/><Relationship Id="rId24" Type="http://schemas.openxmlformats.org/officeDocument/2006/relationships/slide" Target="slides/slide14.xml"/><Relationship Id="rId68" Type="http://schemas.openxmlformats.org/officeDocument/2006/relationships/slide" Target="slides/slide58.xml"/><Relationship Id="rId23" Type="http://schemas.openxmlformats.org/officeDocument/2006/relationships/slide" Target="slides/slide13.xml"/><Relationship Id="rId67" Type="http://schemas.openxmlformats.org/officeDocument/2006/relationships/slide" Target="slides/slide57.xml"/><Relationship Id="rId60" Type="http://schemas.openxmlformats.org/officeDocument/2006/relationships/slide" Target="slides/slide50.xml"/><Relationship Id="rId26" Type="http://schemas.openxmlformats.org/officeDocument/2006/relationships/slide" Target="slides/slide16.xml"/><Relationship Id="rId25" Type="http://schemas.openxmlformats.org/officeDocument/2006/relationships/slide" Target="slides/slide15.xml"/><Relationship Id="rId69" Type="http://schemas.openxmlformats.org/officeDocument/2006/relationships/slide" Target="slides/slide59.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3712" cy="4651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63987" y="0"/>
            <a:ext cx="3033712" cy="4651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18562"/>
            <a:ext cx="3033712" cy="4651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104" name="Google Shape;104;p1: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1: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197" name="Google Shape;197;p10: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10: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7: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263" name="Google Shape;263;p18: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4" name="Google Shape;264;p18: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18: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284" name="Google Shape;284;p19: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19: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9: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112" name="Google Shape;112;p2: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2: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294" name="Google Shape;294;p20: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0: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0: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304" name="Google Shape;304;p21: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1: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1: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314" name="Google Shape;314;p22: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22: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2: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324" name="Google Shape;324;p23: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23: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3: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4: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342" name="Google Shape;342;p25: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25: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5: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6: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360" name="Google Shape;360;p27: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27: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7: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8: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370" name="Google Shape;370;p28: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28: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8: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9: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9: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0: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1: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1: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32: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3: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3: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4: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34: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5: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6: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6: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7: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7: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8: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8: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9: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39: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0: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0: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1: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1: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2: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2: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3: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3: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4: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4: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5: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5: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6: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6: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7: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7: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8: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8: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9: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49: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138" name="Google Shape;138;p5: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5: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0: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50: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1: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1: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2: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52: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3: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53: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4: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54: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5: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55: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6: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56: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7: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7: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8: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58: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9: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59: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148" name="Google Shape;148;p6: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6: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0: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60: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1:notes"/>
          <p:cNvSpPr txBox="1"/>
          <p:nvPr>
            <p:ph idx="1" type="body"/>
          </p:nvPr>
        </p:nvSpPr>
        <p:spPr>
          <a:xfrm>
            <a:off x="933450" y="4410075"/>
            <a:ext cx="5130800" cy="4176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61: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167" name="Google Shape;167;p7: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7: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177" name="Google Shape;177;p8: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8: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nvSpPr>
        <p:spPr>
          <a:xfrm>
            <a:off x="3963987" y="0"/>
            <a:ext cx="3033712" cy="4651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187" name="Google Shape;187;p9:notes"/>
          <p:cNvSpPr/>
          <p:nvPr>
            <p:ph idx="2" type="sldImg"/>
          </p:nvPr>
        </p:nvSpPr>
        <p:spPr>
          <a:xfrm>
            <a:off x="1179512" y="696912"/>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9:notes"/>
          <p:cNvSpPr txBox="1"/>
          <p:nvPr>
            <p:ph idx="1" type="body"/>
          </p:nvPr>
        </p:nvSpPr>
        <p:spPr>
          <a:xfrm>
            <a:off x="933450" y="4410075"/>
            <a:ext cx="5130800" cy="41767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txBox="1"/>
          <p:nvPr/>
        </p:nvSpPr>
        <p:spPr>
          <a:xfrm>
            <a:off x="3963987" y="8818562"/>
            <a:ext cx="3033712" cy="4651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63"/>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3"/>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2" name="Google Shape;22;p63"/>
          <p:cNvSpPr txBox="1"/>
          <p:nvPr>
            <p:ph idx="10" type="dt"/>
          </p:nvPr>
        </p:nvSpPr>
        <p:spPr>
          <a:xfrm>
            <a:off x="6400800" y="6354762"/>
            <a:ext cx="2286000" cy="366712"/>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3"/>
          <p:cNvSpPr txBox="1"/>
          <p:nvPr>
            <p:ph idx="11" type="ftr"/>
          </p:nvPr>
        </p:nvSpPr>
        <p:spPr>
          <a:xfrm>
            <a:off x="2898775" y="6354762"/>
            <a:ext cx="3475037" cy="366712"/>
          </a:xfrm>
          <a:prstGeom prst="rect">
            <a:avLst/>
          </a:prstGeom>
          <a:noFill/>
          <a:ln>
            <a:noFill/>
          </a:ln>
        </p:spPr>
        <p:txBody>
          <a:bodyPr anchorCtr="0" anchor="t" bIns="45700" lIns="91425" spcFirstLastPara="1" rIns="91425" wrap="square" tIns="45700">
            <a:noAutofit/>
          </a:bodyPr>
          <a:lstStyle>
            <a:lvl1pPr lvl="0" algn="r">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3"/>
          <p:cNvSpPr txBox="1"/>
          <p:nvPr>
            <p:ph idx="12" type="sldNum"/>
          </p:nvPr>
        </p:nvSpPr>
        <p:spPr>
          <a:xfrm>
            <a:off x="1216025" y="6354762"/>
            <a:ext cx="1219200" cy="366712"/>
          </a:xfrm>
          <a:prstGeom prst="rect">
            <a:avLst/>
          </a:prstGeom>
          <a:noFill/>
          <a:ln>
            <a:noFill/>
          </a:ln>
        </p:spPr>
        <p:txBody>
          <a:bodyPr anchorCtr="0" anchor="t" bIns="45700" lIns="91425" spcFirstLastPara="1" rIns="91425" wrap="square" tIns="45700">
            <a:noAutofit/>
          </a:bodyPr>
          <a:lstStyle>
            <a:lvl1pPr indent="0" lvl="0"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4" name="Shape 34"/>
        <p:cNvGrpSpPr/>
        <p:nvPr/>
      </p:nvGrpSpPr>
      <p:grpSpPr>
        <a:xfrm>
          <a:off x="0" y="0"/>
          <a:ext cx="0" cy="0"/>
          <a:chOff x="0" y="0"/>
          <a:chExt cx="0" cy="0"/>
        </a:xfrm>
      </p:grpSpPr>
      <p:sp>
        <p:nvSpPr>
          <p:cNvPr id="35" name="Google Shape;35;p6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65"/>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5"/>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0" name="Shape 40"/>
        <p:cNvGrpSpPr/>
        <p:nvPr/>
      </p:nvGrpSpPr>
      <p:grpSpPr>
        <a:xfrm>
          <a:off x="0" y="0"/>
          <a:ext cx="0" cy="0"/>
          <a:chOff x="0" y="0"/>
          <a:chExt cx="0" cy="0"/>
        </a:xfrm>
      </p:grpSpPr>
      <p:sp>
        <p:nvSpPr>
          <p:cNvPr id="41" name="Google Shape;41;p6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tabla" type="tbl">
  <p:cSld name="TABLE">
    <p:spTree>
      <p:nvGrpSpPr>
        <p:cNvPr id="44" name="Shape 44"/>
        <p:cNvGrpSpPr/>
        <p:nvPr/>
      </p:nvGrpSpPr>
      <p:grpSpPr>
        <a:xfrm>
          <a:off x="0" y="0"/>
          <a:ext cx="0" cy="0"/>
          <a:chOff x="0" y="0"/>
          <a:chExt cx="0" cy="0"/>
        </a:xfrm>
      </p:grpSpPr>
      <p:sp>
        <p:nvSpPr>
          <p:cNvPr id="45" name="Google Shape;45;p6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9" name="Shape 49"/>
        <p:cNvGrpSpPr/>
        <p:nvPr/>
      </p:nvGrpSpPr>
      <p:grpSpPr>
        <a:xfrm>
          <a:off x="0" y="0"/>
          <a:ext cx="0" cy="0"/>
          <a:chOff x="0" y="0"/>
          <a:chExt cx="0" cy="0"/>
        </a:xfrm>
      </p:grpSpPr>
      <p:sp>
        <p:nvSpPr>
          <p:cNvPr id="50" name="Google Shape;50;p6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8"/>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68"/>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68"/>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4" name="Google Shape;54;p68"/>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5" name="Google Shape;55;p6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8" name="Shape 58"/>
        <p:cNvGrpSpPr/>
        <p:nvPr/>
      </p:nvGrpSpPr>
      <p:grpSpPr>
        <a:xfrm>
          <a:off x="0" y="0"/>
          <a:ext cx="0" cy="0"/>
          <a:chOff x="0" y="0"/>
          <a:chExt cx="0" cy="0"/>
        </a:xfrm>
      </p:grpSpPr>
      <p:sp>
        <p:nvSpPr>
          <p:cNvPr id="59" name="Google Shape;59;p6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9"/>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1" name="Google Shape;61;p69"/>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2" name="Google Shape;62;p69"/>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9"/>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75" name="Shape 75"/>
        <p:cNvGrpSpPr/>
        <p:nvPr/>
      </p:nvGrpSpPr>
      <p:grpSpPr>
        <a:xfrm>
          <a:off x="0" y="0"/>
          <a:ext cx="0" cy="0"/>
          <a:chOff x="0" y="0"/>
          <a:chExt cx="0" cy="0"/>
        </a:xfrm>
      </p:grpSpPr>
      <p:sp>
        <p:nvSpPr>
          <p:cNvPr id="76" name="Google Shape;76;p7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y objetos" type="txAndObj">
  <p:cSld name="TEXT_AND_OBJECT">
    <p:spTree>
      <p:nvGrpSpPr>
        <p:cNvPr id="86" name="Shape 86"/>
        <p:cNvGrpSpPr/>
        <p:nvPr/>
      </p:nvGrpSpPr>
      <p:grpSpPr>
        <a:xfrm>
          <a:off x="0" y="0"/>
          <a:ext cx="0" cy="0"/>
          <a:chOff x="0" y="0"/>
          <a:chExt cx="0" cy="0"/>
        </a:xfrm>
      </p:grpSpPr>
      <p:sp>
        <p:nvSpPr>
          <p:cNvPr id="87" name="Google Shape;87;p73"/>
          <p:cNvSpPr txBox="1"/>
          <p:nvPr>
            <p:ph type="title"/>
          </p:nvPr>
        </p:nvSpPr>
        <p:spPr>
          <a:xfrm>
            <a:off x="1295400" y="381000"/>
            <a:ext cx="7086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3"/>
          <p:cNvSpPr txBox="1"/>
          <p:nvPr>
            <p:ph idx="1" type="body"/>
          </p:nvPr>
        </p:nvSpPr>
        <p:spPr>
          <a:xfrm>
            <a:off x="609600" y="1524000"/>
            <a:ext cx="3813175" cy="4572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9" name="Google Shape;89;p73"/>
          <p:cNvSpPr txBox="1"/>
          <p:nvPr>
            <p:ph idx="2" type="body"/>
          </p:nvPr>
        </p:nvSpPr>
        <p:spPr>
          <a:xfrm>
            <a:off x="4575175" y="1524000"/>
            <a:ext cx="3813175" cy="4572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abla" type="tbl">
  <p:cSld name="TABLE">
    <p:spTree>
      <p:nvGrpSpPr>
        <p:cNvPr id="98" name="Shape 98"/>
        <p:cNvGrpSpPr/>
        <p:nvPr/>
      </p:nvGrpSpPr>
      <p:grpSpPr>
        <a:xfrm>
          <a:off x="0" y="0"/>
          <a:ext cx="0" cy="0"/>
          <a:chOff x="0" y="0"/>
          <a:chExt cx="0" cy="0"/>
        </a:xfrm>
      </p:grpSpPr>
      <p:sp>
        <p:nvSpPr>
          <p:cNvPr id="99" name="Google Shape;99;p75"/>
          <p:cNvSpPr txBox="1"/>
          <p:nvPr>
            <p:ph type="title"/>
          </p:nvPr>
        </p:nvSpPr>
        <p:spPr>
          <a:xfrm>
            <a:off x="1295400" y="381000"/>
            <a:ext cx="7086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1" name="Google Shape;101;p75"/>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r">
              <a:lnSpc>
                <a:spcPct val="105000"/>
              </a:lnSpc>
              <a:spcBef>
                <a:spcPts val="0"/>
              </a:spcBef>
              <a:spcAft>
                <a:spcPts val="0"/>
              </a:spcAft>
              <a:buSzPts val="1400"/>
              <a:buNone/>
              <a:defRPr sz="1400" u="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2"/>
          <p:cNvSpPr txBox="1"/>
          <p:nvPr/>
        </p:nvSpPr>
        <p:spPr>
          <a:xfrm>
            <a:off x="904875" y="3648075"/>
            <a:ext cx="7315200" cy="1279525"/>
          </a:xfrm>
          <a:prstGeom prst="rect">
            <a:avLst/>
          </a:prstGeom>
          <a:noFill/>
          <a:ln cap="rnd"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11" name="Google Shape;11;p62"/>
          <p:cNvSpPr txBox="1"/>
          <p:nvPr/>
        </p:nvSpPr>
        <p:spPr>
          <a:xfrm>
            <a:off x="914400" y="5048250"/>
            <a:ext cx="7315200" cy="685800"/>
          </a:xfrm>
          <a:prstGeom prst="rect">
            <a:avLst/>
          </a:prstGeom>
          <a:noFill/>
          <a:ln cap="rnd"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12" name="Google Shape;12;p62"/>
          <p:cNvSpPr txBox="1"/>
          <p:nvPr/>
        </p:nvSpPr>
        <p:spPr>
          <a:xfrm>
            <a:off x="904875" y="3648075"/>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13" name="Google Shape;13;p62"/>
          <p:cNvSpPr txBox="1"/>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14" name="Google Shape;14;p6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5" name="Google Shape;15;p62"/>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6" name="Google Shape;16;p62"/>
          <p:cNvSpPr txBox="1"/>
          <p:nvPr>
            <p:ph idx="10" type="dt"/>
          </p:nvPr>
        </p:nvSpPr>
        <p:spPr>
          <a:xfrm>
            <a:off x="6400800" y="6354762"/>
            <a:ext cx="2286000" cy="366712"/>
          </a:xfrm>
          <a:prstGeom prst="rect">
            <a:avLst/>
          </a:prstGeom>
          <a:noFill/>
          <a:ln>
            <a:noFill/>
          </a:ln>
        </p:spPr>
        <p:txBody>
          <a:bodyPr anchorCtr="0" anchor="t" bIns="45700" lIns="91425" spcFirstLastPara="1" rIns="91425" wrap="square" tIns="45700">
            <a:noAutofit/>
          </a:bodyPr>
          <a:lstStyle>
            <a:lvl1pPr lvl="0" marR="0" rtl="0" algn="l">
              <a:lnSpc>
                <a:spcPct val="105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9pPr>
          </a:lstStyle>
          <a:p/>
        </p:txBody>
      </p:sp>
      <p:sp>
        <p:nvSpPr>
          <p:cNvPr id="17" name="Google Shape;17;p62"/>
          <p:cNvSpPr txBox="1"/>
          <p:nvPr>
            <p:ph idx="11" type="ftr"/>
          </p:nvPr>
        </p:nvSpPr>
        <p:spPr>
          <a:xfrm>
            <a:off x="2898775" y="6354762"/>
            <a:ext cx="3475037" cy="366712"/>
          </a:xfrm>
          <a:prstGeom prst="rect">
            <a:avLst/>
          </a:prstGeom>
          <a:noFill/>
          <a:ln>
            <a:noFill/>
          </a:ln>
        </p:spPr>
        <p:txBody>
          <a:bodyPr anchorCtr="0" anchor="t" bIns="45700" lIns="91425" spcFirstLastPara="1" rIns="91425" wrap="square" tIns="45700">
            <a:noAutofit/>
          </a:bodyPr>
          <a:lstStyle>
            <a:lvl1pPr lvl="0" marR="0" rtl="0" algn="r">
              <a:lnSpc>
                <a:spcPct val="105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9pPr>
          </a:lstStyle>
          <a:p/>
        </p:txBody>
      </p:sp>
      <p:sp>
        <p:nvSpPr>
          <p:cNvPr id="18" name="Google Shape;18;p62"/>
          <p:cNvSpPr txBox="1"/>
          <p:nvPr>
            <p:ph idx="12" type="sldNum"/>
          </p:nvPr>
        </p:nvSpPr>
        <p:spPr>
          <a:xfrm>
            <a:off x="1216025" y="6354762"/>
            <a:ext cx="1219200" cy="366712"/>
          </a:xfrm>
          <a:prstGeom prst="rect">
            <a:avLst/>
          </a:prstGeom>
          <a:noFill/>
          <a:ln>
            <a:noFill/>
          </a:ln>
        </p:spPr>
        <p:txBody>
          <a:bodyPr anchorCtr="0" anchor="t" bIns="45700" lIns="91425" spcFirstLastPara="1" rIns="91425" wrap="square" tIns="45700">
            <a:noAutofit/>
          </a:bodyPr>
          <a:lstStyle>
            <a:lvl1pPr indent="0" lvl="0"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6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27" name="Google Shape;27;p64"/>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28" name="Google Shape;28;p6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5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9pPr>
          </a:lstStyle>
          <a:p/>
        </p:txBody>
      </p:sp>
      <p:sp>
        <p:nvSpPr>
          <p:cNvPr id="29" name="Google Shape;29;p6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lnSpc>
                <a:spcPct val="105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9pPr>
          </a:lstStyle>
          <a:p/>
        </p:txBody>
      </p:sp>
      <p:sp>
        <p:nvSpPr>
          <p:cNvPr id="30" name="Google Shape;30;p6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cxnSp>
        <p:nvCxnSpPr>
          <p:cNvPr id="31" name="Google Shape;31;p64"/>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cxnSp>
        <p:nvCxnSpPr>
          <p:cNvPr id="32" name="Google Shape;32;p64"/>
          <p:cNvCxnSpPr/>
          <p:nvPr/>
        </p:nvCxnSpPr>
        <p:spPr>
          <a:xfrm>
            <a:off x="457200" y="1143000"/>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33" name="Google Shape;33;p64"/>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cxnSp>
        <p:nvCxnSpPr>
          <p:cNvPr id="66" name="Google Shape;66;p70"/>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cxnSp>
        <p:nvCxnSpPr>
          <p:cNvPr id="67" name="Google Shape;67;p70"/>
          <p:cNvCxnSpPr/>
          <p:nvPr/>
        </p:nvCxnSpPr>
        <p:spPr>
          <a:xfrm>
            <a:off x="457200" y="1143000"/>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68" name="Google Shape;68;p7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69" name="Google Shape;69;p7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70" name="Google Shape;70;p7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71" name="Google Shape;71;p70"/>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72" name="Google Shape;72;p70"/>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5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9pPr>
          </a:lstStyle>
          <a:p/>
        </p:txBody>
      </p:sp>
      <p:sp>
        <p:nvSpPr>
          <p:cNvPr id="73" name="Google Shape;73;p70"/>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lnSpc>
                <a:spcPct val="105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9pPr>
          </a:lstStyle>
          <a:p/>
        </p:txBody>
      </p:sp>
      <p:sp>
        <p:nvSpPr>
          <p:cNvPr id="74" name="Google Shape;74;p7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cxnSp>
        <p:nvCxnSpPr>
          <p:cNvPr id="81" name="Google Shape;81;p72"/>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cxnSp>
        <p:nvCxnSpPr>
          <p:cNvPr id="82" name="Google Shape;82;p72"/>
          <p:cNvCxnSpPr/>
          <p:nvPr/>
        </p:nvCxnSpPr>
        <p:spPr>
          <a:xfrm>
            <a:off x="457200" y="1143000"/>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83" name="Google Shape;83;p72"/>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84" name="Google Shape;84;p7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85" name="Google Shape;85;p72"/>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cxnSp>
        <p:nvCxnSpPr>
          <p:cNvPr id="91" name="Google Shape;91;p74"/>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cxnSp>
        <p:nvCxnSpPr>
          <p:cNvPr id="92" name="Google Shape;92;p74"/>
          <p:cNvCxnSpPr/>
          <p:nvPr/>
        </p:nvCxnSpPr>
        <p:spPr>
          <a:xfrm>
            <a:off x="457200" y="1143000"/>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93" name="Google Shape;93;p74"/>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94" name="Google Shape;94;p7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95" name="Google Shape;95;p74"/>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96" name="Google Shape;96;p7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5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97" name="Google Shape;97;p7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r">
              <a:lnSpc>
                <a:spcPct val="105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200" u="sng"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187450" y="3860800"/>
            <a:ext cx="6858000" cy="990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3200"/>
              <a:buFont typeface="Bookman Old Style"/>
              <a:buNone/>
            </a:pPr>
            <a:r>
              <a:rPr b="0" i="0" lang="en-US" sz="3200" u="none">
                <a:solidFill>
                  <a:schemeClr val="dk1"/>
                </a:solidFill>
                <a:latin typeface="Bookman Old Style"/>
                <a:ea typeface="Bookman Old Style"/>
                <a:cs typeface="Bookman Old Style"/>
                <a:sym typeface="Bookman Old Style"/>
              </a:rPr>
              <a:t>Ingeniería de software II</a:t>
            </a:r>
            <a:endParaRPr/>
          </a:p>
        </p:txBody>
      </p:sp>
      <p:sp>
        <p:nvSpPr>
          <p:cNvPr id="109" name="Google Shape;109;p1"/>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824"/>
              <a:buNone/>
            </a:pPr>
            <a:r>
              <a:rPr b="0" i="0" lang="en-US" sz="2400" u="none">
                <a:solidFill>
                  <a:schemeClr val="dk2"/>
                </a:solidFill>
                <a:latin typeface="Bookman Old Style"/>
                <a:ea typeface="Bookman Old Style"/>
                <a:cs typeface="Bookman Old Style"/>
                <a:sym typeface="Bookman Old Style"/>
              </a:rPr>
              <a:t>Métricas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02" name="Google Shape;202;p10"/>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03" name="Google Shape;203;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Por lo tanto…</a:t>
            </a:r>
            <a:endParaRPr/>
          </a:p>
        </p:txBody>
      </p:sp>
      <p:sp>
        <p:nvSpPr>
          <p:cNvPr id="204" name="Google Shape;204;p10"/>
          <p:cNvSpPr txBox="1"/>
          <p:nvPr>
            <p:ph idx="1" type="body"/>
          </p:nvPr>
        </p:nvSpPr>
        <p:spPr>
          <a:xfrm>
            <a:off x="285750" y="1357312"/>
            <a:ext cx="8358187" cy="4643437"/>
          </a:xfrm>
          <a:prstGeom prst="rect">
            <a:avLst/>
          </a:prstGeom>
          <a:noFill/>
          <a:ln>
            <a:noFill/>
          </a:ln>
        </p:spPr>
        <p:txBody>
          <a:bodyPr anchorCtr="0" anchor="t" bIns="45700" lIns="91425" spcFirstLastPara="1" rIns="91425" wrap="square" tIns="45700">
            <a:normAutofit/>
          </a:bodyPr>
          <a:lstStyle/>
          <a:p>
            <a:pPr indent="-273050" lvl="0" marL="273050" marR="0" rtl="0" algn="ctr">
              <a:lnSpc>
                <a:spcPct val="90000"/>
              </a:lnSpc>
              <a:spcBef>
                <a:spcPts val="0"/>
              </a:spcBef>
              <a:spcAft>
                <a:spcPts val="0"/>
              </a:spcAft>
              <a:buClr>
                <a:schemeClr val="accent1"/>
              </a:buClr>
              <a:buSzPts val="1444"/>
              <a:buFont typeface="Noto Sans Symbols"/>
              <a:buNone/>
            </a:pPr>
            <a:r>
              <a:rPr b="0" i="0" lang="en-US" sz="1900" u="none">
                <a:solidFill>
                  <a:srgbClr val="FF0000"/>
                </a:solidFill>
                <a:latin typeface="Gill Sans"/>
                <a:ea typeface="Gill Sans"/>
                <a:cs typeface="Gill Sans"/>
                <a:sym typeface="Gill Sans"/>
              </a:rPr>
              <a:t>La estimación es el proceso de predicción de la </a:t>
            </a:r>
            <a:endParaRPr/>
          </a:p>
          <a:p>
            <a:pPr indent="-273050" lvl="0" marL="273050" marR="0" rtl="0" algn="ctr">
              <a:lnSpc>
                <a:spcPct val="90000"/>
              </a:lnSpc>
              <a:spcBef>
                <a:spcPts val="600"/>
              </a:spcBef>
              <a:spcAft>
                <a:spcPts val="0"/>
              </a:spcAft>
              <a:buClr>
                <a:schemeClr val="accent1"/>
              </a:buClr>
              <a:buSzPts val="1444"/>
              <a:buFont typeface="Noto Sans Symbols"/>
              <a:buNone/>
            </a:pPr>
            <a:r>
              <a:rPr b="0" i="0" lang="en-US" sz="1900" u="none">
                <a:solidFill>
                  <a:srgbClr val="FF0000"/>
                </a:solidFill>
                <a:latin typeface="Gill Sans"/>
                <a:ea typeface="Gill Sans"/>
                <a:cs typeface="Gill Sans"/>
                <a:sym typeface="Gill Sans"/>
              </a:rPr>
              <a:t>duración, esfuerzos y costos necesarios para </a:t>
            </a:r>
            <a:endParaRPr/>
          </a:p>
          <a:p>
            <a:pPr indent="-273050" lvl="0" marL="273050" marR="0" rtl="0" algn="ctr">
              <a:lnSpc>
                <a:spcPct val="90000"/>
              </a:lnSpc>
              <a:spcBef>
                <a:spcPts val="600"/>
              </a:spcBef>
              <a:spcAft>
                <a:spcPts val="0"/>
              </a:spcAft>
              <a:buClr>
                <a:schemeClr val="accent1"/>
              </a:buClr>
              <a:buSzPts val="1444"/>
              <a:buFont typeface="Noto Sans Symbols"/>
              <a:buNone/>
            </a:pPr>
            <a:r>
              <a:rPr b="0" i="0" lang="en-US" sz="1900" u="none">
                <a:solidFill>
                  <a:srgbClr val="FF0000"/>
                </a:solidFill>
                <a:latin typeface="Gill Sans"/>
                <a:ea typeface="Gill Sans"/>
                <a:cs typeface="Gill Sans"/>
                <a:sym typeface="Gill Sans"/>
              </a:rPr>
              <a:t>realizar todas las actividades y obtener todos los </a:t>
            </a:r>
            <a:endParaRPr/>
          </a:p>
          <a:p>
            <a:pPr indent="-273050" lvl="0" marL="273050" marR="0" rtl="0" algn="ctr">
              <a:lnSpc>
                <a:spcPct val="90000"/>
              </a:lnSpc>
              <a:spcBef>
                <a:spcPts val="600"/>
              </a:spcBef>
              <a:spcAft>
                <a:spcPts val="0"/>
              </a:spcAft>
              <a:buClr>
                <a:schemeClr val="accent1"/>
              </a:buClr>
              <a:buSzPts val="1444"/>
              <a:buFont typeface="Noto Sans Symbols"/>
              <a:buNone/>
            </a:pPr>
            <a:r>
              <a:rPr b="0" i="0" lang="en-US" sz="1900" u="none">
                <a:solidFill>
                  <a:srgbClr val="FF0000"/>
                </a:solidFill>
                <a:latin typeface="Gill Sans"/>
                <a:ea typeface="Gill Sans"/>
                <a:cs typeface="Gill Sans"/>
                <a:sym typeface="Gill Sans"/>
              </a:rPr>
              <a:t>productos asociados a un proyecto</a:t>
            </a:r>
            <a:r>
              <a:rPr b="0" i="0" lang="en-US" sz="1900" u="none">
                <a:solidFill>
                  <a:schemeClr val="dk1"/>
                </a:solidFill>
                <a:latin typeface="Gill Sans"/>
                <a:ea typeface="Gill Sans"/>
                <a:cs typeface="Gill Sans"/>
                <a:sym typeface="Gill Sans"/>
              </a:rPr>
              <a:t>.</a:t>
            </a:r>
            <a:endParaRPr/>
          </a:p>
          <a:p>
            <a:pPr indent="-273050" lvl="0" marL="273050" marR="0" rtl="0" algn="ctr">
              <a:lnSpc>
                <a:spcPct val="90000"/>
              </a:lnSpc>
              <a:spcBef>
                <a:spcPts val="600"/>
              </a:spcBef>
              <a:spcAft>
                <a:spcPts val="0"/>
              </a:spcAft>
              <a:buClr>
                <a:schemeClr val="accent1"/>
              </a:buClr>
              <a:buSzPts val="1824"/>
              <a:buFont typeface="Noto Sans Symbols"/>
              <a:buNone/>
            </a:pPr>
            <a:r>
              <a:t/>
            </a:r>
            <a:endParaRPr b="0" i="0" sz="2400" u="none">
              <a:solidFill>
                <a:schemeClr val="dk1"/>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444"/>
              <a:buFont typeface="Noto Sans Symbols"/>
              <a:buNone/>
            </a:pPr>
            <a:r>
              <a:rPr b="0" i="0" lang="en-US" sz="1900" u="none">
                <a:solidFill>
                  <a:schemeClr val="dk1"/>
                </a:solidFill>
                <a:latin typeface="Gill Sans"/>
                <a:ea typeface="Gill Sans"/>
                <a:cs typeface="Gill Sans"/>
                <a:sym typeface="Gill Sans"/>
              </a:rPr>
              <a:t>El resultado de la estimación es poder responder con responsabilidad las siguiente preguntas:</a:t>
            </a:r>
            <a:endParaRPr/>
          </a:p>
          <a:p>
            <a:pPr indent="-228600" lvl="2" marL="822325" marR="0" rtl="0" algn="l">
              <a:lnSpc>
                <a:spcPct val="90000"/>
              </a:lnSpc>
              <a:spcBef>
                <a:spcPts val="500"/>
              </a:spcBef>
              <a:spcAft>
                <a:spcPts val="0"/>
              </a:spcAft>
              <a:buClr>
                <a:srgbClr val="BCBCBC"/>
              </a:buClr>
              <a:buSzPts val="1140"/>
              <a:buFont typeface="Noto Sans Symbols"/>
              <a:buNone/>
            </a:pPr>
            <a:r>
              <a:rPr b="0" i="0" lang="en-US" sz="1500" u="none" cap="none" strike="noStrike">
                <a:solidFill>
                  <a:srgbClr val="E4E9AF"/>
                </a:solidFill>
                <a:latin typeface="Gill Sans"/>
                <a:ea typeface="Gill Sans"/>
                <a:cs typeface="Gill Sans"/>
                <a:sym typeface="Gill Sans"/>
              </a:rPr>
              <a:t>¿</a:t>
            </a:r>
            <a:r>
              <a:rPr b="0" i="0" lang="en-US" sz="1500" u="none" cap="none" strike="noStrike">
                <a:solidFill>
                  <a:srgbClr val="638CAE"/>
                </a:solidFill>
                <a:latin typeface="Gill Sans"/>
                <a:ea typeface="Gill Sans"/>
                <a:cs typeface="Gill Sans"/>
                <a:sym typeface="Gill Sans"/>
              </a:rPr>
              <a:t>Lo podemos hacer?</a:t>
            </a:r>
            <a:endParaRPr/>
          </a:p>
          <a:p>
            <a:pPr indent="-228600" lvl="2" marL="822325" marR="0" rtl="0" algn="l">
              <a:lnSpc>
                <a:spcPct val="90000"/>
              </a:lnSpc>
              <a:spcBef>
                <a:spcPts val="500"/>
              </a:spcBef>
              <a:spcAft>
                <a:spcPts val="0"/>
              </a:spcAft>
              <a:buClr>
                <a:srgbClr val="BCBCBC"/>
              </a:buClr>
              <a:buSzPts val="1140"/>
              <a:buFont typeface="Noto Sans Symbols"/>
              <a:buNone/>
            </a:pPr>
            <a:r>
              <a:rPr b="0" i="0" lang="en-US" sz="1500" u="none" cap="none" strike="noStrike">
                <a:solidFill>
                  <a:srgbClr val="638CAE"/>
                </a:solidFill>
                <a:latin typeface="Gill Sans"/>
                <a:ea typeface="Gill Sans"/>
                <a:cs typeface="Gill Sans"/>
                <a:sym typeface="Gill Sans"/>
              </a:rPr>
              <a:t>¿Cuánto tiempo nos llevará?</a:t>
            </a:r>
            <a:endParaRPr/>
          </a:p>
          <a:p>
            <a:pPr indent="-228600" lvl="2" marL="822325" marR="0" rtl="0" algn="l">
              <a:lnSpc>
                <a:spcPct val="90000"/>
              </a:lnSpc>
              <a:spcBef>
                <a:spcPts val="500"/>
              </a:spcBef>
              <a:spcAft>
                <a:spcPts val="0"/>
              </a:spcAft>
              <a:buClr>
                <a:srgbClr val="BCBCBC"/>
              </a:buClr>
              <a:buSzPts val="1140"/>
              <a:buFont typeface="Noto Sans Symbols"/>
              <a:buNone/>
            </a:pPr>
            <a:r>
              <a:rPr b="0" i="0" lang="en-US" sz="1500" u="none" cap="none" strike="noStrike">
                <a:solidFill>
                  <a:srgbClr val="638CAE"/>
                </a:solidFill>
                <a:latin typeface="Gill Sans"/>
                <a:ea typeface="Gill Sans"/>
                <a:cs typeface="Gill Sans"/>
                <a:sym typeface="Gill Sans"/>
              </a:rPr>
              <a:t>¿Cuánto costará?</a:t>
            </a:r>
            <a:endParaRPr/>
          </a:p>
          <a:p>
            <a:pPr indent="-228600" lvl="2" marL="822325" marR="0" rtl="0" algn="l">
              <a:lnSpc>
                <a:spcPct val="90000"/>
              </a:lnSpc>
              <a:spcBef>
                <a:spcPts val="500"/>
              </a:spcBef>
              <a:spcAft>
                <a:spcPts val="0"/>
              </a:spcAft>
              <a:buClr>
                <a:srgbClr val="BCBCBC"/>
              </a:buClr>
              <a:buSzPts val="1140"/>
              <a:buFont typeface="Noto Sans Symbols"/>
              <a:buNone/>
            </a:pPr>
            <a:r>
              <a:rPr b="0" i="0" lang="en-US" sz="1500" u="none" cap="none" strike="noStrike">
                <a:solidFill>
                  <a:srgbClr val="638CAE"/>
                </a:solidFill>
                <a:latin typeface="Gill Sans"/>
                <a:ea typeface="Gill Sans"/>
                <a:cs typeface="Gill Sans"/>
                <a:sym typeface="Gill Sans"/>
              </a:rPr>
              <a:t>¿Cuánta gente necesitaremos?</a:t>
            </a:r>
            <a:endParaRPr/>
          </a:p>
          <a:p>
            <a:pPr indent="-228600" lvl="2" marL="822325" marR="0" rtl="0" algn="l">
              <a:lnSpc>
                <a:spcPct val="90000"/>
              </a:lnSpc>
              <a:spcBef>
                <a:spcPts val="500"/>
              </a:spcBef>
              <a:spcAft>
                <a:spcPts val="0"/>
              </a:spcAft>
              <a:buClr>
                <a:srgbClr val="BCBCBC"/>
              </a:buClr>
              <a:buSzPts val="1140"/>
              <a:buFont typeface="Noto Sans Symbols"/>
              <a:buNone/>
            </a:pPr>
            <a:r>
              <a:rPr b="0" i="0" lang="en-US" sz="1500" u="none" cap="none" strike="noStrike">
                <a:solidFill>
                  <a:srgbClr val="638CAE"/>
                </a:solidFill>
                <a:latin typeface="Gill Sans"/>
                <a:ea typeface="Gill Sans"/>
                <a:cs typeface="Gill Sans"/>
                <a:sym typeface="Gill Sans"/>
              </a:rPr>
              <a:t>¿Cuál es el riesgo involucrado?</a:t>
            </a:r>
            <a:endParaRPr/>
          </a:p>
          <a:p>
            <a:pPr indent="-228600" lvl="2" marL="822325" marR="0" rtl="0" algn="l">
              <a:lnSpc>
                <a:spcPct val="90000"/>
              </a:lnSpc>
              <a:spcBef>
                <a:spcPts val="500"/>
              </a:spcBef>
              <a:spcAft>
                <a:spcPts val="0"/>
              </a:spcAft>
              <a:buClr>
                <a:srgbClr val="BCBCBC"/>
              </a:buClr>
              <a:buSzPts val="1140"/>
              <a:buFont typeface="Noto Sans Symbols"/>
              <a:buNone/>
            </a:pPr>
            <a:r>
              <a:rPr b="0" i="0" lang="en-US" sz="1500" u="none" cap="none" strike="noStrike">
                <a:solidFill>
                  <a:srgbClr val="638CAE"/>
                </a:solidFill>
                <a:latin typeface="Gill Sans"/>
                <a:ea typeface="Gill Sans"/>
                <a:cs typeface="Gill Sans"/>
                <a:sym typeface="Gill Sans"/>
              </a:rPr>
              <a:t>¿Cuáles son las situaciones de compromiso?</a:t>
            </a:r>
            <a:endParaRPr/>
          </a:p>
          <a:p>
            <a:pPr indent="-228600" lvl="2" marL="822325" marR="0" rtl="0" algn="l">
              <a:lnSpc>
                <a:spcPct val="90000"/>
              </a:lnSpc>
              <a:spcBef>
                <a:spcPts val="500"/>
              </a:spcBef>
              <a:spcAft>
                <a:spcPts val="0"/>
              </a:spcAft>
              <a:buClr>
                <a:srgbClr val="BCBCBC"/>
              </a:buClr>
              <a:buSzPts val="1140"/>
              <a:buFont typeface="Noto Sans Symbols"/>
              <a:buNone/>
            </a:pPr>
            <a:r>
              <a:rPr b="0" i="0" lang="en-US" sz="1500" u="none" cap="none" strike="noStrike">
                <a:solidFill>
                  <a:srgbClr val="638CAE"/>
                </a:solidFill>
                <a:latin typeface="Gill Sans"/>
                <a:ea typeface="Gill Sans"/>
                <a:cs typeface="Gill Sans"/>
                <a:sym typeface="Gill Sans"/>
              </a:rPr>
              <a:t>¿Cuántos errores tendremos ?</a:t>
            </a:r>
            <a:endParaRPr/>
          </a:p>
          <a:p>
            <a:pPr indent="-228600" lvl="2" marL="822325" marR="0" rtl="0" algn="l">
              <a:lnSpc>
                <a:spcPct val="90000"/>
              </a:lnSpc>
              <a:spcBef>
                <a:spcPts val="500"/>
              </a:spcBef>
              <a:spcAft>
                <a:spcPts val="0"/>
              </a:spcAft>
              <a:buClr>
                <a:srgbClr val="BCBCBC"/>
              </a:buClr>
              <a:buSzPts val="1140"/>
              <a:buFont typeface="Noto Sans Symbols"/>
              <a:buNone/>
            </a:pPr>
            <a:r>
              <a:rPr b="0" i="0" lang="en-US" sz="1500" u="none" cap="none" strike="noStrike">
                <a:solidFill>
                  <a:srgbClr val="638CAE"/>
                </a:solidFill>
                <a:latin typeface="Gill Sans"/>
                <a:ea typeface="Gill Sans"/>
                <a:cs typeface="Gill Sans"/>
                <a:sym typeface="Gill Sans"/>
              </a:rPr>
              <a:t>¿Podemos medir la mejora del proceso?</a:t>
            </a:r>
            <a:endParaRPr/>
          </a:p>
          <a:p>
            <a:pPr indent="-273050" lvl="0" marL="273050" marR="0" rtl="0" algn="ctr">
              <a:lnSpc>
                <a:spcPct val="90000"/>
              </a:lnSpc>
              <a:spcBef>
                <a:spcPts val="60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147574" lvl="0" marL="273050" marR="0" rtl="0" algn="l">
              <a:spcBef>
                <a:spcPts val="60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10" name="Google Shape;210;p11"/>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11" name="Google Shape;211;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Objetivos</a:t>
            </a:r>
            <a:endParaRPr/>
          </a:p>
        </p:txBody>
      </p:sp>
      <p:sp>
        <p:nvSpPr>
          <p:cNvPr id="212" name="Google Shape;212;p11"/>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47574" lvl="0" marL="273050" rtl="0" algn="l">
              <a:lnSpc>
                <a:spcPct val="90000"/>
              </a:lnSpc>
              <a:spcBef>
                <a:spcPts val="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273050" lvl="0" marL="273050" rtl="0" algn="l">
              <a:lnSpc>
                <a:spcPct val="90000"/>
              </a:lnSpc>
              <a:spcBef>
                <a:spcPts val="600"/>
              </a:spcBef>
              <a:spcAft>
                <a:spcPts val="0"/>
              </a:spcAft>
              <a:buClr>
                <a:schemeClr val="accent1"/>
              </a:buClr>
              <a:buSzPts val="2128"/>
              <a:buFont typeface="Noto Sans Symbols"/>
              <a:buChar char="🞂"/>
            </a:pPr>
            <a:r>
              <a:rPr b="0" i="0" lang="en-US" sz="2800" u="none">
                <a:solidFill>
                  <a:schemeClr val="dk1"/>
                </a:solidFill>
                <a:latin typeface="Gill Sans"/>
                <a:ea typeface="Gill Sans"/>
                <a:cs typeface="Gill Sans"/>
                <a:sym typeface="Gill Sans"/>
              </a:rPr>
              <a:t>Un primer objetivo puede ser mejorar la productividad, es decir producir más para un cierto recurso dado o producir más con menor costo, el cual en términos de desarrollo de sistemas significa menos esfuerzo u horas trabajadas.</a:t>
            </a:r>
            <a:endParaRPr/>
          </a:p>
          <a:p>
            <a:pPr indent="-137922" lvl="0" marL="273050" rtl="0" algn="l">
              <a:lnSpc>
                <a:spcPct val="90000"/>
              </a:lnSpc>
              <a:spcBef>
                <a:spcPts val="600"/>
              </a:spcBef>
              <a:spcAft>
                <a:spcPts val="0"/>
              </a:spcAft>
              <a:buClr>
                <a:schemeClr val="accent1"/>
              </a:buClr>
              <a:buSzPts val="2128"/>
              <a:buFont typeface="Noto Sans Symbols"/>
              <a:buNone/>
            </a:pPr>
            <a:r>
              <a:t/>
            </a:r>
            <a:endParaRPr b="0" i="0" sz="2800" u="none">
              <a:solidFill>
                <a:schemeClr val="dk1"/>
              </a:solidFill>
              <a:latin typeface="Gill Sans"/>
              <a:ea typeface="Gill Sans"/>
              <a:cs typeface="Gill Sans"/>
              <a:sym typeface="Gill Sans"/>
            </a:endParaRPr>
          </a:p>
          <a:p>
            <a:pPr indent="-273050" lvl="0" marL="273050" rtl="0" algn="l">
              <a:lnSpc>
                <a:spcPct val="90000"/>
              </a:lnSpc>
              <a:spcBef>
                <a:spcPts val="600"/>
              </a:spcBef>
              <a:spcAft>
                <a:spcPts val="0"/>
              </a:spcAft>
              <a:buClr>
                <a:schemeClr val="accent1"/>
              </a:buClr>
              <a:buSzPts val="2128"/>
              <a:buFont typeface="Noto Sans Symbols"/>
              <a:buChar char="🞂"/>
            </a:pPr>
            <a:r>
              <a:rPr b="0" i="0" lang="en-US" sz="2800" u="none">
                <a:solidFill>
                  <a:schemeClr val="dk1"/>
                </a:solidFill>
                <a:latin typeface="Gill Sans"/>
                <a:ea typeface="Gill Sans"/>
                <a:cs typeface="Gill Sans"/>
                <a:sym typeface="Gill Sans"/>
              </a:rPr>
              <a:t>La Productividad se define como:</a:t>
            </a:r>
            <a:endParaRPr/>
          </a:p>
          <a:p>
            <a:pPr indent="-273050" lvl="0" marL="273050" rtl="0" algn="l">
              <a:lnSpc>
                <a:spcPct val="90000"/>
              </a:lnSpc>
              <a:spcBef>
                <a:spcPts val="600"/>
              </a:spcBef>
              <a:spcAft>
                <a:spcPts val="0"/>
              </a:spcAft>
              <a:buClr>
                <a:schemeClr val="accent1"/>
              </a:buClr>
              <a:buSzPts val="1976"/>
              <a:buFont typeface="Noto Sans Symbols"/>
              <a:buChar char="🞂"/>
            </a:pPr>
            <a:r>
              <a:rPr b="1" i="1" lang="en-US" sz="2600" u="none">
                <a:solidFill>
                  <a:schemeClr val="dk1"/>
                </a:solidFill>
                <a:latin typeface="Gill Sans"/>
                <a:ea typeface="Gill Sans"/>
                <a:cs typeface="Gill Sans"/>
                <a:sym typeface="Gill Sans"/>
              </a:rPr>
              <a:t>Productividad = salida / entrada = tamaño del sistema / horas trabajadas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18" name="Google Shape;218;p12"/>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19" name="Google Shape;219;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Objetivos</a:t>
            </a:r>
            <a:endParaRPr/>
          </a:p>
        </p:txBody>
      </p:sp>
      <p:sp>
        <p:nvSpPr>
          <p:cNvPr id="220" name="Google Shape;220;p12"/>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47574" lvl="0" marL="273050" rtl="0" algn="l">
              <a:lnSpc>
                <a:spcPct val="100000"/>
              </a:lnSpc>
              <a:spcBef>
                <a:spcPts val="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0" i="0" lang="en-US" sz="2600" u="none">
                <a:solidFill>
                  <a:schemeClr val="dk1"/>
                </a:solidFill>
                <a:latin typeface="Gill Sans"/>
                <a:ea typeface="Gill Sans"/>
                <a:cs typeface="Gill Sans"/>
                <a:sym typeface="Gill Sans"/>
              </a:rPr>
              <a:t>Otro objetivo vinculado a la performance está relacionado con la entrega del sistema más rápido, para esto la medida apropiada de la performance es entrega:</a:t>
            </a:r>
            <a:endParaRPr/>
          </a:p>
          <a:p>
            <a:pPr indent="-137922" lvl="0" marL="273050" rtl="0" algn="l">
              <a:lnSpc>
                <a:spcPct val="100000"/>
              </a:lnSpc>
              <a:spcBef>
                <a:spcPts val="600"/>
              </a:spcBef>
              <a:spcAft>
                <a:spcPts val="0"/>
              </a:spcAft>
              <a:buClr>
                <a:schemeClr val="accent1"/>
              </a:buClr>
              <a:buSzPts val="2128"/>
              <a:buFont typeface="Noto Sans Symbols"/>
              <a:buNone/>
            </a:pPr>
            <a:r>
              <a:t/>
            </a:r>
            <a:endParaRPr b="0" i="0" sz="28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1" i="1" lang="en-US" sz="2600" u="none">
                <a:solidFill>
                  <a:schemeClr val="dk1"/>
                </a:solidFill>
                <a:latin typeface="Gill Sans"/>
                <a:ea typeface="Gill Sans"/>
                <a:cs typeface="Gill Sans"/>
                <a:sym typeface="Gill Sans"/>
              </a:rPr>
              <a:t>Entrega = tamaño del sistema / semanas consumidas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26" name="Google Shape;226;p1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27" name="Google Shape;227;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Objetivos</a:t>
            </a:r>
            <a:endParaRPr/>
          </a:p>
        </p:txBody>
      </p:sp>
      <p:sp>
        <p:nvSpPr>
          <p:cNvPr id="228" name="Google Shape;228;p13"/>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47574" lvl="0" marL="273050" rtl="0" algn="l">
              <a:lnSpc>
                <a:spcPct val="100000"/>
              </a:lnSpc>
              <a:spcBef>
                <a:spcPts val="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0" i="0" lang="en-US" sz="2600" u="none">
                <a:solidFill>
                  <a:schemeClr val="dk1"/>
                </a:solidFill>
                <a:latin typeface="Gill Sans"/>
                <a:ea typeface="Gill Sans"/>
                <a:cs typeface="Gill Sans"/>
                <a:sym typeface="Gill Sans"/>
              </a:rPr>
              <a:t>El tercer aspecto de la performance es el mejoramiento de la calidad. La calidad es difícil de definir y hay varias medidas posibles. Las más importantes son:</a:t>
            </a:r>
            <a:endParaRPr/>
          </a:p>
          <a:p>
            <a:pPr indent="-147574" lvl="0" marL="273050" rtl="0" algn="l">
              <a:lnSpc>
                <a:spcPct val="100000"/>
              </a:lnSpc>
              <a:spcBef>
                <a:spcPts val="60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137922" lvl="0" marL="273050" rtl="0" algn="l">
              <a:lnSpc>
                <a:spcPct val="100000"/>
              </a:lnSpc>
              <a:spcBef>
                <a:spcPts val="600"/>
              </a:spcBef>
              <a:spcAft>
                <a:spcPts val="0"/>
              </a:spcAft>
              <a:buClr>
                <a:schemeClr val="accent1"/>
              </a:buClr>
              <a:buSzPts val="2128"/>
              <a:buFont typeface="Noto Sans Symbols"/>
              <a:buNone/>
            </a:pPr>
            <a:r>
              <a:t/>
            </a:r>
            <a:endParaRPr b="0" i="0" sz="28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1" i="1" lang="en-US" sz="2600" u="none">
                <a:solidFill>
                  <a:schemeClr val="dk1"/>
                </a:solidFill>
                <a:latin typeface="Gill Sans"/>
                <a:ea typeface="Gill Sans"/>
                <a:cs typeface="Gill Sans"/>
                <a:sym typeface="Gill Sans"/>
              </a:rPr>
              <a:t>Densidad de defectos = cantidad de defectos / tamaño del sistema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34" name="Google Shape;234;p14"/>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35" name="Google Shape;235;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Tamaño del sistema</a:t>
            </a:r>
            <a:endParaRPr/>
          </a:p>
        </p:txBody>
      </p:sp>
      <p:sp>
        <p:nvSpPr>
          <p:cNvPr id="236" name="Google Shape;236;p14"/>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66878" lvl="0" marL="273050" rtl="0" algn="l">
              <a:lnSpc>
                <a:spcPct val="100000"/>
              </a:lnSpc>
              <a:spcBef>
                <a:spcPts val="0"/>
              </a:spcBef>
              <a:spcAft>
                <a:spcPts val="0"/>
              </a:spcAft>
              <a:buClr>
                <a:schemeClr val="accent1"/>
              </a:buClr>
              <a:buSzPts val="1672"/>
              <a:buFont typeface="Noto Sans Symbols"/>
              <a:buNone/>
            </a:pPr>
            <a:r>
              <a:t/>
            </a:r>
            <a:endParaRPr b="0" i="0" sz="22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SzPts val="1672"/>
              <a:buNone/>
            </a:pPr>
            <a:r>
              <a:rPr b="0" i="0" lang="en-US" sz="2200" u="none">
                <a:solidFill>
                  <a:schemeClr val="dk1"/>
                </a:solidFill>
                <a:latin typeface="Gill Sans"/>
                <a:ea typeface="Gill Sans"/>
                <a:cs typeface="Gill Sans"/>
                <a:sym typeface="Gill Sans"/>
              </a:rPr>
              <a:t>	Para poder estimar la tarea a desarrollar, necesitamos saber el tamaño del sistema. Tiene tres componentes:</a:t>
            </a:r>
            <a:endParaRPr/>
          </a:p>
          <a:p>
            <a:pPr indent="-273050" lvl="0" marL="27305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Alguna medida de la cantidad de información a procesar por el sistema: entradas,salidas, etc.</a:t>
            </a:r>
            <a:endParaRPr/>
          </a:p>
          <a:p>
            <a:pPr indent="-273050" lvl="0" marL="27305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Alguna medida del tamaño de los requerimientos técnicos: batch vs. on-line, facilidad de uso, etc.</a:t>
            </a:r>
            <a:endParaRPr/>
          </a:p>
          <a:p>
            <a:pPr indent="-273050" lvl="0" marL="27305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Los controladores de performance (performance-drivers). Este grupo comprende todos aquellos aspectos que no son parte de los requerimientos funcionales y técnicos: administración del proyecto, objetivos de calidad, métodos, herramientas, lenguajes de programación,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42" name="Google Shape;242;p15"/>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43" name="Google Shape;243;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Beneficios de la estimación</a:t>
            </a:r>
            <a:endParaRPr/>
          </a:p>
        </p:txBody>
      </p:sp>
      <p:sp>
        <p:nvSpPr>
          <p:cNvPr id="244" name="Google Shape;244;p15"/>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200660" lvl="0" marL="273050" rtl="0" algn="l">
              <a:lnSpc>
                <a:spcPct val="80000"/>
              </a:lnSpc>
              <a:spcBef>
                <a:spcPts val="0"/>
              </a:spcBef>
              <a:spcAft>
                <a:spcPts val="0"/>
              </a:spcAft>
              <a:buClr>
                <a:schemeClr val="accent1"/>
              </a:buClr>
              <a:buSzPts val="1140"/>
              <a:buFont typeface="Noto Sans Symbols"/>
              <a:buNone/>
            </a:pPr>
            <a:r>
              <a:t/>
            </a:r>
            <a:endParaRPr b="0" i="0" sz="15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SzPts val="1140"/>
              <a:buNone/>
            </a:pPr>
            <a:r>
              <a:rPr b="0" i="0" lang="en-US" sz="1500" u="none">
                <a:solidFill>
                  <a:schemeClr val="dk1"/>
                </a:solidFill>
                <a:latin typeface="Gill Sans"/>
                <a:ea typeface="Gill Sans"/>
                <a:cs typeface="Gill Sans"/>
                <a:sym typeface="Gill Sans"/>
              </a:rPr>
              <a:t>	</a:t>
            </a:r>
            <a:r>
              <a:rPr b="0" i="0" lang="en-US" sz="1800" u="none">
                <a:solidFill>
                  <a:schemeClr val="dk1"/>
                </a:solidFill>
                <a:latin typeface="Gill Sans"/>
                <a:ea typeface="Gill Sans"/>
                <a:cs typeface="Gill Sans"/>
                <a:sym typeface="Gill Sans"/>
              </a:rPr>
              <a:t>La aplicación de mediciones es muy importante porque favorece tres actividades básicas:</a:t>
            </a:r>
            <a:endParaRPr/>
          </a:p>
          <a:p>
            <a:pPr indent="-273050" lvl="0" marL="273050" rtl="0" algn="l">
              <a:lnSpc>
                <a:spcPct val="80000"/>
              </a:lnSpc>
              <a:spcBef>
                <a:spcPts val="600"/>
              </a:spcBef>
              <a:spcAft>
                <a:spcPts val="0"/>
              </a:spcAft>
              <a:buSzPts val="1368"/>
              <a:buNone/>
            </a:pPr>
            <a:r>
              <a:t/>
            </a:r>
            <a:endParaRPr b="0" i="0" sz="18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1. Las mediciones ayudan a entender qué está ocurriendo durante el desarrollo y mantenimiento. La evaluación de la situación actual permite establecer lineamientos que ayudan a fijar objetivos para futuros comportamientos. En este sentido las mediciones hacen visibles los aspectos de productos y procesos y por lo tanto mejoran la comprensión de las relaciones entre actividades y las entidades que ellos afectan.</a:t>
            </a:r>
            <a:endParaRPr/>
          </a:p>
          <a:p>
            <a:pPr indent="-186182" lvl="0" marL="273050" rtl="0" algn="l">
              <a:lnSpc>
                <a:spcPct val="8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2. Las mediciones permiten controlar lo que está ocurriendo en un proyecto. Se puede predecir qué puede ocurrir y realizar los cambios a procesos y productos que ayuden a alcanzar los objetivos. </a:t>
            </a:r>
            <a:endParaRPr/>
          </a:p>
          <a:p>
            <a:pPr indent="-186182" lvl="0" marL="273050" rtl="0" algn="l">
              <a:lnSpc>
                <a:spcPct val="8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3. Las mediciones estimulan a mejorar los procesos y productos. Se puede aumentar la cantidad o tipo de revisiones del diseño basándose en las medidas de calidad de la especificación y las predicciones de calidad del diseño.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50" name="Google Shape;250;p1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51" name="Google Shape;251;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¿Cómo medimos el sistema?</a:t>
            </a:r>
            <a:endParaRPr/>
          </a:p>
        </p:txBody>
      </p:sp>
      <p:sp>
        <p:nvSpPr>
          <p:cNvPr id="252" name="Google Shape;252;p16"/>
          <p:cNvSpPr txBox="1"/>
          <p:nvPr>
            <p:ph idx="1" type="body"/>
          </p:nvPr>
        </p:nvSpPr>
        <p:spPr>
          <a:xfrm>
            <a:off x="468312" y="1196975"/>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SzPts val="1140"/>
              <a:buNone/>
            </a:pPr>
            <a:r>
              <a:rPr b="0" i="0" lang="en-US" sz="1500" u="none">
                <a:solidFill>
                  <a:schemeClr val="dk1"/>
                </a:solidFill>
                <a:latin typeface="Gill Sans"/>
                <a:ea typeface="Gill Sans"/>
                <a:cs typeface="Gill Sans"/>
                <a:sym typeface="Gill Sans"/>
              </a:rPr>
              <a:t>	</a:t>
            </a:r>
            <a:r>
              <a:rPr b="0" i="0" lang="en-US" sz="1700" u="none">
                <a:solidFill>
                  <a:schemeClr val="dk1"/>
                </a:solidFill>
                <a:latin typeface="Gill Sans"/>
                <a:ea typeface="Gill Sans"/>
                <a:cs typeface="Gill Sans"/>
                <a:sym typeface="Gill Sans"/>
              </a:rPr>
              <a:t>La Especificación de Requerimientos del Software es el primer producto tangible</a:t>
            </a:r>
            <a:endParaRPr/>
          </a:p>
          <a:p>
            <a:pPr indent="-273050" lvl="0" marL="273050" rtl="0" algn="l">
              <a:lnSpc>
                <a:spcPct val="80000"/>
              </a:lnSpc>
              <a:spcBef>
                <a:spcPts val="600"/>
              </a:spcBef>
              <a:spcAft>
                <a:spcPts val="0"/>
              </a:spcAft>
              <a:buSzPts val="1292"/>
              <a:buNone/>
            </a:pPr>
            <a:r>
              <a:rPr b="0" i="0" lang="en-US" sz="1700" u="none">
                <a:solidFill>
                  <a:schemeClr val="dk1"/>
                </a:solidFill>
                <a:latin typeface="Gill Sans"/>
                <a:ea typeface="Gill Sans"/>
                <a:cs typeface="Gill Sans"/>
                <a:sym typeface="Gill Sans"/>
              </a:rPr>
              <a:t>	de la mayoría de los ciclos de vida del desarrollo y una de las principales fuentes de problemas en etapas posteriores.</a:t>
            </a:r>
            <a:endParaRPr/>
          </a:p>
          <a:p>
            <a:pPr indent="-191008" lvl="0" marL="273050" rtl="0" algn="l">
              <a:lnSpc>
                <a:spcPct val="80000"/>
              </a:lnSpc>
              <a:spcBef>
                <a:spcPts val="600"/>
              </a:spcBef>
              <a:spcAft>
                <a:spcPts val="0"/>
              </a:spcAft>
              <a:buClr>
                <a:schemeClr val="accent1"/>
              </a:buClr>
              <a:buSzPts val="1292"/>
              <a:buFont typeface="Noto Sans Symbols"/>
              <a:buNone/>
            </a:pPr>
            <a:r>
              <a:t/>
            </a:r>
            <a:endParaRPr b="0" i="0" sz="17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Clr>
                <a:schemeClr val="accent1"/>
              </a:buClr>
              <a:buSzPts val="1292"/>
              <a:buFont typeface="Noto Sans Symbols"/>
              <a:buChar char="🞂"/>
            </a:pPr>
            <a:r>
              <a:rPr b="0" i="0" lang="en-US" sz="1700" u="none">
                <a:solidFill>
                  <a:schemeClr val="dk1"/>
                </a:solidFill>
                <a:latin typeface="Gill Sans"/>
                <a:ea typeface="Gill Sans"/>
                <a:cs typeface="Gill Sans"/>
                <a:sym typeface="Gill Sans"/>
              </a:rPr>
              <a:t>Teniendo conciencia de la necesidad de las mediciones, la primera tarea consiste en identificar las entidades y atributos que se pueden medir. </a:t>
            </a:r>
            <a:endParaRPr/>
          </a:p>
          <a:p>
            <a:pPr indent="-273050" lvl="0" marL="273050" rtl="0" algn="l">
              <a:lnSpc>
                <a:spcPct val="80000"/>
              </a:lnSpc>
              <a:spcBef>
                <a:spcPts val="600"/>
              </a:spcBef>
              <a:spcAft>
                <a:spcPts val="0"/>
              </a:spcAft>
              <a:buClr>
                <a:schemeClr val="accent1"/>
              </a:buClr>
              <a:buSzPts val="1292"/>
              <a:buFont typeface="Noto Sans Symbols"/>
              <a:buChar char="🞂"/>
            </a:pPr>
            <a:r>
              <a:rPr b="0" i="0" lang="en-US" sz="1700" u="none">
                <a:solidFill>
                  <a:schemeClr val="dk1"/>
                </a:solidFill>
                <a:latin typeface="Gill Sans"/>
                <a:ea typeface="Gill Sans"/>
                <a:cs typeface="Gill Sans"/>
                <a:sym typeface="Gill Sans"/>
              </a:rPr>
              <a:t>Hay tres tipos de entidades:</a:t>
            </a:r>
            <a:endParaRPr/>
          </a:p>
          <a:p>
            <a:pPr indent="-191008" lvl="0" marL="273050" rtl="0" algn="l">
              <a:lnSpc>
                <a:spcPct val="80000"/>
              </a:lnSpc>
              <a:spcBef>
                <a:spcPts val="600"/>
              </a:spcBef>
              <a:spcAft>
                <a:spcPts val="0"/>
              </a:spcAft>
              <a:buClr>
                <a:schemeClr val="accent1"/>
              </a:buClr>
              <a:buSzPts val="1292"/>
              <a:buFont typeface="Noto Sans Symbols"/>
              <a:buNone/>
            </a:pPr>
            <a:r>
              <a:t/>
            </a:r>
            <a:endParaRPr b="0" i="0" sz="17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Proceso:</a:t>
            </a:r>
            <a:r>
              <a:rPr b="0" i="0" lang="en-US" sz="1700" u="none">
                <a:solidFill>
                  <a:schemeClr val="dk1"/>
                </a:solidFill>
                <a:latin typeface="Gill Sans"/>
                <a:ea typeface="Gill Sans"/>
                <a:cs typeface="Gill Sans"/>
                <a:sym typeface="Gill Sans"/>
              </a:rPr>
              <a:t> una colección de actividades relacionadas al software.</a:t>
            </a:r>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Producto:</a:t>
            </a:r>
            <a:r>
              <a:rPr b="0" i="0" lang="en-US" sz="1700" u="none">
                <a:solidFill>
                  <a:schemeClr val="dk1"/>
                </a:solidFill>
                <a:latin typeface="Gill Sans"/>
                <a:ea typeface="Gill Sans"/>
                <a:cs typeface="Gill Sans"/>
                <a:sym typeface="Gill Sans"/>
              </a:rPr>
              <a:t> cualquier artefacto que resulta de una actividad de proceso.</a:t>
            </a:r>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Recurso:</a:t>
            </a:r>
            <a:r>
              <a:rPr b="0" i="0" lang="en-US" sz="1700" u="none">
                <a:solidFill>
                  <a:schemeClr val="dk1"/>
                </a:solidFill>
                <a:latin typeface="Gill Sans"/>
                <a:ea typeface="Gill Sans"/>
                <a:cs typeface="Gill Sans"/>
                <a:sym typeface="Gill Sans"/>
              </a:rPr>
              <a:t> entidad requerida por una actividad de proceso.</a:t>
            </a:r>
            <a:endParaRPr/>
          </a:p>
          <a:p>
            <a:pPr indent="-191008" lvl="0" marL="273050" rtl="0" algn="l">
              <a:lnSpc>
                <a:spcPct val="80000"/>
              </a:lnSpc>
              <a:spcBef>
                <a:spcPts val="600"/>
              </a:spcBef>
              <a:spcAft>
                <a:spcPts val="0"/>
              </a:spcAft>
              <a:buClr>
                <a:schemeClr val="accent1"/>
              </a:buClr>
              <a:buSzPts val="1292"/>
              <a:buFont typeface="Noto Sans Symbols"/>
              <a:buNone/>
            </a:pPr>
            <a:r>
              <a:t/>
            </a:r>
            <a:endParaRPr b="0" i="0" sz="17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Clr>
                <a:schemeClr val="accent1"/>
              </a:buClr>
              <a:buSzPts val="1292"/>
              <a:buFont typeface="Noto Sans Symbols"/>
              <a:buChar char="🞂"/>
            </a:pPr>
            <a:r>
              <a:rPr b="0" i="0" lang="en-US" sz="1700" u="none">
                <a:solidFill>
                  <a:schemeClr val="dk1"/>
                </a:solidFill>
                <a:latin typeface="Gill Sans"/>
                <a:ea typeface="Gill Sans"/>
                <a:cs typeface="Gill Sans"/>
                <a:sym typeface="Gill Sans"/>
              </a:rPr>
              <a:t>Dentro de cada entidad se distinguen:</a:t>
            </a:r>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Atributos internos:</a:t>
            </a:r>
            <a:r>
              <a:rPr b="0" i="0" lang="en-US" sz="1700" u="none">
                <a:solidFill>
                  <a:schemeClr val="dk1"/>
                </a:solidFill>
                <a:latin typeface="Gill Sans"/>
                <a:ea typeface="Gill Sans"/>
                <a:cs typeface="Gill Sans"/>
                <a:sym typeface="Gill Sans"/>
              </a:rPr>
              <a:t> son aquéllos que se pueden medir en términos de la entidad en sí misma. </a:t>
            </a:r>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Atributos externos:</a:t>
            </a:r>
            <a:r>
              <a:rPr b="0" i="0" lang="en-US" sz="1700" u="none">
                <a:solidFill>
                  <a:schemeClr val="dk1"/>
                </a:solidFill>
                <a:latin typeface="Gill Sans"/>
                <a:ea typeface="Gill Sans"/>
                <a:cs typeface="Gill Sans"/>
                <a:sym typeface="Gill Sans"/>
              </a:rPr>
              <a:t> son aquéllos que solamente se pueden medir con respecto a cómo se relaciona la entidad con su entorno, o sea, su comportamiento.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7"/>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58" name="Google Shape;258;p17"/>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59" name="Google Shape;259;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¿Qué medimos?</a:t>
            </a:r>
            <a:endParaRPr/>
          </a:p>
        </p:txBody>
      </p:sp>
      <p:sp>
        <p:nvSpPr>
          <p:cNvPr id="260" name="Google Shape;260;p17"/>
          <p:cNvSpPr txBox="1"/>
          <p:nvPr>
            <p:ph idx="1" type="body"/>
          </p:nvPr>
        </p:nvSpPr>
        <p:spPr>
          <a:xfrm>
            <a:off x="468312" y="1196975"/>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La longitud es el tamaño físico del producto.</a:t>
            </a:r>
            <a:endParaRPr/>
          </a:p>
          <a:p>
            <a:pPr indent="-166878" lvl="0" marL="273050" rtl="0" algn="l">
              <a:lnSpc>
                <a:spcPct val="80000"/>
              </a:lnSpc>
              <a:spcBef>
                <a:spcPts val="600"/>
              </a:spcBef>
              <a:spcAft>
                <a:spcPts val="0"/>
              </a:spcAft>
              <a:buClr>
                <a:schemeClr val="accent1"/>
              </a:buClr>
              <a:buSzPts val="1672"/>
              <a:buFont typeface="Noto Sans Symbols"/>
              <a:buNone/>
            </a:pPr>
            <a:r>
              <a:t/>
            </a:r>
            <a:endParaRPr b="0" i="0" sz="22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La funcionalidad mide las funciones suministradas por el producto al usuario y la complejidad puede ser interpretada en diversas formas:</a:t>
            </a:r>
            <a:endParaRPr/>
          </a:p>
          <a:p>
            <a:pPr indent="-273049" lvl="1" marL="547687" rtl="0" algn="l">
              <a:lnSpc>
                <a:spcPct val="80000"/>
              </a:lnSpc>
              <a:spcBef>
                <a:spcPts val="500"/>
              </a:spcBef>
              <a:spcAft>
                <a:spcPts val="0"/>
              </a:spcAft>
              <a:buClr>
                <a:schemeClr val="accent2"/>
              </a:buClr>
              <a:buSzPts val="1596"/>
              <a:buFont typeface="Noto Sans Symbols"/>
              <a:buChar char="🞂"/>
            </a:pPr>
            <a:r>
              <a:rPr b="0" i="0" lang="en-US" sz="2100" u="none">
                <a:solidFill>
                  <a:schemeClr val="dk2"/>
                </a:solidFill>
                <a:latin typeface="Gill Sans"/>
                <a:ea typeface="Gill Sans"/>
                <a:cs typeface="Gill Sans"/>
                <a:sym typeface="Gill Sans"/>
              </a:rPr>
              <a:t>complejidad del problema, complejidad algorítmica, complejidad estructural y</a:t>
            </a:r>
            <a:endParaRPr/>
          </a:p>
          <a:p>
            <a:pPr indent="-273049" lvl="1" marL="547687" rtl="0" algn="l">
              <a:lnSpc>
                <a:spcPct val="80000"/>
              </a:lnSpc>
              <a:spcBef>
                <a:spcPts val="500"/>
              </a:spcBef>
              <a:spcAft>
                <a:spcPts val="0"/>
              </a:spcAft>
              <a:buClr>
                <a:schemeClr val="accent2"/>
              </a:buClr>
              <a:buSzPts val="1596"/>
              <a:buFont typeface="Noto Sans Symbols"/>
              <a:buChar char="🞂"/>
            </a:pPr>
            <a:r>
              <a:rPr b="0" i="0" lang="en-US" sz="2100" u="none">
                <a:solidFill>
                  <a:schemeClr val="dk2"/>
                </a:solidFill>
                <a:latin typeface="Gill Sans"/>
                <a:ea typeface="Gill Sans"/>
                <a:cs typeface="Gill Sans"/>
                <a:sym typeface="Gill Sans"/>
              </a:rPr>
              <a:t>complejidad cognitiva. El reuso mide cuánto del producto fue copiado o modificado</a:t>
            </a:r>
            <a:endParaRPr/>
          </a:p>
          <a:p>
            <a:pPr indent="-166878" lvl="0" marL="273050" rtl="0" algn="l">
              <a:lnSpc>
                <a:spcPct val="80000"/>
              </a:lnSpc>
              <a:spcBef>
                <a:spcPts val="600"/>
              </a:spcBef>
              <a:spcAft>
                <a:spcPts val="0"/>
              </a:spcAft>
              <a:buClr>
                <a:schemeClr val="accent1"/>
              </a:buClr>
              <a:buSzPts val="1672"/>
              <a:buFont typeface="Noto Sans Symbols"/>
              <a:buNone/>
            </a:pPr>
            <a:r>
              <a:t/>
            </a:r>
            <a:endParaRPr b="0" i="0" sz="2200" u="none">
              <a:solidFill>
                <a:schemeClr val="dk1"/>
              </a:solidFill>
              <a:latin typeface="Gill Sans"/>
              <a:ea typeface="Gill Sans"/>
              <a:cs typeface="Gill Sans"/>
              <a:sym typeface="Gill Sans"/>
            </a:endParaRPr>
          </a:p>
          <a:p>
            <a:pPr indent="-273050" lvl="0" marL="273050" rtl="0" algn="l">
              <a:lnSpc>
                <a:spcPct val="8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Proponemos realizar mediciones sobre las entidades obtenidas como producto del proceso de elicitación, denominadas LEL y Escenarios. </a:t>
            </a:r>
            <a:endParaRPr/>
          </a:p>
          <a:p>
            <a:pPr indent="-273050" lvl="0" marL="273050" rtl="0" algn="l">
              <a:lnSpc>
                <a:spcPct val="8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El atributo que nos interesa medir es un atributo interno, el tamaño del sistema en términos de su funcionalidad.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68" name="Google Shape;268;p18"/>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69" name="Google Shape;269;p18"/>
          <p:cNvSpPr txBox="1"/>
          <p:nvPr>
            <p:ph type="title"/>
          </p:nvPr>
        </p:nvSpPr>
        <p:spPr>
          <a:xfrm>
            <a:off x="457200" y="152400"/>
            <a:ext cx="8229600" cy="990600"/>
          </a:xfrm>
          <a:prstGeom prst="rect">
            <a:avLst/>
          </a:prstGeom>
          <a:noFill/>
          <a:ln>
            <a:noFill/>
          </a:ln>
        </p:spPr>
        <p:txBody>
          <a:bodyPr anchorCtr="0" anchor="b" bIns="44450" lIns="90475" spcFirstLastPara="1" rIns="90475" wrap="square" tIns="44450">
            <a:noAutofit/>
          </a:bodyPr>
          <a:lstStyle/>
          <a:p>
            <a:pPr indent="0" lvl="0" marL="0" rtl="0" algn="l">
              <a:lnSpc>
                <a:spcPct val="100000"/>
              </a:lnSpc>
              <a:spcBef>
                <a:spcPts val="0"/>
              </a:spcBef>
              <a:spcAft>
                <a:spcPts val="0"/>
              </a:spcAft>
              <a:buClr>
                <a:schemeClr val="dk2"/>
              </a:buClr>
              <a:buSzPts val="3600"/>
              <a:buFont typeface="Bookman Old Style"/>
              <a:buNone/>
            </a:pPr>
            <a:r>
              <a:rPr b="0" i="0" lang="en-US" sz="3600" u="none">
                <a:solidFill>
                  <a:schemeClr val="dk2"/>
                </a:solidFill>
                <a:latin typeface="Bookman Old Style"/>
                <a:ea typeface="Bookman Old Style"/>
                <a:cs typeface="Bookman Old Style"/>
                <a:sym typeface="Bookman Old Style"/>
              </a:rPr>
              <a:t>¿Cómo estimar el costo?</a:t>
            </a:r>
            <a:endParaRPr/>
          </a:p>
        </p:txBody>
      </p:sp>
      <p:sp>
        <p:nvSpPr>
          <p:cNvPr id="270" name="Google Shape;270;p18"/>
          <p:cNvSpPr txBox="1"/>
          <p:nvPr/>
        </p:nvSpPr>
        <p:spPr>
          <a:xfrm>
            <a:off x="685800" y="3916958"/>
            <a:ext cx="3028944" cy="1740476"/>
          </a:xfrm>
          <a:prstGeom prst="rect">
            <a:avLst/>
          </a:prstGeom>
          <a:gradFill>
            <a:gsLst>
              <a:gs pos="0">
                <a:srgbClr val="8095A6"/>
              </a:gs>
              <a:gs pos="30000">
                <a:srgbClr val="94AFC5"/>
              </a:gs>
              <a:gs pos="45000">
                <a:srgbClr val="9AB8D1"/>
              </a:gs>
              <a:gs pos="55000">
                <a:srgbClr val="9AB8D1"/>
              </a:gs>
              <a:gs pos="73000">
                <a:srgbClr val="94AFC5"/>
              </a:gs>
              <a:gs pos="100000">
                <a:srgbClr val="8095A6"/>
              </a:gs>
            </a:gsLst>
            <a:lin ang="950000" scaled="0"/>
          </a:gradFill>
          <a:ln>
            <a:noFill/>
          </a:ln>
          <a:effectLst>
            <a:outerShdw blurRad="50800" rotWithShape="0" dir="5400000" dist="25400">
              <a:srgbClr val="000000">
                <a:alpha val="49803"/>
              </a:srgbClr>
            </a:outerShdw>
          </a:effectLst>
        </p:spPr>
        <p:txBody>
          <a:bodyPr anchorCtr="0" anchor="t"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Costos directos</a:t>
            </a:r>
            <a:endParaRPr/>
          </a:p>
          <a:p>
            <a:pPr indent="0" lvl="1" marL="457200" marR="0" rtl="0" algn="l">
              <a:lnSpc>
                <a:spcPct val="105000"/>
              </a:lnSpc>
              <a:spcBef>
                <a:spcPts val="0"/>
              </a:spcBef>
              <a:spcAft>
                <a:spcPts val="0"/>
              </a:spcAft>
              <a:buClr>
                <a:schemeClr val="accent1"/>
              </a:buClr>
              <a:buSzPts val="1400"/>
              <a:buFont typeface="Noto Sans Symbols"/>
              <a:buNone/>
            </a:pPr>
            <a:r>
              <a:rPr b="0" i="0" lang="en-US" sz="1400" u="none" cap="none" strike="noStrike">
                <a:solidFill>
                  <a:schemeClr val="lt1"/>
                </a:solidFill>
                <a:latin typeface="Gill Sans"/>
                <a:ea typeface="Gill Sans"/>
                <a:cs typeface="Gill Sans"/>
                <a:sym typeface="Gill Sans"/>
              </a:rPr>
              <a:t>Uso de equipamiento</a:t>
            </a:r>
            <a:endParaRPr/>
          </a:p>
          <a:p>
            <a:pPr indent="0" lvl="1" marL="457200" marR="0" rtl="0" algn="l">
              <a:lnSpc>
                <a:spcPct val="105000"/>
              </a:lnSpc>
              <a:spcBef>
                <a:spcPts val="0"/>
              </a:spcBef>
              <a:spcAft>
                <a:spcPts val="0"/>
              </a:spcAft>
              <a:buClr>
                <a:schemeClr val="accent1"/>
              </a:buClr>
              <a:buSzPts val="1400"/>
              <a:buFont typeface="Noto Sans Symbols"/>
              <a:buNone/>
            </a:pPr>
            <a:r>
              <a:rPr b="0" i="0" lang="en-US" sz="1400" u="none" cap="none" strike="noStrike">
                <a:solidFill>
                  <a:schemeClr val="lt1"/>
                </a:solidFill>
                <a:latin typeface="Gill Sans"/>
                <a:ea typeface="Gill Sans"/>
                <a:cs typeface="Gill Sans"/>
                <a:sym typeface="Gill Sans"/>
              </a:rPr>
              <a:t>Compra de equipamiento</a:t>
            </a:r>
            <a:endParaRPr/>
          </a:p>
          <a:p>
            <a:pPr indent="0" lvl="1" marL="457200" marR="0" rtl="0" algn="l">
              <a:lnSpc>
                <a:spcPct val="105000"/>
              </a:lnSpc>
              <a:spcBef>
                <a:spcPts val="0"/>
              </a:spcBef>
              <a:spcAft>
                <a:spcPts val="0"/>
              </a:spcAft>
              <a:buClr>
                <a:schemeClr val="accent1"/>
              </a:buClr>
              <a:buSzPts val="1400"/>
              <a:buFont typeface="Noto Sans Symbols"/>
              <a:buNone/>
            </a:pPr>
            <a:r>
              <a:rPr b="0" i="0" lang="en-US" sz="1400" u="none" cap="none" strike="noStrike">
                <a:solidFill>
                  <a:schemeClr val="lt1"/>
                </a:solidFill>
                <a:latin typeface="Gill Sans"/>
                <a:ea typeface="Gill Sans"/>
                <a:cs typeface="Gill Sans"/>
                <a:sym typeface="Gill Sans"/>
              </a:rPr>
              <a:t>Otras compras</a:t>
            </a:r>
            <a:endParaRPr/>
          </a:p>
          <a:p>
            <a:pPr indent="0" lvl="1" marL="457200" marR="0" rtl="0" algn="l">
              <a:lnSpc>
                <a:spcPct val="105000"/>
              </a:lnSpc>
              <a:spcBef>
                <a:spcPts val="0"/>
              </a:spcBef>
              <a:spcAft>
                <a:spcPts val="0"/>
              </a:spcAft>
              <a:buClr>
                <a:schemeClr val="accent1"/>
              </a:buClr>
              <a:buSzPts val="1400"/>
              <a:buFont typeface="Noto Sans Symbols"/>
              <a:buNone/>
            </a:pPr>
            <a:r>
              <a:rPr b="0" i="0" lang="en-US" sz="1400" u="none" cap="none" strike="noStrike">
                <a:solidFill>
                  <a:schemeClr val="lt1"/>
                </a:solidFill>
                <a:latin typeface="Gill Sans"/>
                <a:ea typeface="Gill Sans"/>
                <a:cs typeface="Gill Sans"/>
                <a:sym typeface="Gill Sans"/>
              </a:rPr>
              <a:t>Recursos humanos</a:t>
            </a:r>
            <a:endParaRPr/>
          </a:p>
          <a:p>
            <a:pPr indent="0" lvl="1" marL="457200" marR="0" rtl="0" algn="l">
              <a:lnSpc>
                <a:spcPct val="105000"/>
              </a:lnSpc>
              <a:spcBef>
                <a:spcPts val="0"/>
              </a:spcBef>
              <a:spcAft>
                <a:spcPts val="0"/>
              </a:spcAft>
              <a:buClr>
                <a:schemeClr val="accent1"/>
              </a:buClr>
              <a:buSzPts val="1400"/>
              <a:buFont typeface="Noto Sans Symbols"/>
              <a:buNone/>
            </a:pPr>
            <a:r>
              <a:t/>
            </a:r>
            <a:endParaRPr b="0" i="0" sz="1400" u="none" cap="none" strike="noStrike">
              <a:solidFill>
                <a:schemeClr val="lt1"/>
              </a:solidFill>
              <a:latin typeface="Gill Sans"/>
              <a:ea typeface="Gill Sans"/>
              <a:cs typeface="Gill Sans"/>
              <a:sym typeface="Gill Sans"/>
            </a:endParaRPr>
          </a:p>
          <a:p>
            <a:pPr indent="0" lvl="0" marL="0" marR="0" rtl="0" algn="l">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Costos indirectos</a:t>
            </a:r>
            <a:endParaRPr/>
          </a:p>
        </p:txBody>
      </p:sp>
      <p:sp>
        <p:nvSpPr>
          <p:cNvPr id="271" name="Google Shape;271;p18"/>
          <p:cNvSpPr txBox="1"/>
          <p:nvPr/>
        </p:nvSpPr>
        <p:spPr>
          <a:xfrm>
            <a:off x="5857884" y="4466244"/>
            <a:ext cx="2760688" cy="833454"/>
          </a:xfrm>
          <a:prstGeom prst="rect">
            <a:avLst/>
          </a:prstGeom>
          <a:gradFill>
            <a:gsLst>
              <a:gs pos="0">
                <a:srgbClr val="8095A6"/>
              </a:gs>
              <a:gs pos="30000">
                <a:srgbClr val="94AFC5"/>
              </a:gs>
              <a:gs pos="45000">
                <a:srgbClr val="9AB8D1"/>
              </a:gs>
              <a:gs pos="55000">
                <a:srgbClr val="9AB8D1"/>
              </a:gs>
              <a:gs pos="73000">
                <a:srgbClr val="94AFC5"/>
              </a:gs>
              <a:gs pos="100000">
                <a:srgbClr val="8095A6"/>
              </a:gs>
            </a:gsLst>
            <a:lin ang="950000" scaled="0"/>
          </a:gradFill>
          <a:ln>
            <a:noFill/>
          </a:ln>
          <a:effectLst>
            <a:outerShdw blurRad="50800" rotWithShape="0" dir="5400000" dist="25400">
              <a:srgbClr val="000000">
                <a:alpha val="49803"/>
              </a:srgbClr>
            </a:outerShdw>
          </a:effectLst>
        </p:spPr>
        <p:txBody>
          <a:bodyPr anchorCtr="0" anchor="t" bIns="45700" lIns="91425" spcFirstLastPara="1" rIns="91425" wrap="square" tIns="45700">
            <a:noAutofit/>
          </a:bodyPr>
          <a:lstStyle/>
          <a:p>
            <a:pPr indent="0" lvl="0" marL="0" marR="0" rtl="0" algn="ctr">
              <a:lnSpc>
                <a:spcPct val="105000"/>
              </a:lnSpc>
              <a:spcBef>
                <a:spcPts val="0"/>
              </a:spcBef>
              <a:spcAft>
                <a:spcPts val="0"/>
              </a:spcAft>
              <a:buClr>
                <a:schemeClr val="accent1"/>
              </a:buClr>
              <a:buSzPts val="1600"/>
              <a:buFont typeface="Noto Sans Symbols"/>
              <a:buNone/>
            </a:pPr>
            <a:r>
              <a:t/>
            </a:r>
            <a:endParaRPr b="0" i="0" sz="1600" u="none" cap="none" strike="noStrike">
              <a:solidFill>
                <a:schemeClr val="lt1"/>
              </a:solidFill>
              <a:latin typeface="Gill Sans"/>
              <a:ea typeface="Gill Sans"/>
              <a:cs typeface="Gill Sans"/>
              <a:sym typeface="Gill Sans"/>
            </a:endParaRPr>
          </a:p>
          <a:p>
            <a:pPr indent="0" lvl="0" marL="0" marR="0" rtl="0" algn="ctr">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Estimación de esfuerzo</a:t>
            </a:r>
            <a:endParaRPr/>
          </a:p>
        </p:txBody>
      </p:sp>
      <p:sp>
        <p:nvSpPr>
          <p:cNvPr id="272" name="Google Shape;272;p18"/>
          <p:cNvSpPr txBox="1"/>
          <p:nvPr/>
        </p:nvSpPr>
        <p:spPr>
          <a:xfrm>
            <a:off x="5562600" y="1827808"/>
            <a:ext cx="2938490" cy="995362"/>
          </a:xfrm>
          <a:prstGeom prst="rect">
            <a:avLst/>
          </a:prstGeom>
          <a:gradFill>
            <a:gsLst>
              <a:gs pos="0">
                <a:srgbClr val="8095A6"/>
              </a:gs>
              <a:gs pos="30000">
                <a:srgbClr val="94AFC5"/>
              </a:gs>
              <a:gs pos="45000">
                <a:srgbClr val="9AB8D1"/>
              </a:gs>
              <a:gs pos="55000">
                <a:srgbClr val="9AB8D1"/>
              </a:gs>
              <a:gs pos="73000">
                <a:srgbClr val="94AFC5"/>
              </a:gs>
              <a:gs pos="100000">
                <a:srgbClr val="8095A6"/>
              </a:gs>
            </a:gsLst>
            <a:lin ang="950000" scaled="0"/>
          </a:gradFill>
          <a:ln>
            <a:noFill/>
          </a:ln>
          <a:effectLst>
            <a:outerShdw blurRad="50800" rotWithShape="0" dir="5400000" dist="25400">
              <a:srgbClr val="000000">
                <a:alpha val="49803"/>
              </a:srgbClr>
            </a:outerShdw>
          </a:effectLst>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accent1"/>
              </a:buClr>
              <a:buSzPts val="1600"/>
              <a:buFont typeface="Noto Sans Symbols"/>
              <a:buNone/>
            </a:pPr>
            <a:r>
              <a:t/>
            </a:r>
            <a:endParaRPr b="0" i="0" sz="1600" u="none" cap="none" strike="noStrike">
              <a:solidFill>
                <a:schemeClr val="lt1"/>
              </a:solidFill>
              <a:latin typeface="Gill Sans"/>
              <a:ea typeface="Gill Sans"/>
              <a:cs typeface="Gill Sans"/>
              <a:sym typeface="Gill Sans"/>
            </a:endParaRPr>
          </a:p>
          <a:p>
            <a:pPr indent="0" lvl="0" marL="0" marR="0" rtl="0" algn="ctr">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Estimación de Tamaño </a:t>
            </a:r>
            <a:endParaRPr/>
          </a:p>
          <a:p>
            <a:pPr indent="0" lvl="0" marL="0" marR="0" rtl="0" algn="ctr">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del software</a:t>
            </a:r>
            <a:endParaRPr/>
          </a:p>
        </p:txBody>
      </p:sp>
      <p:sp>
        <p:nvSpPr>
          <p:cNvPr id="273" name="Google Shape;273;p18"/>
          <p:cNvSpPr txBox="1"/>
          <p:nvPr/>
        </p:nvSpPr>
        <p:spPr>
          <a:xfrm>
            <a:off x="714348" y="1751600"/>
            <a:ext cx="2563803" cy="1495428"/>
          </a:xfrm>
          <a:prstGeom prst="rect">
            <a:avLst/>
          </a:prstGeom>
          <a:gradFill>
            <a:gsLst>
              <a:gs pos="0">
                <a:srgbClr val="8095A6"/>
              </a:gs>
              <a:gs pos="30000">
                <a:srgbClr val="94AFC5"/>
              </a:gs>
              <a:gs pos="45000">
                <a:srgbClr val="9AB8D1"/>
              </a:gs>
              <a:gs pos="55000">
                <a:srgbClr val="9AB8D1"/>
              </a:gs>
              <a:gs pos="73000">
                <a:srgbClr val="94AFC5"/>
              </a:gs>
              <a:gs pos="100000">
                <a:srgbClr val="8095A6"/>
              </a:gs>
            </a:gsLst>
            <a:lin ang="950000" scaled="0"/>
          </a:gradFill>
          <a:ln>
            <a:noFill/>
          </a:ln>
          <a:effectLst>
            <a:outerShdw blurRad="50800" rotWithShape="0" dir="5400000" dist="25400">
              <a:srgbClr val="000000">
                <a:alpha val="49803"/>
              </a:srgbClr>
            </a:outerShdw>
          </a:effectLst>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Requerimientos</a:t>
            </a:r>
            <a:endParaRPr/>
          </a:p>
          <a:p>
            <a:pPr indent="0" lvl="1" marL="457200" marR="0" rtl="0" algn="l">
              <a:lnSpc>
                <a:spcPct val="105000"/>
              </a:lnSpc>
              <a:spcBef>
                <a:spcPts val="0"/>
              </a:spcBef>
              <a:spcAft>
                <a:spcPts val="0"/>
              </a:spcAft>
              <a:buClr>
                <a:schemeClr val="accent1"/>
              </a:buClr>
              <a:buSzPts val="1600"/>
              <a:buFont typeface="Noto Sans Symbols"/>
              <a:buNone/>
            </a:pPr>
            <a:r>
              <a:t/>
            </a:r>
            <a:endParaRPr b="0" i="0" sz="1600" u="none" cap="none" strike="noStrike">
              <a:solidFill>
                <a:schemeClr val="lt1"/>
              </a:solidFill>
              <a:latin typeface="Gill Sans"/>
              <a:ea typeface="Gill Sans"/>
              <a:cs typeface="Gill Sans"/>
              <a:sym typeface="Gill Sans"/>
            </a:endParaRPr>
          </a:p>
          <a:p>
            <a:pPr indent="0" lvl="1" marL="457200" marR="0" rtl="0" algn="l">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Funcionales</a:t>
            </a:r>
            <a:endParaRPr/>
          </a:p>
          <a:p>
            <a:pPr indent="0" lvl="1" marL="457200" marR="0" rtl="0" algn="l">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No funcionales</a:t>
            </a:r>
            <a:endParaRPr/>
          </a:p>
          <a:p>
            <a:pPr indent="0" lvl="1" marL="457200" marR="0" rtl="0" algn="l">
              <a:lnSpc>
                <a:spcPct val="105000"/>
              </a:lnSpc>
              <a:spcBef>
                <a:spcPts val="0"/>
              </a:spcBef>
              <a:spcAft>
                <a:spcPts val="0"/>
              </a:spcAft>
              <a:buClr>
                <a:schemeClr val="accent1"/>
              </a:buClr>
              <a:buSzPts val="1600"/>
              <a:buFont typeface="Noto Sans Symbols"/>
              <a:buNone/>
            </a:pPr>
            <a:r>
              <a:rPr b="0" i="0" lang="en-US" sz="1600" u="none" cap="none" strike="noStrike">
                <a:solidFill>
                  <a:schemeClr val="lt1"/>
                </a:solidFill>
                <a:latin typeface="Gill Sans"/>
                <a:ea typeface="Gill Sans"/>
                <a:cs typeface="Gill Sans"/>
                <a:sym typeface="Gill Sans"/>
              </a:rPr>
              <a:t>Del proceso</a:t>
            </a:r>
            <a:endParaRPr/>
          </a:p>
        </p:txBody>
      </p:sp>
      <p:sp>
        <p:nvSpPr>
          <p:cNvPr id="274" name="Google Shape;274;p18"/>
          <p:cNvSpPr/>
          <p:nvPr/>
        </p:nvSpPr>
        <p:spPr>
          <a:xfrm>
            <a:off x="3929062" y="4554537"/>
            <a:ext cx="1643062" cy="534987"/>
          </a:xfrm>
          <a:prstGeom prst="leftArrow">
            <a:avLst>
              <a:gd fmla="val 5061" name="adj1"/>
              <a:gd fmla="val 50000" name="adj2"/>
            </a:avLst>
          </a:prstGeom>
          <a:gradFill>
            <a:gsLst>
              <a:gs pos="0">
                <a:srgbClr val="ECCEC6"/>
              </a:gs>
              <a:gs pos="30000">
                <a:srgbClr val="E6B8AC"/>
              </a:gs>
              <a:gs pos="44999">
                <a:srgbClr val="E4B1A3"/>
              </a:gs>
              <a:gs pos="55000">
                <a:srgbClr val="E4B1A3"/>
              </a:gs>
              <a:gs pos="72999">
                <a:srgbClr val="E6B8AC"/>
              </a:gs>
              <a:gs pos="100000">
                <a:srgbClr val="ECCEC6"/>
              </a:gs>
            </a:gsLst>
            <a:lin ang="900000" scaled="0"/>
          </a:gradFill>
          <a:ln cap="flat" cmpd="sng" w="9525">
            <a:solidFill>
              <a:srgbClr val="B88472"/>
            </a:solidFill>
            <a:prstDash val="solid"/>
            <a:miter lim="800000"/>
            <a:headEnd len="sm" w="sm" type="none"/>
            <a:tailEnd len="sm" w="sm" type="none"/>
          </a:ln>
          <a:effectLst>
            <a:outerShdw blurRad="63500" dir="5400000" dist="25400">
              <a:srgbClr val="000000">
                <a:alpha val="3960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275" name="Google Shape;275;p18"/>
          <p:cNvSpPr/>
          <p:nvPr/>
        </p:nvSpPr>
        <p:spPr>
          <a:xfrm>
            <a:off x="6929437" y="2894012"/>
            <a:ext cx="609600" cy="1428750"/>
          </a:xfrm>
          <a:prstGeom prst="downArrow">
            <a:avLst>
              <a:gd fmla="val 18144" name="adj1"/>
              <a:gd fmla="val 50000" name="adj2"/>
            </a:avLst>
          </a:prstGeom>
          <a:gradFill>
            <a:gsLst>
              <a:gs pos="0">
                <a:srgbClr val="ECCEC6"/>
              </a:gs>
              <a:gs pos="30000">
                <a:srgbClr val="E6B8AC"/>
              </a:gs>
              <a:gs pos="44999">
                <a:srgbClr val="E4B1A3"/>
              </a:gs>
              <a:gs pos="55000">
                <a:srgbClr val="E4B1A3"/>
              </a:gs>
              <a:gs pos="72999">
                <a:srgbClr val="E6B8AC"/>
              </a:gs>
              <a:gs pos="100000">
                <a:srgbClr val="ECCEC6"/>
              </a:gs>
            </a:gsLst>
            <a:lin ang="900000" scaled="0"/>
          </a:gradFill>
          <a:ln cap="flat" cmpd="sng" w="9525">
            <a:solidFill>
              <a:srgbClr val="B88472"/>
            </a:solidFill>
            <a:prstDash val="solid"/>
            <a:miter lim="800000"/>
            <a:headEnd len="sm" w="sm" type="none"/>
            <a:tailEnd len="sm" w="sm" type="none"/>
          </a:ln>
          <a:effectLst>
            <a:outerShdw blurRad="63500" dir="5400000" dist="25400">
              <a:srgbClr val="000000">
                <a:alpha val="3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grpSp>
        <p:nvGrpSpPr>
          <p:cNvPr id="276" name="Google Shape;276;p18"/>
          <p:cNvGrpSpPr/>
          <p:nvPr/>
        </p:nvGrpSpPr>
        <p:grpSpPr>
          <a:xfrm>
            <a:off x="3621087" y="1700212"/>
            <a:ext cx="1665287" cy="755650"/>
            <a:chOff x="3621232" y="2235199"/>
            <a:chExt cx="1665148" cy="755485"/>
          </a:xfrm>
        </p:grpSpPr>
        <p:sp>
          <p:nvSpPr>
            <p:cNvPr id="277" name="Google Shape;277;p18"/>
            <p:cNvSpPr/>
            <p:nvPr/>
          </p:nvSpPr>
          <p:spPr>
            <a:xfrm>
              <a:off x="3657741" y="2454226"/>
              <a:ext cx="1628639" cy="536458"/>
            </a:xfrm>
            <a:prstGeom prst="rightArrow">
              <a:avLst>
                <a:gd fmla="val 15967" name="adj1"/>
                <a:gd fmla="val 50000" name="adj2"/>
              </a:avLst>
            </a:prstGeom>
            <a:gradFill>
              <a:gsLst>
                <a:gs pos="0">
                  <a:srgbClr val="ECCEC6"/>
                </a:gs>
                <a:gs pos="30000">
                  <a:srgbClr val="E6B8AC"/>
                </a:gs>
                <a:gs pos="44999">
                  <a:srgbClr val="E4B1A3"/>
                </a:gs>
                <a:gs pos="55000">
                  <a:srgbClr val="E4B1A3"/>
                </a:gs>
                <a:gs pos="72999">
                  <a:srgbClr val="E6B8AC"/>
                </a:gs>
                <a:gs pos="100000">
                  <a:srgbClr val="ECCEC6"/>
                </a:gs>
              </a:gsLst>
              <a:lin ang="900000" scaled="0"/>
            </a:gradFill>
            <a:ln cap="flat" cmpd="sng" w="9525">
              <a:solidFill>
                <a:srgbClr val="B88472"/>
              </a:solidFill>
              <a:prstDash val="solid"/>
              <a:miter lim="800000"/>
              <a:headEnd len="sm" w="sm" type="none"/>
              <a:tailEnd len="sm" w="sm" type="none"/>
            </a:ln>
            <a:effectLst>
              <a:outerShdw blurRad="63500" dir="5400000" dist="25400">
                <a:srgbClr val="000000">
                  <a:alpha val="3960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278" name="Google Shape;278;p18"/>
            <p:cNvSpPr txBox="1"/>
            <p:nvPr/>
          </p:nvSpPr>
          <p:spPr>
            <a:xfrm>
              <a:off x="3621232" y="2235199"/>
              <a:ext cx="1414174" cy="272925"/>
            </a:xfrm>
            <a:prstGeom prst="rect">
              <a:avLst/>
            </a:prstGeom>
            <a:noFill/>
            <a:ln>
              <a:noFill/>
            </a:ln>
          </p:spPr>
          <p:txBody>
            <a:bodyPr anchorCtr="0" anchor="t" bIns="45700" lIns="91425" spcFirstLastPara="1" rIns="91425" wrap="square" tIns="45700">
              <a:spAutoFit/>
            </a:bodyPr>
            <a:lstStyle/>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Prod. De software</a:t>
              </a:r>
              <a:endParaRPr/>
            </a:p>
          </p:txBody>
        </p:sp>
      </p:grpSp>
      <p:grpSp>
        <p:nvGrpSpPr>
          <p:cNvPr id="279" name="Google Shape;279;p18"/>
          <p:cNvGrpSpPr/>
          <p:nvPr/>
        </p:nvGrpSpPr>
        <p:grpSpPr>
          <a:xfrm>
            <a:off x="3498856" y="2824772"/>
            <a:ext cx="2106599" cy="1729153"/>
            <a:chOff x="3499263" y="3359756"/>
            <a:chExt cx="2106077" cy="1729228"/>
          </a:xfrm>
        </p:grpSpPr>
        <p:sp>
          <p:nvSpPr>
            <p:cNvPr id="280" name="Google Shape;280;p18"/>
            <p:cNvSpPr txBox="1"/>
            <p:nvPr/>
          </p:nvSpPr>
          <p:spPr>
            <a:xfrm>
              <a:off x="4503738" y="3449638"/>
              <a:ext cx="1054100" cy="476250"/>
            </a:xfrm>
            <a:prstGeom prst="rect">
              <a:avLst/>
            </a:prstGeom>
            <a:noFill/>
            <a:ln>
              <a:noFill/>
            </a:ln>
          </p:spPr>
          <p:txBody>
            <a:bodyPr anchorCtr="0" anchor="t" bIns="45700" lIns="91425" spcFirstLastPara="1" rIns="91425" wrap="square" tIns="45700">
              <a:spAutoFit/>
            </a:bodyPr>
            <a:lstStyle/>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Prod. que no</a:t>
              </a:r>
              <a:endParaRPr/>
            </a:p>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son software</a:t>
              </a:r>
              <a:endParaRPr/>
            </a:p>
          </p:txBody>
        </p:sp>
        <p:sp>
          <p:nvSpPr>
            <p:cNvPr id="281" name="Google Shape;281;p18"/>
            <p:cNvSpPr/>
            <p:nvPr/>
          </p:nvSpPr>
          <p:spPr>
            <a:xfrm rot="-3300000">
              <a:off x="4247488" y="3152280"/>
              <a:ext cx="609627" cy="2144180"/>
            </a:xfrm>
            <a:prstGeom prst="downArrow">
              <a:avLst>
                <a:gd fmla="val 19297" name="adj1"/>
                <a:gd fmla="val 50000" name="adj2"/>
              </a:avLst>
            </a:prstGeom>
            <a:gradFill>
              <a:gsLst>
                <a:gs pos="0">
                  <a:srgbClr val="ECCEC6"/>
                </a:gs>
                <a:gs pos="30000">
                  <a:srgbClr val="E6B8AC"/>
                </a:gs>
                <a:gs pos="44999">
                  <a:srgbClr val="E4B1A3"/>
                </a:gs>
                <a:gs pos="55000">
                  <a:srgbClr val="E4B1A3"/>
                </a:gs>
                <a:gs pos="72999">
                  <a:srgbClr val="E6B8AC"/>
                </a:gs>
                <a:gs pos="100000">
                  <a:srgbClr val="ECCEC6"/>
                </a:gs>
              </a:gsLst>
              <a:lin ang="900000" scaled="0"/>
            </a:gradFill>
            <a:ln cap="flat" cmpd="sng" w="9525">
              <a:solidFill>
                <a:srgbClr val="B88472"/>
              </a:solidFill>
              <a:prstDash val="solid"/>
              <a:miter lim="800000"/>
              <a:headEnd len="sm" w="sm" type="none"/>
              <a:tailEnd len="sm" w="sm" type="none"/>
            </a:ln>
            <a:effectLst>
              <a:outerShdw blurRad="63500" dir="5400000" dist="25400">
                <a:srgbClr val="000000">
                  <a:alpha val="3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89" name="Google Shape;289;p1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90" name="Google Shape;290;p19"/>
          <p:cNvSpPr txBox="1"/>
          <p:nvPr>
            <p:ph type="title"/>
          </p:nvPr>
        </p:nvSpPr>
        <p:spPr>
          <a:xfrm>
            <a:off x="468312" y="260350"/>
            <a:ext cx="6629400"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Métricas – Líneas de Código</a:t>
            </a:r>
            <a:endParaRPr/>
          </a:p>
        </p:txBody>
      </p:sp>
      <p:sp>
        <p:nvSpPr>
          <p:cNvPr id="291" name="Google Shape;291;p19"/>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La cantidad de SLOC (source lines of code) es una medida del tamaño de los requerimientos del usuario después que se ha construido el sistema y los requerimientos se han traducido a expresiones lógicas en la sintaxis de un lenguaje de programación. </a:t>
            </a:r>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La gran ventaja es que las SLOC se pueden medir objetiva y automáticamente, pero tiene varias desventajas:</a:t>
            </a:r>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La primera de ellas y la principal es la definición de reglas para contar las SLOC en un lenguaje de programación dado y cómo sumarlas para un sistema escrito en más de un lenguaje. </a:t>
            </a:r>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Este problema de la definición de reglas, que a primera vista pareciera simple, es bastante complejo, debido a que la cantidad de SLOC de un mismo lenguaje puede variar mucho según las convenciones adoptadas.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117" name="Google Shape;117;p2"/>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118" name="Google Shape;118;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¿Qué es estimar?</a:t>
            </a:r>
            <a:endParaRPr/>
          </a:p>
        </p:txBody>
      </p:sp>
      <p:sp>
        <p:nvSpPr>
          <p:cNvPr id="119" name="Google Shape;119;p2"/>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520"/>
              <a:buFont typeface="Noto Sans Symbols"/>
              <a:buChar char="🞂"/>
            </a:pPr>
            <a:r>
              <a:rPr b="0" i="0" lang="en-US" sz="2000" u="none" cap="none" strike="noStrike">
                <a:solidFill>
                  <a:schemeClr val="dk1"/>
                </a:solidFill>
                <a:latin typeface="Gill Sans"/>
                <a:ea typeface="Gill Sans"/>
                <a:cs typeface="Gill Sans"/>
                <a:sym typeface="Gill Sans"/>
              </a:rPr>
              <a:t>Estimar:</a:t>
            </a:r>
            <a:endParaRPr/>
          </a:p>
          <a:p>
            <a:pPr indent="-457200" lvl="2" marL="1543050" marR="0" rtl="0" algn="l">
              <a:lnSpc>
                <a:spcPct val="100000"/>
              </a:lnSpc>
              <a:spcBef>
                <a:spcPts val="500"/>
              </a:spcBef>
              <a:spcAft>
                <a:spcPts val="0"/>
              </a:spcAft>
              <a:buClr>
                <a:srgbClr val="BCBCBC"/>
              </a:buClr>
              <a:buSzPts val="1368"/>
              <a:buFont typeface="Bookman Old Style"/>
              <a:buAutoNum type="arabicPeriod"/>
            </a:pPr>
            <a:r>
              <a:rPr b="0" i="0" lang="en-US" sz="1800" u="none" cap="none" strike="noStrike">
                <a:solidFill>
                  <a:schemeClr val="dk1"/>
                </a:solidFill>
                <a:latin typeface="Gill Sans"/>
                <a:ea typeface="Gill Sans"/>
                <a:cs typeface="Gill Sans"/>
                <a:sym typeface="Gill Sans"/>
              </a:rPr>
              <a:t>Una evaluación provisional o cálculo aproximado.</a:t>
            </a:r>
            <a:endParaRPr/>
          </a:p>
          <a:p>
            <a:pPr indent="-457200" lvl="2" marL="1543050" marR="0" rtl="0" algn="l">
              <a:lnSpc>
                <a:spcPct val="100000"/>
              </a:lnSpc>
              <a:spcBef>
                <a:spcPts val="500"/>
              </a:spcBef>
              <a:spcAft>
                <a:spcPts val="0"/>
              </a:spcAft>
              <a:buClr>
                <a:srgbClr val="BCBCBC"/>
              </a:buClr>
              <a:buSzPts val="1368"/>
              <a:buFont typeface="Bookman Old Style"/>
              <a:buAutoNum type="arabicPeriod"/>
            </a:pPr>
            <a:r>
              <a:rPr b="0" i="0" lang="en-US" sz="1800" u="none" cap="none" strike="noStrike">
                <a:solidFill>
                  <a:schemeClr val="dk1"/>
                </a:solidFill>
                <a:latin typeface="Gill Sans"/>
                <a:ea typeface="Gill Sans"/>
                <a:cs typeface="Gill Sans"/>
                <a:sym typeface="Gill Sans"/>
              </a:rPr>
              <a:t>Un cálculo preliminar del costo de un proyecto.</a:t>
            </a:r>
            <a:endParaRPr/>
          </a:p>
          <a:p>
            <a:pPr indent="-457200" lvl="2" marL="1543050" marR="0" rtl="0" algn="l">
              <a:lnSpc>
                <a:spcPct val="100000"/>
              </a:lnSpc>
              <a:spcBef>
                <a:spcPts val="500"/>
              </a:spcBef>
              <a:spcAft>
                <a:spcPts val="0"/>
              </a:spcAft>
              <a:buClr>
                <a:srgbClr val="BCBCBC"/>
              </a:buClr>
              <a:buSzPts val="1368"/>
              <a:buFont typeface="Bookman Old Style"/>
              <a:buAutoNum type="arabicPeriod"/>
            </a:pPr>
            <a:r>
              <a:rPr b="0" i="0" lang="en-US" sz="1800" u="none" cap="none" strike="noStrike">
                <a:solidFill>
                  <a:schemeClr val="dk1"/>
                </a:solidFill>
                <a:latin typeface="Gill Sans"/>
                <a:ea typeface="Gill Sans"/>
                <a:cs typeface="Gill Sans"/>
                <a:sym typeface="Gill Sans"/>
              </a:rPr>
              <a:t>Un juicio basado en impresiones; opinión.</a:t>
            </a:r>
            <a:endParaRPr/>
          </a:p>
          <a:p>
            <a:pPr indent="-176530" lvl="0" marL="273050" marR="0" rtl="0" algn="l">
              <a:lnSpc>
                <a:spcPct val="100000"/>
              </a:lnSpc>
              <a:spcBef>
                <a:spcPts val="600"/>
              </a:spcBef>
              <a:spcAft>
                <a:spcPts val="0"/>
              </a:spcAft>
              <a:buClr>
                <a:schemeClr val="accent1"/>
              </a:buClr>
              <a:buSzPts val="1520"/>
              <a:buFont typeface="Noto Sans Symbols"/>
              <a:buNone/>
            </a:pPr>
            <a:r>
              <a:t/>
            </a:r>
            <a:endParaRPr b="0" i="0" sz="2000" u="none" cap="none" strike="noStrik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cap="none" strike="noStrike">
                <a:solidFill>
                  <a:schemeClr val="dk1"/>
                </a:solidFill>
                <a:latin typeface="Gill Sans"/>
                <a:ea typeface="Gill Sans"/>
                <a:cs typeface="Gill Sans"/>
                <a:sym typeface="Gill Sans"/>
              </a:rPr>
              <a:t>Objetivo:</a:t>
            </a:r>
            <a:endParaRPr/>
          </a:p>
          <a:p>
            <a:pPr indent="-457200" lvl="2" marL="1543050" marR="0" rtl="0" algn="l">
              <a:lnSpc>
                <a:spcPct val="100000"/>
              </a:lnSpc>
              <a:spcBef>
                <a:spcPts val="500"/>
              </a:spcBef>
              <a:spcAft>
                <a:spcPts val="0"/>
              </a:spcAft>
              <a:buClr>
                <a:srgbClr val="BCBCBC"/>
              </a:buClr>
              <a:buSzPts val="1368"/>
              <a:buFont typeface="Noto Sans Symbols"/>
              <a:buChar char="🞂"/>
            </a:pPr>
            <a:r>
              <a:rPr b="0" i="0" lang="en-US" sz="1800" u="none" cap="none" strike="noStrike">
                <a:solidFill>
                  <a:schemeClr val="dk1"/>
                </a:solidFill>
                <a:latin typeface="Gill Sans"/>
                <a:ea typeface="Gill Sans"/>
                <a:cs typeface="Gill Sans"/>
                <a:sym typeface="Gill Sans"/>
              </a:rPr>
              <a:t>Un objetivo es una declaración de un meta deseable de negocios.</a:t>
            </a:r>
            <a:endParaRPr/>
          </a:p>
          <a:p>
            <a:pPr indent="-273050" lvl="0" marL="273050" marR="0" rtl="0" algn="l">
              <a:lnSpc>
                <a:spcPct val="100000"/>
              </a:lnSpc>
              <a:spcBef>
                <a:spcPts val="600"/>
              </a:spcBef>
              <a:spcAft>
                <a:spcPts val="0"/>
              </a:spcAft>
              <a:buClr>
                <a:schemeClr val="accent1"/>
              </a:buClr>
              <a:buSzPts val="1520"/>
              <a:buFont typeface="Noto Sans Symbols"/>
              <a:buNone/>
            </a:pPr>
            <a:r>
              <a:t/>
            </a:r>
            <a:endParaRPr b="0" i="0" sz="2000" u="none" cap="none" strike="noStrik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cap="none" strike="noStrike">
                <a:solidFill>
                  <a:schemeClr val="dk1"/>
                </a:solidFill>
                <a:latin typeface="Gill Sans"/>
                <a:ea typeface="Gill Sans"/>
                <a:cs typeface="Gill Sans"/>
                <a:sym typeface="Gill Sans"/>
              </a:rPr>
              <a:t>Compromiso: </a:t>
            </a:r>
            <a:endParaRPr/>
          </a:p>
          <a:p>
            <a:pPr indent="-457200" lvl="2" marL="1543050" marR="0" rtl="0" algn="l">
              <a:lnSpc>
                <a:spcPct val="100000"/>
              </a:lnSpc>
              <a:spcBef>
                <a:spcPts val="500"/>
              </a:spcBef>
              <a:spcAft>
                <a:spcPts val="0"/>
              </a:spcAft>
              <a:buClr>
                <a:srgbClr val="BCBCBC"/>
              </a:buClr>
              <a:buSzPts val="1368"/>
              <a:buFont typeface="Noto Sans Symbols"/>
              <a:buChar char="🞂"/>
            </a:pPr>
            <a:r>
              <a:rPr b="0" i="0" lang="en-US" sz="1800" u="none" cap="none" strike="noStrike">
                <a:solidFill>
                  <a:schemeClr val="dk1"/>
                </a:solidFill>
                <a:latin typeface="Gill Sans"/>
                <a:ea typeface="Gill Sans"/>
                <a:cs typeface="Gill Sans"/>
                <a:sym typeface="Gill Sans"/>
              </a:rPr>
              <a:t>Un compromiso es una promesa de entrega de funcionalidades definidas en un determinado nivel de calidad de una fecha determinada.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299" name="Google Shape;299;p20"/>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00" name="Google Shape;300;p20"/>
          <p:cNvSpPr txBox="1"/>
          <p:nvPr>
            <p:ph idx="4294967295" type="title"/>
          </p:nvPr>
        </p:nvSpPr>
        <p:spPr>
          <a:xfrm>
            <a:off x="468312" y="260350"/>
            <a:ext cx="6629400" cy="91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Bookman Old Style"/>
              <a:buNone/>
            </a:pPr>
            <a:r>
              <a:rPr b="0" i="0" lang="en-US" sz="3200" u="none" cap="none" strike="noStrike">
                <a:solidFill>
                  <a:schemeClr val="dk2"/>
                </a:solidFill>
                <a:latin typeface="Bookman Old Style"/>
                <a:ea typeface="Bookman Old Style"/>
                <a:cs typeface="Bookman Old Style"/>
                <a:sym typeface="Bookman Old Style"/>
              </a:rPr>
              <a:t>Métricas – Líneas de Código</a:t>
            </a:r>
            <a:endParaRPr/>
          </a:p>
        </p:txBody>
      </p:sp>
      <p:sp>
        <p:nvSpPr>
          <p:cNvPr id="301" name="Google Shape;301;p20"/>
          <p:cNvSpPr txBox="1"/>
          <p:nvPr>
            <p:ph idx="4294967295"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¿Contar líneas de código procedural y/o sentencias declarativas?</a:t>
            </a:r>
            <a:endParaRPr/>
          </a:p>
          <a:p>
            <a:pPr indent="-273050" lvl="0" marL="273050" marR="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¿Contar líneas en blanco?</a:t>
            </a:r>
            <a:endParaRPr/>
          </a:p>
          <a:p>
            <a:pPr indent="-273050" lvl="0" marL="273050" marR="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¿Contar líneas de comentarios?</a:t>
            </a:r>
            <a:endParaRPr/>
          </a:p>
          <a:p>
            <a:pPr indent="-273050" lvl="0" marL="273050" marR="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¿Contar las sentencias de declaración de datos solamente una vez o por cada módulo en que están incluidas?</a:t>
            </a:r>
            <a:endParaRPr/>
          </a:p>
          <a:p>
            <a:pPr indent="-273050" lvl="0" marL="273050" marR="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¿Contar sentencias de expansión de macros y/o contar las expansiones de esas macros?</a:t>
            </a:r>
            <a:endParaRPr/>
          </a:p>
          <a:p>
            <a:pPr indent="-273050" lvl="0" marL="273050" marR="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¿Contar las SLOC de funciones auxiliares necesarias para el procesamiento, que no son parte de los requerimientos del usuario?</a:t>
            </a:r>
            <a:endParaRPr/>
          </a:p>
          <a:p>
            <a:pPr indent="-273050" lvl="0" marL="273050" marR="0" rtl="0" algn="l">
              <a:lnSpc>
                <a:spcPct val="10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¿Contar las SLOC de las funciones de backup y recuperación?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09" name="Google Shape;309;p21"/>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10" name="Google Shape;310;p21"/>
          <p:cNvSpPr txBox="1"/>
          <p:nvPr>
            <p:ph idx="4294967295" type="title"/>
          </p:nvPr>
        </p:nvSpPr>
        <p:spPr>
          <a:xfrm>
            <a:off x="468312" y="260350"/>
            <a:ext cx="7704137" cy="91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Bookman Old Style"/>
              <a:buNone/>
            </a:pPr>
            <a:r>
              <a:rPr b="0" i="0" lang="en-US" sz="3200" u="none" cap="none" strike="noStrike">
                <a:solidFill>
                  <a:schemeClr val="dk2"/>
                </a:solidFill>
                <a:latin typeface="Bookman Old Style"/>
                <a:ea typeface="Bookman Old Style"/>
                <a:cs typeface="Bookman Old Style"/>
                <a:sym typeface="Bookman Old Style"/>
              </a:rPr>
              <a:t>Métricas – Orientadas al tamaño</a:t>
            </a:r>
            <a:endParaRPr/>
          </a:p>
        </p:txBody>
      </p:sp>
      <p:sp>
        <p:nvSpPr>
          <p:cNvPr id="311" name="Google Shape;311;p21"/>
          <p:cNvSpPr txBox="1"/>
          <p:nvPr>
            <p:ph idx="4294967295"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157226" lvl="0" marL="273050" marR="0" rtl="0" algn="l">
              <a:lnSpc>
                <a:spcPct val="100000"/>
              </a:lnSpc>
              <a:spcBef>
                <a:spcPts val="0"/>
              </a:spcBef>
              <a:spcAft>
                <a:spcPts val="0"/>
              </a:spcAft>
              <a:buClr>
                <a:schemeClr val="accent1"/>
              </a:buClr>
              <a:buSzPts val="1824"/>
              <a:buFont typeface="Noto Sans Symbols"/>
              <a:buNone/>
            </a:pPr>
            <a:r>
              <a:t/>
            </a:r>
            <a:endParaRPr b="1" i="0" sz="2400" u="none">
              <a:solidFill>
                <a:schemeClr val="dk1"/>
              </a:solidFill>
              <a:latin typeface="Gill Sans"/>
              <a:ea typeface="Gill Sans"/>
              <a:cs typeface="Gill Sans"/>
              <a:sym typeface="Gill Sans"/>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1" i="0" sz="24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Productividad = KLDC/esfuerzo</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1" i="0" sz="24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Calidad = Errores/KLDC</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1" i="0" sz="24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Costo = $/KLDC</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1" i="0" sz="24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Documentación = Pags. doc/KLDC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19" name="Google Shape;319;p22"/>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20" name="Google Shape;320;p22"/>
          <p:cNvSpPr txBox="1"/>
          <p:nvPr>
            <p:ph idx="4294967295" type="title"/>
          </p:nvPr>
        </p:nvSpPr>
        <p:spPr>
          <a:xfrm>
            <a:off x="468312" y="260350"/>
            <a:ext cx="6629400" cy="91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3200"/>
              <a:buFont typeface="Bookman Old Style"/>
              <a:buNone/>
            </a:pPr>
            <a:r>
              <a:rPr b="0" i="0" lang="en-US" sz="3200" u="none" cap="none" strike="noStrike">
                <a:solidFill>
                  <a:schemeClr val="dk2"/>
                </a:solidFill>
                <a:latin typeface="Bookman Old Style"/>
                <a:ea typeface="Bookman Old Style"/>
                <a:cs typeface="Bookman Old Style"/>
                <a:sym typeface="Bookman Old Style"/>
              </a:rPr>
              <a:t>Métricas – Puntos de Función</a:t>
            </a:r>
            <a:endParaRPr/>
          </a:p>
        </p:txBody>
      </p:sp>
      <p:sp>
        <p:nvSpPr>
          <p:cNvPr id="321" name="Google Shape;321;p22"/>
          <p:cNvSpPr txBox="1"/>
          <p:nvPr>
            <p:ph idx="4294967295"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Los Puntos Función (FP) son una unidad de medida lógica de las funciones del sistema de software desde la visión del usuario. Su potencia proviene del énfasis sobre el punto de vista externo.</a:t>
            </a:r>
            <a:endParaRPr/>
          </a:p>
          <a:p>
            <a:pPr indent="-176530" lvl="0" marL="273050" marR="0" rtl="0" algn="l">
              <a:lnSpc>
                <a:spcPct val="100000"/>
              </a:lnSpc>
              <a:spcBef>
                <a:spcPts val="600"/>
              </a:spcBef>
              <a:spcAft>
                <a:spcPts val="0"/>
              </a:spcAft>
              <a:buClr>
                <a:schemeClr val="accent1"/>
              </a:buClr>
              <a:buSzPts val="1520"/>
              <a:buFont typeface="Noto Sans Symbols"/>
              <a:buNone/>
            </a:pPr>
            <a:r>
              <a:t/>
            </a:r>
            <a:endParaRPr b="0" i="0" sz="20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Debido a que la estimación de esfuerzo y costo basada en FPA no depende del lenguaje y tecnología utilizados, se puede disponer del cálculo desde las primeras etapas del desarrollo, particularmente los FP pueden calcularse desde los requerimientos. </a:t>
            </a:r>
            <a:endParaRPr/>
          </a:p>
          <a:p>
            <a:pPr indent="-176530" lvl="0" marL="273050" marR="0" rtl="0" algn="l">
              <a:lnSpc>
                <a:spcPct val="100000"/>
              </a:lnSpc>
              <a:spcBef>
                <a:spcPts val="600"/>
              </a:spcBef>
              <a:spcAft>
                <a:spcPts val="0"/>
              </a:spcAft>
              <a:buClr>
                <a:schemeClr val="accent1"/>
              </a:buClr>
              <a:buSzPts val="1520"/>
              <a:buFont typeface="Noto Sans Symbols"/>
              <a:buNone/>
            </a:pPr>
            <a:r>
              <a:t/>
            </a:r>
            <a:endParaRPr b="0" i="0" sz="20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Para sustentar este enfoque de funcionalidad se han desarrollado métodos que han sido probados y revisados sobre la base de la experiencia. Estos métodos se conocen como </a:t>
            </a:r>
            <a:r>
              <a:rPr b="1" i="0" lang="en-US" sz="2000" u="none">
                <a:solidFill>
                  <a:schemeClr val="dk1"/>
                </a:solidFill>
                <a:latin typeface="Gill Sans"/>
                <a:ea typeface="Gill Sans"/>
                <a:cs typeface="Gill Sans"/>
                <a:sym typeface="Gill Sans"/>
              </a:rPr>
              <a:t>Métodos de Análisis de Puntos Función.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3"/>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29" name="Google Shape;329;p2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30" name="Google Shape;330;p23"/>
          <p:cNvSpPr txBox="1"/>
          <p:nvPr>
            <p:ph idx="4294967295" type="title"/>
          </p:nvPr>
        </p:nvSpPr>
        <p:spPr>
          <a:xfrm>
            <a:off x="468312" y="260350"/>
            <a:ext cx="6629400" cy="91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Bookman Old Style"/>
              <a:buNone/>
            </a:pPr>
            <a:r>
              <a:rPr b="1" i="0" lang="en-US" sz="2800" u="none" cap="none" strike="noStrike">
                <a:solidFill>
                  <a:schemeClr val="dk2"/>
                </a:solidFill>
                <a:latin typeface="Bookman Old Style"/>
                <a:ea typeface="Bookman Old Style"/>
                <a:cs typeface="Bookman Old Style"/>
                <a:sym typeface="Bookman Old Style"/>
              </a:rPr>
              <a:t>Métodos de Análisis de Puntos de Función </a:t>
            </a:r>
            <a:r>
              <a:rPr b="1" i="0" lang="en-US" sz="2400" u="none" cap="none" strike="noStrike">
                <a:solidFill>
                  <a:schemeClr val="dk2"/>
                </a:solidFill>
                <a:latin typeface="Bookman Old Style"/>
                <a:ea typeface="Bookman Old Style"/>
                <a:cs typeface="Bookman Old Style"/>
                <a:sym typeface="Bookman Old Style"/>
              </a:rPr>
              <a:t>(Function Point Analysis)</a:t>
            </a:r>
            <a:endParaRPr/>
          </a:p>
        </p:txBody>
      </p:sp>
      <p:sp>
        <p:nvSpPr>
          <p:cNvPr id="331" name="Google Shape;331;p23"/>
          <p:cNvSpPr txBox="1"/>
          <p:nvPr>
            <p:ph idx="4294967295"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824"/>
              <a:buFont typeface="Noto Sans Symbols"/>
              <a:buChar char="🞂"/>
            </a:pPr>
            <a:r>
              <a:rPr b="0" i="0" lang="en-US" sz="2400" u="none">
                <a:solidFill>
                  <a:schemeClr val="dk1"/>
                </a:solidFill>
                <a:latin typeface="Gill Sans"/>
                <a:ea typeface="Gill Sans"/>
                <a:cs typeface="Gill Sans"/>
                <a:sym typeface="Gill Sans"/>
              </a:rPr>
              <a:t>El cálculo de FP se puede realizar con documentación mínima. Sin embargo, la precisión y eficiencia de las cuentas mejoran con documentación apropiada. </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chemeClr val="dk1"/>
                </a:solidFill>
                <a:latin typeface="Gill Sans"/>
                <a:ea typeface="Gill Sans"/>
                <a:cs typeface="Gill Sans"/>
                <a:sym typeface="Gill Sans"/>
              </a:rPr>
              <a:t>Ejemplos de documentación apropiada son:</a:t>
            </a:r>
            <a:endParaRPr/>
          </a:p>
          <a:p>
            <a:pPr indent="-285750" lvl="1" marL="742950" marR="0" rtl="0" algn="l">
              <a:lnSpc>
                <a:spcPct val="100000"/>
              </a:lnSpc>
              <a:spcBef>
                <a:spcPts val="500"/>
              </a:spcBef>
              <a:spcAft>
                <a:spcPts val="0"/>
              </a:spcAft>
              <a:buClr>
                <a:schemeClr val="accent2"/>
              </a:buClr>
              <a:buSzPts val="1824"/>
              <a:buFont typeface="Noto Sans Symbols"/>
              <a:buChar char="🞂"/>
            </a:pPr>
            <a:r>
              <a:rPr b="0" i="0" lang="en-US" sz="2400" u="none" cap="none" strike="noStrike">
                <a:solidFill>
                  <a:schemeClr val="dk2"/>
                </a:solidFill>
                <a:latin typeface="Gill Sans"/>
                <a:ea typeface="Gill Sans"/>
                <a:cs typeface="Gill Sans"/>
                <a:sym typeface="Gill Sans"/>
              </a:rPr>
              <a:t>Especificación de diseño.</a:t>
            </a:r>
            <a:endParaRPr/>
          </a:p>
          <a:p>
            <a:pPr indent="-285750" lvl="1" marL="742950" marR="0" rtl="0" algn="l">
              <a:lnSpc>
                <a:spcPct val="100000"/>
              </a:lnSpc>
              <a:spcBef>
                <a:spcPts val="500"/>
              </a:spcBef>
              <a:spcAft>
                <a:spcPts val="0"/>
              </a:spcAft>
              <a:buClr>
                <a:schemeClr val="accent2"/>
              </a:buClr>
              <a:buSzPts val="1824"/>
              <a:buFont typeface="Noto Sans Symbols"/>
              <a:buChar char="🞂"/>
            </a:pPr>
            <a:r>
              <a:rPr b="0" i="0" lang="en-US" sz="2400" u="none" cap="none" strike="noStrike">
                <a:solidFill>
                  <a:schemeClr val="dk2"/>
                </a:solidFill>
                <a:latin typeface="Gill Sans"/>
                <a:ea typeface="Gill Sans"/>
                <a:cs typeface="Gill Sans"/>
                <a:sym typeface="Gill Sans"/>
              </a:rPr>
              <a:t>Visualización del diseño.</a:t>
            </a:r>
            <a:endParaRPr/>
          </a:p>
          <a:p>
            <a:pPr indent="-285750" lvl="1" marL="742950" marR="0" rtl="0" algn="l">
              <a:lnSpc>
                <a:spcPct val="100000"/>
              </a:lnSpc>
              <a:spcBef>
                <a:spcPts val="500"/>
              </a:spcBef>
              <a:spcAft>
                <a:spcPts val="0"/>
              </a:spcAft>
              <a:buClr>
                <a:schemeClr val="accent2"/>
              </a:buClr>
              <a:buSzPts val="1824"/>
              <a:buFont typeface="Noto Sans Symbols"/>
              <a:buChar char="🞂"/>
            </a:pPr>
            <a:r>
              <a:rPr b="0" i="0" lang="en-US" sz="2400" u="none" cap="none" strike="noStrike">
                <a:solidFill>
                  <a:schemeClr val="dk2"/>
                </a:solidFill>
                <a:latin typeface="Gill Sans"/>
                <a:ea typeface="Gill Sans"/>
                <a:cs typeface="Gill Sans"/>
                <a:sym typeface="Gill Sans"/>
              </a:rPr>
              <a:t>Requerimientos de datos (internos y externos).</a:t>
            </a:r>
            <a:endParaRPr/>
          </a:p>
          <a:p>
            <a:pPr indent="-285750" lvl="1" marL="742950" marR="0" rtl="0" algn="l">
              <a:lnSpc>
                <a:spcPct val="100000"/>
              </a:lnSpc>
              <a:spcBef>
                <a:spcPts val="500"/>
              </a:spcBef>
              <a:spcAft>
                <a:spcPts val="0"/>
              </a:spcAft>
              <a:buClr>
                <a:schemeClr val="accent2"/>
              </a:buClr>
              <a:buSzPts val="1824"/>
              <a:buFont typeface="Noto Sans Symbols"/>
              <a:buChar char="🞂"/>
            </a:pPr>
            <a:r>
              <a:rPr b="0" i="0" lang="en-US" sz="2400" u="none" cap="none" strike="noStrike">
                <a:solidFill>
                  <a:schemeClr val="dk2"/>
                </a:solidFill>
                <a:latin typeface="Gill Sans"/>
                <a:ea typeface="Gill Sans"/>
                <a:cs typeface="Gill Sans"/>
                <a:sym typeface="Gill Sans"/>
              </a:rPr>
              <a:t>Descripción de las interfases del usuario.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4"/>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37" name="Google Shape;337;p24"/>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38" name="Google Shape;338;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Bookman Old Style"/>
              <a:buNone/>
            </a:pPr>
            <a:r>
              <a:rPr b="1" i="0" lang="en-US" sz="2800" u="none">
                <a:solidFill>
                  <a:schemeClr val="dk2"/>
                </a:solidFill>
                <a:latin typeface="Bookman Old Style"/>
                <a:ea typeface="Bookman Old Style"/>
                <a:cs typeface="Bookman Old Style"/>
                <a:sym typeface="Bookman Old Style"/>
              </a:rPr>
              <a:t>Métodos de Análisis de Puntos de Función </a:t>
            </a:r>
            <a:r>
              <a:rPr b="1" i="0" lang="en-US" sz="2400" u="none">
                <a:solidFill>
                  <a:schemeClr val="dk2"/>
                </a:solidFill>
                <a:latin typeface="Bookman Old Style"/>
                <a:ea typeface="Bookman Old Style"/>
                <a:cs typeface="Bookman Old Style"/>
                <a:sym typeface="Bookman Old Style"/>
              </a:rPr>
              <a:t>(Function Point Analysis)</a:t>
            </a:r>
            <a:endParaRPr/>
          </a:p>
        </p:txBody>
      </p:sp>
      <p:sp>
        <p:nvSpPr>
          <p:cNvPr id="339" name="Google Shape;339;p24"/>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Los usuarios pagan para que sean satisfechos sus requerimientos; el código no es su preocupación, para un usuario el producto entregable es la satisfacción de sus requerimientos.</a:t>
            </a:r>
            <a:endParaRPr/>
          </a:p>
          <a:p>
            <a:pPr indent="-273050" lvl="0" marL="273050" rtl="0" algn="l">
              <a:lnSpc>
                <a:spcPct val="80000"/>
              </a:lnSpc>
              <a:spcBef>
                <a:spcPts val="60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Las medidas del tamaño funcional expresan la cantidad de procesamiento de información entregada: la comunidad del software necesita una medida de la cantidad de funcionalidad que el cliente requiere del software, independientemente de la tecnología usada y de la gente que lo produce. Esas medidas son de importancia crucial, no sólo para la administración del proyecto, sino para tomar decisiones económicas.</a:t>
            </a:r>
            <a:endParaRPr/>
          </a:p>
          <a:p>
            <a:pPr indent="-273050" lvl="0" marL="273050" rtl="0" algn="l">
              <a:lnSpc>
                <a:spcPct val="80000"/>
              </a:lnSpc>
              <a:spcBef>
                <a:spcPts val="600"/>
              </a:spcBef>
              <a:spcAft>
                <a:spcPts val="0"/>
              </a:spcAft>
              <a:buClr>
                <a:schemeClr val="accent1"/>
              </a:buClr>
              <a:buSzPts val="1520"/>
              <a:buFont typeface="Noto Sans Symbols"/>
              <a:buChar char="🞂"/>
            </a:pPr>
            <a:r>
              <a:rPr b="0" i="0" lang="en-US" sz="2000" u="none">
                <a:solidFill>
                  <a:schemeClr val="dk1"/>
                </a:solidFill>
                <a:latin typeface="Gill Sans"/>
                <a:ea typeface="Gill Sans"/>
                <a:cs typeface="Gill Sans"/>
                <a:sym typeface="Gill Sans"/>
              </a:rPr>
              <a:t>El tamaño es relevante desde la definición de requerimientos hasta la entrega final: los proveedores de software usualmente tienen presiones para estimar el esfuerzo y los costos de desarrollo al principio del ciclo de vida de un proyecto. A menudo hay necesidad de establecer compromisos basados en una inadecuada comprensión de los requerimientos del cliente. Cualquier técnica que ayude a remover la ambigüedad, mejorar la definición de los requerimientos y que permita a clientes y proveedores acordar los términos y controlar el alcance y progreso de los contratos, será bienvenido por la comunidad del software.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47" name="Google Shape;347;p25"/>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48" name="Google Shape;348;p25"/>
          <p:cNvSpPr txBox="1"/>
          <p:nvPr>
            <p:ph idx="4294967295" type="title"/>
          </p:nvPr>
        </p:nvSpPr>
        <p:spPr>
          <a:xfrm>
            <a:off x="468312" y="260350"/>
            <a:ext cx="6629400" cy="91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Bookman Old Style"/>
              <a:buNone/>
            </a:pPr>
            <a:r>
              <a:rPr b="1" i="0" lang="en-US" sz="2400" u="none" cap="none" strike="noStrike">
                <a:solidFill>
                  <a:schemeClr val="dk2"/>
                </a:solidFill>
                <a:latin typeface="Bookman Old Style"/>
                <a:ea typeface="Bookman Old Style"/>
                <a:cs typeface="Bookman Old Style"/>
                <a:sym typeface="Bookman Old Style"/>
              </a:rPr>
              <a:t>Métodos de Análisis de Puntos de Función (Function Point Analysis)</a:t>
            </a:r>
            <a:endParaRPr/>
          </a:p>
        </p:txBody>
      </p:sp>
      <p:sp>
        <p:nvSpPr>
          <p:cNvPr id="349" name="Google Shape;349;p25"/>
          <p:cNvSpPr txBox="1"/>
          <p:nvPr>
            <p:ph idx="4294967295"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824"/>
              <a:buFont typeface="Noto Sans Symbols"/>
              <a:buChar char="🞂"/>
            </a:pPr>
            <a:r>
              <a:rPr b="0" i="0" lang="en-US" sz="2400" u="none">
                <a:solidFill>
                  <a:schemeClr val="dk1"/>
                </a:solidFill>
                <a:latin typeface="Gill Sans"/>
                <a:ea typeface="Gill Sans"/>
                <a:cs typeface="Gill Sans"/>
                <a:sym typeface="Gill Sans"/>
              </a:rPr>
              <a:t>Esta técnica de medición requiere dos pasos de abstracción:</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chemeClr val="dk1"/>
                </a:solidFill>
                <a:latin typeface="Gill Sans"/>
                <a:ea typeface="Gill Sans"/>
                <a:cs typeface="Gill Sans"/>
                <a:sym typeface="Gill Sans"/>
              </a:rPr>
              <a:t>1. Los requerimientos funcionales del usuario están representados en la abstracción orientada a los datos. El resultado es una representación que contiene los ítems significativos para el tamaño funcional.</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chemeClr val="dk1"/>
                </a:solidFill>
                <a:latin typeface="Gill Sans"/>
                <a:ea typeface="Gill Sans"/>
                <a:cs typeface="Gill Sans"/>
                <a:sym typeface="Gill Sans"/>
              </a:rPr>
              <a:t>2. Los ítems de la representación orientada a los datos se asocian con números. Identificación numérica de los ítems detectados anteriormente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55" name="Google Shape;355;p2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56" name="Google Shape;356;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La abstracción orientada a datos</a:t>
            </a:r>
            <a:endParaRPr/>
          </a:p>
        </p:txBody>
      </p:sp>
      <p:sp>
        <p:nvSpPr>
          <p:cNvPr id="357" name="Google Shape;357;p26"/>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Concepto de Usuario:</a:t>
            </a:r>
            <a:r>
              <a:rPr b="0" i="0" lang="en-US" sz="1700" u="none">
                <a:solidFill>
                  <a:schemeClr val="dk1"/>
                </a:solidFill>
                <a:latin typeface="Gill Sans"/>
                <a:ea typeface="Gill Sans"/>
                <a:cs typeface="Gill Sans"/>
                <a:sym typeface="Gill Sans"/>
              </a:rPr>
              <a:t> El usuario interactúa con una aplicación y no necesariamente se restringe a usuarios humanos, sino que puede incluir aplicaciones de software y hardware.</a:t>
            </a:r>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Concepto de aplicación:</a:t>
            </a:r>
            <a:r>
              <a:rPr b="0" i="0" lang="en-US" sz="1700" u="none">
                <a:solidFill>
                  <a:schemeClr val="dk1"/>
                </a:solidFill>
                <a:latin typeface="Gill Sans"/>
                <a:ea typeface="Gill Sans"/>
                <a:cs typeface="Gill Sans"/>
                <a:sym typeface="Gill Sans"/>
              </a:rPr>
              <a:t> La aplicación es el objeto de la medición. Las aplicaciones proveen funciones al usuario. Esas funciones son los atributos de interés, precisamente, los requerimientos que especifica el usuario para esas funciones.</a:t>
            </a:r>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Concepto de transacción:</a:t>
            </a:r>
            <a:r>
              <a:rPr b="0" i="0" lang="en-US" sz="1700" u="none">
                <a:solidFill>
                  <a:schemeClr val="dk1"/>
                </a:solidFill>
                <a:latin typeface="Gill Sans"/>
                <a:ea typeface="Gill Sans"/>
                <a:cs typeface="Gill Sans"/>
                <a:sym typeface="Gill Sans"/>
              </a:rPr>
              <a:t> Las transacciones son procesos de interacción del usuario con la aplicación desde una perspectiva lógica o funcional. Las transacciones:</a:t>
            </a:r>
            <a:endParaRPr/>
          </a:p>
          <a:p>
            <a:pPr indent="-273048" lvl="1" marL="547687" rtl="0" algn="l">
              <a:lnSpc>
                <a:spcPct val="80000"/>
              </a:lnSpc>
              <a:spcBef>
                <a:spcPts val="500"/>
              </a:spcBef>
              <a:spcAft>
                <a:spcPts val="0"/>
              </a:spcAft>
              <a:buClr>
                <a:schemeClr val="accent2"/>
              </a:buClr>
              <a:buSzPts val="1292"/>
              <a:buFont typeface="Noto Sans Symbols"/>
              <a:buChar char="🞂"/>
            </a:pPr>
            <a:r>
              <a:rPr b="0" i="0" lang="en-US" sz="1700" u="none">
                <a:solidFill>
                  <a:schemeClr val="dk2"/>
                </a:solidFill>
                <a:latin typeface="Gill Sans"/>
                <a:ea typeface="Gill Sans"/>
                <a:cs typeface="Gill Sans"/>
                <a:sym typeface="Gill Sans"/>
              </a:rPr>
              <a:t>son las unidades de actividad más pequeñas significativas para el usuario.</a:t>
            </a:r>
            <a:endParaRPr/>
          </a:p>
          <a:p>
            <a:pPr indent="-273048" lvl="1" marL="547687" rtl="0" algn="l">
              <a:lnSpc>
                <a:spcPct val="80000"/>
              </a:lnSpc>
              <a:spcBef>
                <a:spcPts val="500"/>
              </a:spcBef>
              <a:spcAft>
                <a:spcPts val="0"/>
              </a:spcAft>
              <a:buClr>
                <a:schemeClr val="accent2"/>
              </a:buClr>
              <a:buSzPts val="1292"/>
              <a:buFont typeface="Noto Sans Symbols"/>
              <a:buChar char="🞂"/>
            </a:pPr>
            <a:r>
              <a:rPr b="0" i="0" lang="en-US" sz="1700" u="none">
                <a:solidFill>
                  <a:schemeClr val="dk2"/>
                </a:solidFill>
                <a:latin typeface="Gill Sans"/>
                <a:ea typeface="Gill Sans"/>
                <a:cs typeface="Gill Sans"/>
                <a:sym typeface="Gill Sans"/>
              </a:rPr>
              <a:t>son autocontenidas, es decir lógicamente completas y</a:t>
            </a:r>
            <a:endParaRPr/>
          </a:p>
          <a:p>
            <a:pPr indent="-273048" lvl="1" marL="547687" rtl="0" algn="l">
              <a:lnSpc>
                <a:spcPct val="80000"/>
              </a:lnSpc>
              <a:spcBef>
                <a:spcPts val="500"/>
              </a:spcBef>
              <a:spcAft>
                <a:spcPts val="0"/>
              </a:spcAft>
              <a:buClr>
                <a:schemeClr val="accent2"/>
              </a:buClr>
              <a:buSzPts val="1292"/>
              <a:buFont typeface="Noto Sans Symbols"/>
              <a:buChar char="🞂"/>
            </a:pPr>
            <a:r>
              <a:rPr b="0" i="0" lang="en-US" sz="1700" u="none">
                <a:solidFill>
                  <a:schemeClr val="dk2"/>
                </a:solidFill>
                <a:latin typeface="Gill Sans"/>
                <a:ea typeface="Gill Sans"/>
                <a:cs typeface="Gill Sans"/>
                <a:sym typeface="Gill Sans"/>
              </a:rPr>
              <a:t>dejan la aplicación en estado consistente.</a:t>
            </a:r>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Concepto de dato:</a:t>
            </a:r>
            <a:r>
              <a:rPr b="0" i="0" lang="en-US" sz="1700" u="none">
                <a:solidFill>
                  <a:schemeClr val="dk1"/>
                </a:solidFill>
                <a:latin typeface="Gill Sans"/>
                <a:ea typeface="Gill Sans"/>
                <a:cs typeface="Gill Sans"/>
                <a:sym typeface="Gill Sans"/>
              </a:rPr>
              <a:t> Los datos son almacenados por la aplicación. Los elementos dato representan los ítems de datos más pequeños significativos para el usuario y están estructurados en grupos lógicamente relacionados, similares a las tablas en una base de datos.</a:t>
            </a:r>
            <a:endParaRPr/>
          </a:p>
          <a:p>
            <a:pPr indent="-273050" lvl="0" marL="273050" rtl="0" algn="l">
              <a:lnSpc>
                <a:spcPct val="80000"/>
              </a:lnSpc>
              <a:spcBef>
                <a:spcPts val="600"/>
              </a:spcBef>
              <a:spcAft>
                <a:spcPts val="0"/>
              </a:spcAft>
              <a:buClr>
                <a:schemeClr val="accent1"/>
              </a:buClr>
              <a:buSzPts val="1292"/>
              <a:buFont typeface="Noto Sans Symbols"/>
              <a:buChar char="🞂"/>
            </a:pPr>
            <a:r>
              <a:rPr b="1" i="0" lang="en-US" sz="1700" u="none">
                <a:solidFill>
                  <a:schemeClr val="dk1"/>
                </a:solidFill>
                <a:latin typeface="Gill Sans"/>
                <a:ea typeface="Gill Sans"/>
                <a:cs typeface="Gill Sans"/>
                <a:sym typeface="Gill Sans"/>
              </a:rPr>
              <a:t>Concepto de tipo:</a:t>
            </a:r>
            <a:r>
              <a:rPr b="0" i="0" lang="en-US" sz="1700" u="none">
                <a:solidFill>
                  <a:schemeClr val="dk1"/>
                </a:solidFill>
                <a:latin typeface="Gill Sans"/>
                <a:ea typeface="Gill Sans"/>
                <a:cs typeface="Gill Sans"/>
                <a:sym typeface="Gill Sans"/>
              </a:rPr>
              <a:t> En el nivel más alto de la abstracción orientada a los datos, todas las variantes de FPA identifican tipos de transacciones y tipos de grupos de datos. El término tipo se refiere a que múltiples instancias del mismo componente lógico se identifican sólo una vez. Este concepto es esencial para la visión del tamaño funcional en las variantes de FPA.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65" name="Google Shape;365;p27"/>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66" name="Google Shape;366;p27"/>
          <p:cNvSpPr txBox="1"/>
          <p:nvPr>
            <p:ph idx="4294967295" type="title"/>
          </p:nvPr>
        </p:nvSpPr>
        <p:spPr>
          <a:xfrm>
            <a:off x="468312" y="260350"/>
            <a:ext cx="6629400" cy="91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Bookman Old Style"/>
              <a:buNone/>
            </a:pPr>
            <a:r>
              <a:rPr b="0" i="0" lang="en-US" sz="2800" u="none" cap="none" strike="noStrike">
                <a:solidFill>
                  <a:schemeClr val="dk2"/>
                </a:solidFill>
                <a:latin typeface="Bookman Old Style"/>
                <a:ea typeface="Bookman Old Style"/>
                <a:cs typeface="Bookman Old Style"/>
                <a:sym typeface="Bookman Old Style"/>
              </a:rPr>
              <a:t>Métodos de Análisis de Puntos de Función - Beneficios</a:t>
            </a:r>
            <a:endParaRPr/>
          </a:p>
        </p:txBody>
      </p:sp>
      <p:sp>
        <p:nvSpPr>
          <p:cNvPr id="367" name="Google Shape;367;p27"/>
          <p:cNvSpPr txBox="1"/>
          <p:nvPr>
            <p:ph idx="4294967295"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157226" lvl="0" marL="273050" marR="0" rtl="0" algn="l">
              <a:lnSpc>
                <a:spcPct val="100000"/>
              </a:lnSpc>
              <a:spcBef>
                <a:spcPts val="0"/>
              </a:spcBef>
              <a:spcAft>
                <a:spcPts val="0"/>
              </a:spcAft>
              <a:buClr>
                <a:schemeClr val="accent1"/>
              </a:buClr>
              <a:buSzPts val="1824"/>
              <a:buFont typeface="Noto Sans Symbols"/>
              <a:buNone/>
            </a:pPr>
            <a:r>
              <a:t/>
            </a:r>
            <a:endParaRPr b="1" i="0" sz="2400" u="non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Mejorar la definición de los requerimientos</a:t>
            </a:r>
            <a:r>
              <a:rPr b="0" i="0" lang="en-US" sz="2400" u="none">
                <a:solidFill>
                  <a:schemeClr val="dk1"/>
                </a:solidFill>
                <a:latin typeface="Gill Sans"/>
                <a:ea typeface="Gill Sans"/>
                <a:cs typeface="Gill Sans"/>
                <a:sym typeface="Gill Sans"/>
              </a:rPr>
              <a:t>. </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Comunicar requerimientos funcionales</a:t>
            </a:r>
            <a:r>
              <a:rPr b="0" i="0" lang="en-US" sz="2400" u="none">
                <a:solidFill>
                  <a:schemeClr val="dk1"/>
                </a:solidFill>
                <a:latin typeface="Gill Sans"/>
                <a:ea typeface="Gill Sans"/>
                <a:cs typeface="Gill Sans"/>
                <a:sym typeface="Gill Sans"/>
              </a:rPr>
              <a:t>. </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Estimar el esfuerzo, agenda y costos basándose en los requerimientos. </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Evaluar y administrar la factibilidad de un proyecto. </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Administrar los cambios. </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Mejorar el mantenimiento y soporte de la aplicación. </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Medir la productividad</a:t>
            </a:r>
            <a:r>
              <a:rPr b="0" i="0" lang="en-US" sz="2400" u="none">
                <a:solidFill>
                  <a:schemeClr val="dk1"/>
                </a:solidFill>
                <a:latin typeface="Gill Sans"/>
                <a:ea typeface="Gill Sans"/>
                <a:cs typeface="Gill Sans"/>
                <a:sym typeface="Gill Sans"/>
              </a:rPr>
              <a:t>. </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Verificar la completitud de los requerimientos.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75" name="Google Shape;375;p28"/>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76" name="Google Shape;376;p28"/>
          <p:cNvSpPr txBox="1"/>
          <p:nvPr>
            <p:ph idx="4294967295" type="title"/>
          </p:nvPr>
        </p:nvSpPr>
        <p:spPr>
          <a:xfrm>
            <a:off x="468312" y="260350"/>
            <a:ext cx="7704137" cy="914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800"/>
              <a:buFont typeface="Bookman Old Style"/>
              <a:buNone/>
            </a:pPr>
            <a:r>
              <a:rPr b="0" i="0" lang="en-US" sz="2800" u="none" cap="none" strike="noStrike">
                <a:solidFill>
                  <a:schemeClr val="dk2"/>
                </a:solidFill>
                <a:latin typeface="Bookman Old Style"/>
                <a:ea typeface="Bookman Old Style"/>
                <a:cs typeface="Bookman Old Style"/>
                <a:sym typeface="Bookman Old Style"/>
              </a:rPr>
              <a:t>Puntos de Función – Método de Albrecht</a:t>
            </a:r>
            <a:endParaRPr/>
          </a:p>
        </p:txBody>
      </p:sp>
      <p:sp>
        <p:nvSpPr>
          <p:cNvPr id="377" name="Google Shape;377;p28"/>
          <p:cNvSpPr txBox="1"/>
          <p:nvPr>
            <p:ph idx="4294967295"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444"/>
              <a:buFont typeface="Noto Sans Symbols"/>
              <a:buChar char="🞂"/>
            </a:pPr>
            <a:r>
              <a:rPr b="1" i="0" lang="en-US" sz="1900" u="none">
                <a:solidFill>
                  <a:schemeClr val="dk1"/>
                </a:solidFill>
                <a:latin typeface="Gill Sans"/>
                <a:ea typeface="Gill Sans"/>
                <a:cs typeface="Gill Sans"/>
                <a:sym typeface="Gill Sans"/>
              </a:rPr>
              <a:t>Entradas externas </a:t>
            </a:r>
            <a:r>
              <a:rPr b="0" i="0" lang="en-US" sz="1900" u="none">
                <a:solidFill>
                  <a:schemeClr val="dk1"/>
                </a:solidFill>
                <a:latin typeface="Gill Sans"/>
                <a:ea typeface="Gill Sans"/>
                <a:cs typeface="Gill Sans"/>
                <a:sym typeface="Gill Sans"/>
              </a:rPr>
              <a:t>(EI) es un proceso elemental en el cual los datos cruzan el límite desde el exterior hacia el interior del sistema. </a:t>
            </a:r>
            <a:endParaRPr/>
          </a:p>
          <a:p>
            <a:pPr indent="-273050" lvl="0" marL="273050" marR="0" rtl="0" algn="l">
              <a:lnSpc>
                <a:spcPct val="100000"/>
              </a:lnSpc>
              <a:spcBef>
                <a:spcPts val="600"/>
              </a:spcBef>
              <a:spcAft>
                <a:spcPts val="0"/>
              </a:spcAft>
              <a:buClr>
                <a:schemeClr val="accent1"/>
              </a:buClr>
              <a:buSzPts val="1444"/>
              <a:buFont typeface="Noto Sans Symbols"/>
              <a:buChar char="🞂"/>
            </a:pPr>
            <a:r>
              <a:rPr b="1" i="0" lang="en-US" sz="1900" u="none">
                <a:solidFill>
                  <a:schemeClr val="dk1"/>
                </a:solidFill>
                <a:latin typeface="Gill Sans"/>
                <a:ea typeface="Gill Sans"/>
                <a:cs typeface="Gill Sans"/>
                <a:sym typeface="Gill Sans"/>
              </a:rPr>
              <a:t>Salidas externas </a:t>
            </a:r>
            <a:r>
              <a:rPr b="0" i="0" lang="en-US" sz="1900" u="none">
                <a:solidFill>
                  <a:schemeClr val="dk1"/>
                </a:solidFill>
                <a:latin typeface="Gill Sans"/>
                <a:ea typeface="Gill Sans"/>
                <a:cs typeface="Gill Sans"/>
                <a:sym typeface="Gill Sans"/>
              </a:rPr>
              <a:t>(EO) es un proceso elemental en el cual los datos derivados atraviesan el límite desde el interior hacia el exterior del sistema.</a:t>
            </a:r>
            <a:endParaRPr/>
          </a:p>
          <a:p>
            <a:pPr indent="-273050" lvl="0" marL="273050" marR="0" rtl="0" algn="l">
              <a:lnSpc>
                <a:spcPct val="100000"/>
              </a:lnSpc>
              <a:spcBef>
                <a:spcPts val="600"/>
              </a:spcBef>
              <a:spcAft>
                <a:spcPts val="0"/>
              </a:spcAft>
              <a:buClr>
                <a:schemeClr val="accent1"/>
              </a:buClr>
              <a:buSzPts val="1444"/>
              <a:buFont typeface="Noto Sans Symbols"/>
              <a:buChar char="🞂"/>
            </a:pPr>
            <a:r>
              <a:rPr b="1" i="0" lang="en-US" sz="1900" u="none">
                <a:solidFill>
                  <a:schemeClr val="dk1"/>
                </a:solidFill>
                <a:latin typeface="Gill Sans"/>
                <a:ea typeface="Gill Sans"/>
                <a:cs typeface="Gill Sans"/>
                <a:sym typeface="Gill Sans"/>
              </a:rPr>
              <a:t>Consultas externas </a:t>
            </a:r>
            <a:r>
              <a:rPr b="0" i="0" lang="en-US" sz="1900" u="none">
                <a:solidFill>
                  <a:schemeClr val="dk1"/>
                </a:solidFill>
                <a:latin typeface="Gill Sans"/>
                <a:ea typeface="Gill Sans"/>
                <a:cs typeface="Gill Sans"/>
                <a:sym typeface="Gill Sans"/>
              </a:rPr>
              <a:t>(EQ) es un proceso elemental con componentes de entrada y salida que resulta en el retorno de datos desde uno o más archivos lógicos internos y archivos de interfases externas. </a:t>
            </a:r>
            <a:endParaRPr/>
          </a:p>
          <a:p>
            <a:pPr indent="-273050" lvl="0" marL="273050" marR="0" rtl="0" algn="l">
              <a:lnSpc>
                <a:spcPct val="100000"/>
              </a:lnSpc>
              <a:spcBef>
                <a:spcPts val="600"/>
              </a:spcBef>
              <a:spcAft>
                <a:spcPts val="0"/>
              </a:spcAft>
              <a:buClr>
                <a:schemeClr val="accent1"/>
              </a:buClr>
              <a:buSzPts val="1444"/>
              <a:buFont typeface="Noto Sans Symbols"/>
              <a:buChar char="🞂"/>
            </a:pPr>
            <a:r>
              <a:rPr b="1" i="0" lang="en-US" sz="1900" u="none">
                <a:solidFill>
                  <a:schemeClr val="dk1"/>
                </a:solidFill>
                <a:latin typeface="Gill Sans"/>
                <a:ea typeface="Gill Sans"/>
                <a:cs typeface="Gill Sans"/>
                <a:sym typeface="Gill Sans"/>
              </a:rPr>
              <a:t>Archivos lógicos internos </a:t>
            </a:r>
            <a:r>
              <a:rPr b="0" i="0" lang="en-US" sz="1900" u="none">
                <a:solidFill>
                  <a:schemeClr val="dk1"/>
                </a:solidFill>
                <a:latin typeface="Gill Sans"/>
                <a:ea typeface="Gill Sans"/>
                <a:cs typeface="Gill Sans"/>
                <a:sym typeface="Gill Sans"/>
              </a:rPr>
              <a:t>(ILF) es un grupo de datos lógicamente relacionados, identificable por el usuario, que residen completamente dentro del límite de la aplicación y es mantenido a través de entradas externas</a:t>
            </a:r>
            <a:endParaRPr/>
          </a:p>
          <a:p>
            <a:pPr indent="-273050" lvl="0" marL="273050" marR="0" rtl="0" algn="l">
              <a:lnSpc>
                <a:spcPct val="100000"/>
              </a:lnSpc>
              <a:spcBef>
                <a:spcPts val="600"/>
              </a:spcBef>
              <a:spcAft>
                <a:spcPts val="0"/>
              </a:spcAft>
              <a:buClr>
                <a:schemeClr val="accent1"/>
              </a:buClr>
              <a:buSzPts val="1444"/>
              <a:buFont typeface="Noto Sans Symbols"/>
              <a:buChar char="🞂"/>
            </a:pPr>
            <a:r>
              <a:rPr b="1" i="0" lang="en-US" sz="1900" u="none">
                <a:solidFill>
                  <a:schemeClr val="dk1"/>
                </a:solidFill>
                <a:latin typeface="Gill Sans"/>
                <a:ea typeface="Gill Sans"/>
                <a:cs typeface="Gill Sans"/>
                <a:sym typeface="Gill Sans"/>
              </a:rPr>
              <a:t>Archivos de interfase externa </a:t>
            </a:r>
            <a:r>
              <a:rPr b="0" i="0" lang="en-US" sz="1900" u="none">
                <a:solidFill>
                  <a:schemeClr val="dk1"/>
                </a:solidFill>
                <a:latin typeface="Gill Sans"/>
                <a:ea typeface="Gill Sans"/>
                <a:cs typeface="Gill Sans"/>
                <a:sym typeface="Gill Sans"/>
              </a:rPr>
              <a:t>(EIF) es un grupo de datos lógicamente relacionados, identificable por el usuario, que se usa solamente con propósitos de referencia.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83" name="Google Shape;383;p2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84" name="Google Shape;384;p29"/>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47574" lvl="0" marL="273050" rtl="0" algn="l">
              <a:lnSpc>
                <a:spcPct val="100000"/>
              </a:lnSpc>
              <a:spcBef>
                <a:spcPts val="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147574" lvl="0" marL="273050" rtl="0" algn="l">
              <a:lnSpc>
                <a:spcPct val="100000"/>
              </a:lnSpc>
              <a:spcBef>
                <a:spcPts val="60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228600" lvl="4" marL="1371600" rtl="0" algn="l">
              <a:lnSpc>
                <a:spcPct val="100000"/>
              </a:lnSpc>
              <a:spcBef>
                <a:spcPts val="300"/>
              </a:spcBef>
              <a:spcAft>
                <a:spcPts val="0"/>
              </a:spcAft>
              <a:buClr>
                <a:schemeClr val="accent2"/>
              </a:buClr>
              <a:buSzPts val="2240"/>
              <a:buFont typeface="Noto Sans Symbols"/>
              <a:buChar char="◻"/>
            </a:pPr>
            <a:r>
              <a:rPr b="1" i="0" lang="en-US" sz="3200" u="none">
                <a:solidFill>
                  <a:schemeClr val="dk1"/>
                </a:solidFill>
                <a:latin typeface="Gill Sans"/>
                <a:ea typeface="Gill Sans"/>
                <a:cs typeface="Gill Sans"/>
                <a:sym typeface="Gill Sans"/>
              </a:rPr>
              <a:t>Bajo (Low)</a:t>
            </a:r>
            <a:endParaRPr/>
          </a:p>
          <a:p>
            <a:pPr indent="-86360" lvl="4" marL="1371600" rtl="0" algn="l">
              <a:lnSpc>
                <a:spcPct val="100000"/>
              </a:lnSpc>
              <a:spcBef>
                <a:spcPts val="300"/>
              </a:spcBef>
              <a:spcAft>
                <a:spcPts val="0"/>
              </a:spcAft>
              <a:buClr>
                <a:schemeClr val="accent2"/>
              </a:buClr>
              <a:buSzPts val="2240"/>
              <a:buFont typeface="Noto Sans Symbols"/>
              <a:buNone/>
            </a:pPr>
            <a:r>
              <a:t/>
            </a:r>
            <a:endParaRPr b="1" i="0" sz="3200" u="none">
              <a:solidFill>
                <a:schemeClr val="dk1"/>
              </a:solidFill>
              <a:latin typeface="Gill Sans"/>
              <a:ea typeface="Gill Sans"/>
              <a:cs typeface="Gill Sans"/>
              <a:sym typeface="Gill Sans"/>
            </a:endParaRPr>
          </a:p>
          <a:p>
            <a:pPr indent="-228600" lvl="4" marL="1371600" rtl="0" algn="l">
              <a:lnSpc>
                <a:spcPct val="100000"/>
              </a:lnSpc>
              <a:spcBef>
                <a:spcPts val="300"/>
              </a:spcBef>
              <a:spcAft>
                <a:spcPts val="0"/>
              </a:spcAft>
              <a:buClr>
                <a:schemeClr val="accent2"/>
              </a:buClr>
              <a:buSzPts val="2240"/>
              <a:buFont typeface="Noto Sans Symbols"/>
              <a:buChar char="◻"/>
            </a:pPr>
            <a:r>
              <a:rPr b="1" i="0" lang="en-US" sz="3200" u="none">
                <a:solidFill>
                  <a:schemeClr val="dk1"/>
                </a:solidFill>
                <a:latin typeface="Gill Sans"/>
                <a:ea typeface="Gill Sans"/>
                <a:cs typeface="Gill Sans"/>
                <a:sym typeface="Gill Sans"/>
              </a:rPr>
              <a:t>Medio (Average)</a:t>
            </a:r>
            <a:endParaRPr/>
          </a:p>
          <a:p>
            <a:pPr indent="-86360" lvl="4" marL="1371600" rtl="0" algn="l">
              <a:lnSpc>
                <a:spcPct val="100000"/>
              </a:lnSpc>
              <a:spcBef>
                <a:spcPts val="300"/>
              </a:spcBef>
              <a:spcAft>
                <a:spcPts val="0"/>
              </a:spcAft>
              <a:buClr>
                <a:schemeClr val="accent2"/>
              </a:buClr>
              <a:buSzPts val="2240"/>
              <a:buFont typeface="Noto Sans Symbols"/>
              <a:buNone/>
            </a:pPr>
            <a:r>
              <a:t/>
            </a:r>
            <a:endParaRPr b="1" i="0" sz="3200" u="none">
              <a:solidFill>
                <a:schemeClr val="dk1"/>
              </a:solidFill>
              <a:latin typeface="Gill Sans"/>
              <a:ea typeface="Gill Sans"/>
              <a:cs typeface="Gill Sans"/>
              <a:sym typeface="Gill Sans"/>
            </a:endParaRPr>
          </a:p>
          <a:p>
            <a:pPr indent="-228600" lvl="4" marL="1371600" rtl="0" algn="l">
              <a:lnSpc>
                <a:spcPct val="100000"/>
              </a:lnSpc>
              <a:spcBef>
                <a:spcPts val="300"/>
              </a:spcBef>
              <a:spcAft>
                <a:spcPts val="0"/>
              </a:spcAft>
              <a:buClr>
                <a:schemeClr val="accent2"/>
              </a:buClr>
              <a:buSzPts val="2240"/>
              <a:buFont typeface="Noto Sans Symbols"/>
              <a:buChar char="◻"/>
            </a:pPr>
            <a:r>
              <a:rPr b="1" i="0" lang="en-US" sz="3200" u="none">
                <a:solidFill>
                  <a:schemeClr val="dk1"/>
                </a:solidFill>
                <a:latin typeface="Gill Sans"/>
                <a:ea typeface="Gill Sans"/>
                <a:cs typeface="Gill Sans"/>
                <a:sym typeface="Gill Sans"/>
              </a:rPr>
              <a:t>Alto (High)</a:t>
            </a:r>
            <a:endParaRPr/>
          </a:p>
        </p:txBody>
      </p:sp>
      <p:sp>
        <p:nvSpPr>
          <p:cNvPr id="385" name="Google Shape;385;p2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125" name="Google Shape;125;p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126" name="Google Shape;126;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Bookman Old Style"/>
              <a:buNone/>
            </a:pPr>
            <a:r>
              <a:rPr b="0" i="0" lang="en-US" sz="4000" u="none">
                <a:solidFill>
                  <a:schemeClr val="dk2"/>
                </a:solidFill>
                <a:latin typeface="Bookman Old Style"/>
                <a:ea typeface="Bookman Old Style"/>
                <a:cs typeface="Bookman Old Style"/>
                <a:sym typeface="Bookman Old Style"/>
              </a:rPr>
              <a:t>¿Por qué medir?</a:t>
            </a:r>
            <a:br>
              <a:rPr b="0" i="0" lang="en-US" sz="2800" u="none">
                <a:solidFill>
                  <a:schemeClr val="dk2"/>
                </a:solidFill>
                <a:latin typeface="Bookman Old Style"/>
                <a:ea typeface="Bookman Old Style"/>
                <a:cs typeface="Bookman Old Style"/>
                <a:sym typeface="Bookman Old Style"/>
              </a:rPr>
            </a:br>
            <a:endParaRPr/>
          </a:p>
        </p:txBody>
      </p:sp>
      <p:sp>
        <p:nvSpPr>
          <p:cNvPr id="127" name="Google Shape;127;p3"/>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76"/>
              <a:buFont typeface="Noto Sans Symbols"/>
              <a:buChar char="🞂"/>
            </a:pPr>
            <a:r>
              <a:rPr b="0" i="0" lang="en-US" sz="2600" u="none">
                <a:solidFill>
                  <a:schemeClr val="dk1"/>
                </a:solidFill>
                <a:latin typeface="Gill Sans"/>
                <a:ea typeface="Gill Sans"/>
                <a:cs typeface="Gill Sans"/>
                <a:sym typeface="Gill Sans"/>
              </a:rPr>
              <a:t>La medición es una práctica de administración probada en el tiempo, porque:</a:t>
            </a:r>
            <a:endParaRPr/>
          </a:p>
          <a:p>
            <a:pPr indent="-273049" lvl="1" marL="547687" rtl="0" algn="l">
              <a:lnSpc>
                <a:spcPct val="100000"/>
              </a:lnSpc>
              <a:spcBef>
                <a:spcPts val="500"/>
              </a:spcBef>
              <a:spcAft>
                <a:spcPts val="0"/>
              </a:spcAft>
              <a:buClr>
                <a:schemeClr val="accent2"/>
              </a:buClr>
              <a:buSzPts val="1976"/>
              <a:buFont typeface="Noto Sans Symbols"/>
              <a:buChar char="🞂"/>
            </a:pPr>
            <a:r>
              <a:rPr b="0" i="0" lang="en-US" sz="2600" u="none">
                <a:solidFill>
                  <a:schemeClr val="dk2"/>
                </a:solidFill>
                <a:latin typeface="Gill Sans"/>
                <a:ea typeface="Gill Sans"/>
                <a:cs typeface="Gill Sans"/>
                <a:sym typeface="Gill Sans"/>
              </a:rPr>
              <a:t>No se puede administrar lo que no se puede medir.</a:t>
            </a:r>
            <a:endParaRPr/>
          </a:p>
          <a:p>
            <a:pPr indent="-273049" lvl="1" marL="547687" rtl="0" algn="l">
              <a:lnSpc>
                <a:spcPct val="100000"/>
              </a:lnSpc>
              <a:spcBef>
                <a:spcPts val="500"/>
              </a:spcBef>
              <a:spcAft>
                <a:spcPts val="0"/>
              </a:spcAft>
              <a:buClr>
                <a:schemeClr val="accent2"/>
              </a:buClr>
              <a:buSzPts val="1976"/>
              <a:buFont typeface="Noto Sans Symbols"/>
              <a:buChar char="🞂"/>
            </a:pPr>
            <a:r>
              <a:rPr lang="en-US" sz="2600"/>
              <a:t>Muchos </a:t>
            </a:r>
            <a:r>
              <a:rPr b="0" i="0" lang="en-US" sz="2600" u="none">
                <a:solidFill>
                  <a:schemeClr val="dk2"/>
                </a:solidFill>
                <a:latin typeface="Gill Sans"/>
                <a:ea typeface="Gill Sans"/>
                <a:cs typeface="Gill Sans"/>
                <a:sym typeface="Gill Sans"/>
              </a:rPr>
              <a:t>proyectos fracasan debido a la falta de control en la administración.</a:t>
            </a:r>
            <a:endParaRPr/>
          </a:p>
          <a:p>
            <a:pPr indent="-273049" lvl="1" marL="547687" rtl="0" algn="l">
              <a:lnSpc>
                <a:spcPct val="100000"/>
              </a:lnSpc>
              <a:spcBef>
                <a:spcPts val="500"/>
              </a:spcBef>
              <a:spcAft>
                <a:spcPts val="0"/>
              </a:spcAft>
              <a:buClr>
                <a:schemeClr val="accent2"/>
              </a:buClr>
              <a:buSzPts val="1976"/>
              <a:buFont typeface="Noto Sans Symbols"/>
              <a:buChar char="🞂"/>
            </a:pPr>
            <a:r>
              <a:rPr b="0" i="0" lang="en-US" sz="2600" u="none">
                <a:solidFill>
                  <a:schemeClr val="dk2"/>
                </a:solidFill>
                <a:latin typeface="Gill Sans"/>
                <a:ea typeface="Gill Sans"/>
                <a:cs typeface="Gill Sans"/>
                <a:sym typeface="Gill Sans"/>
              </a:rPr>
              <a:t>La medición también brinda una herramienta para comunicar a los clientes el tamaño de su petición y extrapolar productividad, calidad y estimación.</a:t>
            </a:r>
            <a:endParaRPr/>
          </a:p>
          <a:p>
            <a:pPr indent="-273049" lvl="1" marL="547687" rtl="0" algn="l">
              <a:lnSpc>
                <a:spcPct val="100000"/>
              </a:lnSpc>
              <a:spcBef>
                <a:spcPts val="500"/>
              </a:spcBef>
              <a:spcAft>
                <a:spcPts val="0"/>
              </a:spcAft>
              <a:buClr>
                <a:schemeClr val="accent2"/>
              </a:buClr>
              <a:buSzPts val="1976"/>
              <a:buFont typeface="Noto Sans Symbols"/>
              <a:buChar char="🞂"/>
            </a:pPr>
            <a:r>
              <a:rPr b="0" i="0" lang="en-US" sz="2600" u="none">
                <a:solidFill>
                  <a:schemeClr val="dk2"/>
                </a:solidFill>
                <a:latin typeface="Gill Sans"/>
                <a:ea typeface="Gill Sans"/>
                <a:cs typeface="Gill Sans"/>
                <a:sym typeface="Gill Sans"/>
              </a:rPr>
              <a:t>Se mide para entender y mejorar los procesos.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91" name="Google Shape;391;p30"/>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92" name="Google Shape;392;p30"/>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47574" lvl="0" marL="273050" rtl="0" algn="l">
              <a:lnSpc>
                <a:spcPct val="100000"/>
              </a:lnSpc>
              <a:spcBef>
                <a:spcPts val="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1" i="0" lang="en-US" sz="2600" u="none">
                <a:solidFill>
                  <a:schemeClr val="dk1"/>
                </a:solidFill>
                <a:latin typeface="Gill Sans"/>
                <a:ea typeface="Gill Sans"/>
                <a:cs typeface="Gill Sans"/>
                <a:sym typeface="Gill Sans"/>
              </a:rPr>
              <a:t>EI, EO, EQ:</a:t>
            </a:r>
            <a:endParaRPr/>
          </a:p>
          <a:p>
            <a:pPr indent="-139699" lvl="3" marL="1096962" rtl="0" algn="l">
              <a:lnSpc>
                <a:spcPct val="100000"/>
              </a:lnSpc>
              <a:spcBef>
                <a:spcPts val="400"/>
              </a:spcBef>
              <a:spcAft>
                <a:spcPts val="0"/>
              </a:spcAft>
              <a:buClr>
                <a:srgbClr val="8BA2B4"/>
              </a:buClr>
              <a:buSzPts val="1400"/>
              <a:buFont typeface="Noto Sans Symbols"/>
              <a:buNone/>
            </a:pPr>
            <a:r>
              <a:t/>
            </a:r>
            <a:endParaRPr b="1" i="0" sz="2000" u="none">
              <a:solidFill>
                <a:schemeClr val="dk1"/>
              </a:solidFill>
              <a:latin typeface="Gill Sans"/>
              <a:ea typeface="Gill Sans"/>
              <a:cs typeface="Gill Sans"/>
              <a:sym typeface="Gill Sans"/>
            </a:endParaRPr>
          </a:p>
          <a:p>
            <a:pPr indent="-228600" lvl="2" marL="822325" rtl="0" algn="l">
              <a:lnSpc>
                <a:spcPct val="100000"/>
              </a:lnSpc>
              <a:spcBef>
                <a:spcPts val="500"/>
              </a:spcBef>
              <a:spcAft>
                <a:spcPts val="0"/>
              </a:spcAft>
              <a:buClr>
                <a:srgbClr val="BCBCBC"/>
              </a:buClr>
              <a:buSzPts val="1824"/>
              <a:buFont typeface="Noto Sans Symbols"/>
              <a:buChar char="🞂"/>
            </a:pPr>
            <a:r>
              <a:rPr b="1" i="0" lang="en-US" sz="2400" u="none">
                <a:solidFill>
                  <a:schemeClr val="dk1"/>
                </a:solidFill>
                <a:latin typeface="Gill Sans"/>
                <a:ea typeface="Gill Sans"/>
                <a:cs typeface="Gill Sans"/>
                <a:sym typeface="Gill Sans"/>
              </a:rPr>
              <a:t>Cantidad de archivos actualizados o referenciados (FTR)</a:t>
            </a:r>
            <a:endParaRPr/>
          </a:p>
          <a:p>
            <a:pPr indent="-228600" lvl="2" marL="822325" rtl="0" algn="l">
              <a:lnSpc>
                <a:spcPct val="100000"/>
              </a:lnSpc>
              <a:spcBef>
                <a:spcPts val="500"/>
              </a:spcBef>
              <a:spcAft>
                <a:spcPts val="0"/>
              </a:spcAft>
              <a:buClr>
                <a:srgbClr val="BCBCBC"/>
              </a:buClr>
              <a:buSzPts val="1824"/>
              <a:buFont typeface="Noto Sans Symbols"/>
              <a:buChar char="🞂"/>
            </a:pPr>
            <a:r>
              <a:rPr b="1" i="0" lang="en-US" sz="2400" u="none">
                <a:solidFill>
                  <a:schemeClr val="dk1"/>
                </a:solidFill>
                <a:latin typeface="Gill Sans"/>
                <a:ea typeface="Gill Sans"/>
                <a:cs typeface="Gill Sans"/>
                <a:sym typeface="Gill Sans"/>
              </a:rPr>
              <a:t>Cantidad de elementos de datos (Data element type – DET)</a:t>
            </a:r>
            <a:endParaRPr/>
          </a:p>
          <a:p>
            <a:pPr indent="-112776" lvl="2" marL="822325" rtl="0" algn="l">
              <a:lnSpc>
                <a:spcPct val="100000"/>
              </a:lnSpc>
              <a:spcBef>
                <a:spcPts val="500"/>
              </a:spcBef>
              <a:spcAft>
                <a:spcPts val="0"/>
              </a:spcAft>
              <a:buClr>
                <a:srgbClr val="BCBCBC"/>
              </a:buClr>
              <a:buSzPts val="1824"/>
              <a:buFont typeface="Noto Sans Symbols"/>
              <a:buNone/>
            </a:pPr>
            <a:r>
              <a:t/>
            </a:r>
            <a:endParaRPr b="1" i="0" sz="2400" u="none">
              <a:solidFill>
                <a:schemeClr val="dk1"/>
              </a:solidFill>
              <a:latin typeface="Gill Sans"/>
              <a:ea typeface="Gill Sans"/>
              <a:cs typeface="Gill Sans"/>
              <a:sym typeface="Gill Sans"/>
            </a:endParaRPr>
          </a:p>
          <a:p>
            <a:pPr indent="-228600" lvl="2" marL="822325" rtl="0" algn="l">
              <a:lnSpc>
                <a:spcPct val="100000"/>
              </a:lnSpc>
              <a:spcBef>
                <a:spcPts val="500"/>
              </a:spcBef>
              <a:spcAft>
                <a:spcPts val="0"/>
              </a:spcAft>
              <a:buClr>
                <a:srgbClr val="BCBCBC"/>
              </a:buClr>
              <a:buSzPts val="1824"/>
              <a:buFont typeface="Noto Sans Symbols"/>
              <a:buChar char="🞂"/>
            </a:pPr>
            <a:r>
              <a:rPr b="0" i="1" lang="en-US" sz="2400" u="none">
                <a:solidFill>
                  <a:schemeClr val="dk1"/>
                </a:solidFill>
                <a:latin typeface="Gill Sans"/>
                <a:ea typeface="Gill Sans"/>
                <a:cs typeface="Gill Sans"/>
                <a:sym typeface="Gill Sans"/>
              </a:rPr>
              <a:t>DET: campo único, no recursivo (reconocible por el usuario)</a:t>
            </a:r>
            <a:endParaRPr/>
          </a:p>
        </p:txBody>
      </p:sp>
      <p:sp>
        <p:nvSpPr>
          <p:cNvPr id="393" name="Google Shape;393;p3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399" name="Google Shape;399;p31"/>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graphicFrame>
        <p:nvGraphicFramePr>
          <p:cNvPr id="400" name="Google Shape;400;p31"/>
          <p:cNvGraphicFramePr/>
          <p:nvPr/>
        </p:nvGraphicFramePr>
        <p:xfrm>
          <a:off x="1403350" y="1557337"/>
          <a:ext cx="3000000" cy="3000000"/>
        </p:xfrm>
        <a:graphic>
          <a:graphicData uri="http://schemas.openxmlformats.org/drawingml/2006/table">
            <a:tbl>
              <a:tblPr>
                <a:noFill/>
                <a:tableStyleId>{CB770BCD-D738-4D71-9233-6BF74F882107}</a:tableStyleId>
              </a:tblPr>
              <a:tblGrid>
                <a:gridCol w="1349375"/>
                <a:gridCol w="1352550"/>
                <a:gridCol w="1349375"/>
                <a:gridCol w="1349375"/>
              </a:tblGrid>
              <a:tr h="849300">
                <a:tc rowSpan="2">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FTR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Elementos de dato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849300">
                <a:tc vMerge="1"/>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5-15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&gt;15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0875">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7700">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1825">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3 o más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01" name="Google Shape;401;p31"/>
          <p:cNvSpPr txBox="1"/>
          <p:nvPr/>
        </p:nvSpPr>
        <p:spPr>
          <a:xfrm>
            <a:off x="1403350" y="5661025"/>
            <a:ext cx="544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ESTIMACIÓN PARA EI – ENTRADAS EXTERNAS</a:t>
            </a:r>
            <a:endParaRPr/>
          </a:p>
        </p:txBody>
      </p:sp>
      <p:sp>
        <p:nvSpPr>
          <p:cNvPr id="402" name="Google Shape;402;p3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2"/>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08" name="Google Shape;408;p32"/>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graphicFrame>
        <p:nvGraphicFramePr>
          <p:cNvPr id="409" name="Google Shape;409;p32"/>
          <p:cNvGraphicFramePr/>
          <p:nvPr/>
        </p:nvGraphicFramePr>
        <p:xfrm>
          <a:off x="1403350" y="1557337"/>
          <a:ext cx="3000000" cy="3000000"/>
        </p:xfrm>
        <a:graphic>
          <a:graphicData uri="http://schemas.openxmlformats.org/drawingml/2006/table">
            <a:tbl>
              <a:tblPr>
                <a:noFill/>
                <a:tableStyleId>{CB770BCD-D738-4D71-9233-6BF74F882107}</a:tableStyleId>
              </a:tblPr>
              <a:tblGrid>
                <a:gridCol w="1349375"/>
                <a:gridCol w="1352550"/>
                <a:gridCol w="1349375"/>
                <a:gridCol w="1349375"/>
              </a:tblGrid>
              <a:tr h="849300">
                <a:tc rowSpan="2">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FTR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Elementos de dato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849300">
                <a:tc vMerge="1"/>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6-19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&gt;19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0875">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0-1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7700">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2-3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7700">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&gt;3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10" name="Google Shape;410;p32"/>
          <p:cNvSpPr txBox="1"/>
          <p:nvPr/>
        </p:nvSpPr>
        <p:spPr>
          <a:xfrm>
            <a:off x="234950" y="5661025"/>
            <a:ext cx="8909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ESTIMACIÓN PARA EO Y EQ – SALIDAS EXTERNAS Y CONSULTAS EXTERNAS</a:t>
            </a:r>
            <a:endParaRPr/>
          </a:p>
        </p:txBody>
      </p:sp>
      <p:sp>
        <p:nvSpPr>
          <p:cNvPr id="411" name="Google Shape;411;p3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3"/>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17" name="Google Shape;417;p3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graphicFrame>
        <p:nvGraphicFramePr>
          <p:cNvPr id="418" name="Google Shape;418;p33"/>
          <p:cNvGraphicFramePr/>
          <p:nvPr/>
        </p:nvGraphicFramePr>
        <p:xfrm>
          <a:off x="1403350" y="1557337"/>
          <a:ext cx="3000000" cy="3000000"/>
        </p:xfrm>
        <a:graphic>
          <a:graphicData uri="http://schemas.openxmlformats.org/drawingml/2006/table">
            <a:tbl>
              <a:tblPr>
                <a:noFill/>
                <a:tableStyleId>{CB770BCD-D738-4D71-9233-6BF74F882107}</a:tableStyleId>
              </a:tblPr>
              <a:tblGrid>
                <a:gridCol w="1584325"/>
                <a:gridCol w="1117600"/>
                <a:gridCol w="1349375"/>
                <a:gridCol w="1349375"/>
              </a:tblGrid>
              <a:tr h="849300">
                <a:tc rowSpan="2">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Posición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FACTOR</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849300">
                <a:tc vMerge="1"/>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EO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EQ</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EI</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0875">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7700">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7700">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19" name="Google Shape;419;p33"/>
          <p:cNvSpPr txBox="1"/>
          <p:nvPr/>
        </p:nvSpPr>
        <p:spPr>
          <a:xfrm>
            <a:off x="1908175" y="5589587"/>
            <a:ext cx="4387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ESTIMACIÓN PARA TRANSACCIONES</a:t>
            </a:r>
            <a:endParaRPr/>
          </a:p>
        </p:txBody>
      </p:sp>
      <p:sp>
        <p:nvSpPr>
          <p:cNvPr id="420" name="Google Shape;420;p3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4"/>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26" name="Google Shape;426;p34"/>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427" name="Google Shape;427;p34"/>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47574" lvl="0" marL="273050" rtl="0" algn="l">
              <a:lnSpc>
                <a:spcPct val="100000"/>
              </a:lnSpc>
              <a:spcBef>
                <a:spcPts val="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1" i="0" lang="en-US" sz="2600" u="none">
                <a:solidFill>
                  <a:schemeClr val="dk1"/>
                </a:solidFill>
                <a:latin typeface="Gill Sans"/>
                <a:ea typeface="Gill Sans"/>
                <a:cs typeface="Gill Sans"/>
                <a:sym typeface="Gill Sans"/>
              </a:rPr>
              <a:t>Archivos Lógicos Internos y archivos de Interfases externas (ILF y EIF)</a:t>
            </a:r>
            <a:endParaRPr/>
          </a:p>
          <a:p>
            <a:pPr indent="-139699" lvl="3" marL="1096962" rtl="0" algn="l">
              <a:lnSpc>
                <a:spcPct val="100000"/>
              </a:lnSpc>
              <a:spcBef>
                <a:spcPts val="400"/>
              </a:spcBef>
              <a:spcAft>
                <a:spcPts val="0"/>
              </a:spcAft>
              <a:buClr>
                <a:srgbClr val="8BA2B4"/>
              </a:buClr>
              <a:buSzPts val="1400"/>
              <a:buFont typeface="Noto Sans Symbols"/>
              <a:buNone/>
            </a:pPr>
            <a:r>
              <a:t/>
            </a:r>
            <a:endParaRPr b="1" i="0" sz="2000" u="none">
              <a:solidFill>
                <a:schemeClr val="dk1"/>
              </a:solidFill>
              <a:latin typeface="Gill Sans"/>
              <a:ea typeface="Gill Sans"/>
              <a:cs typeface="Gill Sans"/>
              <a:sym typeface="Gill Sans"/>
            </a:endParaRPr>
          </a:p>
          <a:p>
            <a:pPr indent="-228600" lvl="2" marL="822325" rtl="0" algn="l">
              <a:lnSpc>
                <a:spcPct val="100000"/>
              </a:lnSpc>
              <a:spcBef>
                <a:spcPts val="500"/>
              </a:spcBef>
              <a:spcAft>
                <a:spcPts val="0"/>
              </a:spcAft>
              <a:buClr>
                <a:srgbClr val="BCBCBC"/>
              </a:buClr>
              <a:buSzPts val="1824"/>
              <a:buFont typeface="Noto Sans Symbols"/>
              <a:buChar char="🞂"/>
            </a:pPr>
            <a:r>
              <a:rPr b="1" i="0" lang="en-US" sz="2400" u="none">
                <a:solidFill>
                  <a:schemeClr val="dk1"/>
                </a:solidFill>
                <a:latin typeface="Gill Sans"/>
                <a:ea typeface="Gill Sans"/>
                <a:cs typeface="Gill Sans"/>
                <a:sym typeface="Gill Sans"/>
              </a:rPr>
              <a:t>Se clasifican utilizando escala (bajo, medio, alto)</a:t>
            </a:r>
            <a:endParaRPr/>
          </a:p>
          <a:p>
            <a:pPr indent="-112776" lvl="2" marL="822325" rtl="0" algn="l">
              <a:lnSpc>
                <a:spcPct val="100000"/>
              </a:lnSpc>
              <a:spcBef>
                <a:spcPts val="500"/>
              </a:spcBef>
              <a:spcAft>
                <a:spcPts val="0"/>
              </a:spcAft>
              <a:buClr>
                <a:srgbClr val="BCBCBC"/>
              </a:buClr>
              <a:buSzPts val="1824"/>
              <a:buFont typeface="Noto Sans Symbols"/>
              <a:buNone/>
            </a:pPr>
            <a:r>
              <a:t/>
            </a:r>
            <a:endParaRPr b="1" i="0" sz="2400" u="none">
              <a:solidFill>
                <a:schemeClr val="dk1"/>
              </a:solidFill>
              <a:latin typeface="Gill Sans"/>
              <a:ea typeface="Gill Sans"/>
              <a:cs typeface="Gill Sans"/>
              <a:sym typeface="Gill Sans"/>
            </a:endParaRPr>
          </a:p>
          <a:p>
            <a:pPr indent="-228600" lvl="2" marL="822325" rtl="0" algn="l">
              <a:lnSpc>
                <a:spcPct val="100000"/>
              </a:lnSpc>
              <a:spcBef>
                <a:spcPts val="500"/>
              </a:spcBef>
              <a:spcAft>
                <a:spcPts val="0"/>
              </a:spcAft>
              <a:buClr>
                <a:srgbClr val="BCBCBC"/>
              </a:buClr>
              <a:buSzPts val="1824"/>
              <a:buFont typeface="Noto Sans Symbols"/>
              <a:buChar char="🞂"/>
            </a:pPr>
            <a:r>
              <a:rPr b="1" i="0" lang="en-US" sz="2400" u="none">
                <a:solidFill>
                  <a:schemeClr val="dk1"/>
                </a:solidFill>
                <a:latin typeface="Gill Sans"/>
                <a:ea typeface="Gill Sans"/>
                <a:cs typeface="Gill Sans"/>
                <a:sym typeface="Gill Sans"/>
              </a:rPr>
              <a:t>Se utilizan los tipo de elementos de registros RET y DET</a:t>
            </a:r>
            <a:endParaRPr/>
          </a:p>
          <a:p>
            <a:pPr indent="-112776" lvl="2" marL="822325" rtl="0" algn="l">
              <a:lnSpc>
                <a:spcPct val="100000"/>
              </a:lnSpc>
              <a:spcBef>
                <a:spcPts val="500"/>
              </a:spcBef>
              <a:spcAft>
                <a:spcPts val="0"/>
              </a:spcAft>
              <a:buClr>
                <a:srgbClr val="BCBCBC"/>
              </a:buClr>
              <a:buSzPts val="1824"/>
              <a:buFont typeface="Noto Sans Symbols"/>
              <a:buNone/>
            </a:pPr>
            <a:r>
              <a:t/>
            </a:r>
            <a:endParaRPr b="1" i="0" sz="2400" u="none">
              <a:solidFill>
                <a:schemeClr val="dk1"/>
              </a:solidFill>
              <a:latin typeface="Gill Sans"/>
              <a:ea typeface="Gill Sans"/>
              <a:cs typeface="Gill Sans"/>
              <a:sym typeface="Gill Sans"/>
            </a:endParaRPr>
          </a:p>
          <a:p>
            <a:pPr indent="-228600" lvl="2" marL="822325" rtl="0" algn="l">
              <a:lnSpc>
                <a:spcPct val="100000"/>
              </a:lnSpc>
              <a:spcBef>
                <a:spcPts val="500"/>
              </a:spcBef>
              <a:spcAft>
                <a:spcPts val="0"/>
              </a:spcAft>
              <a:buClr>
                <a:srgbClr val="BCBCBC"/>
              </a:buClr>
              <a:buSzPts val="1824"/>
              <a:buFont typeface="Noto Sans Symbols"/>
              <a:buChar char="🞂"/>
            </a:pPr>
            <a:r>
              <a:rPr b="0" i="1" lang="en-US" sz="2400" u="none">
                <a:solidFill>
                  <a:schemeClr val="dk1"/>
                </a:solidFill>
                <a:latin typeface="Gill Sans"/>
                <a:ea typeface="Gill Sans"/>
                <a:cs typeface="Gill Sans"/>
                <a:sym typeface="Gill Sans"/>
              </a:rPr>
              <a:t>RET: subgrupo de datos reconocible por el usuario dentro de un ILF o EIF</a:t>
            </a:r>
            <a:endParaRPr/>
          </a:p>
        </p:txBody>
      </p:sp>
      <p:sp>
        <p:nvSpPr>
          <p:cNvPr id="428" name="Google Shape;428;p3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34" name="Google Shape;434;p35"/>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graphicFrame>
        <p:nvGraphicFramePr>
          <p:cNvPr id="435" name="Google Shape;435;p35"/>
          <p:cNvGraphicFramePr/>
          <p:nvPr/>
        </p:nvGraphicFramePr>
        <p:xfrm>
          <a:off x="1403350" y="1557337"/>
          <a:ext cx="3000000" cy="3000000"/>
        </p:xfrm>
        <a:graphic>
          <a:graphicData uri="http://schemas.openxmlformats.org/drawingml/2006/table">
            <a:tbl>
              <a:tblPr>
                <a:noFill/>
                <a:tableStyleId>{CB770BCD-D738-4D71-9233-6BF74F882107}</a:tableStyleId>
              </a:tblPr>
              <a:tblGrid>
                <a:gridCol w="1349375"/>
                <a:gridCol w="1352550"/>
                <a:gridCol w="1349375"/>
                <a:gridCol w="1349375"/>
              </a:tblGrid>
              <a:tr h="849300">
                <a:tc rowSpan="2">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RET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Elementos de dato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849300">
                <a:tc vMerge="1"/>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1-19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20-50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&gt;50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0875">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7700">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2-5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7700">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&gt; 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36" name="Google Shape;436;p35"/>
          <p:cNvSpPr txBox="1"/>
          <p:nvPr/>
        </p:nvSpPr>
        <p:spPr>
          <a:xfrm>
            <a:off x="1403350" y="5661025"/>
            <a:ext cx="5441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ESTIMACIÓN PARA EI – ENTRADAS EXTERNAS</a:t>
            </a:r>
            <a:endParaRPr/>
          </a:p>
        </p:txBody>
      </p:sp>
      <p:sp>
        <p:nvSpPr>
          <p:cNvPr id="437" name="Google Shape;437;p3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6"/>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43" name="Google Shape;443;p3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444" name="Google Shape;444;p36"/>
          <p:cNvSpPr txBox="1"/>
          <p:nvPr/>
        </p:nvSpPr>
        <p:spPr>
          <a:xfrm>
            <a:off x="323850" y="5516562"/>
            <a:ext cx="842486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ESTIMACIÓN PARA ILF y EIF – Archivos lógicos internos y archivos de interfase externa</a:t>
            </a:r>
            <a:endParaRPr/>
          </a:p>
        </p:txBody>
      </p:sp>
      <p:graphicFrame>
        <p:nvGraphicFramePr>
          <p:cNvPr id="445" name="Google Shape;445;p36"/>
          <p:cNvGraphicFramePr/>
          <p:nvPr/>
        </p:nvGraphicFramePr>
        <p:xfrm>
          <a:off x="1547812" y="1916112"/>
          <a:ext cx="3000000" cy="3000000"/>
        </p:xfrm>
        <a:graphic>
          <a:graphicData uri="http://schemas.openxmlformats.org/drawingml/2006/table">
            <a:tbl>
              <a:tblPr>
                <a:noFill/>
                <a:tableStyleId>{CB770BCD-D738-4D71-9233-6BF74F882107}</a:tableStyleId>
              </a:tblPr>
              <a:tblGrid>
                <a:gridCol w="1873250"/>
                <a:gridCol w="1438275"/>
                <a:gridCol w="1657350"/>
              </a:tblGrid>
              <a:tr h="539750">
                <a:tc rowSpan="2">
                  <a:txBody>
                    <a:bodyPr/>
                    <a:lstStyle/>
                    <a:p>
                      <a:pPr indent="-177800" lvl="0" marL="0" marR="0" rtl="0" algn="ctr">
                        <a:lnSpc>
                          <a:spcPct val="105000"/>
                        </a:lnSpc>
                        <a:spcBef>
                          <a:spcPts val="0"/>
                        </a:spcBef>
                        <a:spcAft>
                          <a:spcPts val="0"/>
                        </a:spcAft>
                        <a:buClr>
                          <a:schemeClr val="accent1"/>
                        </a:buClr>
                        <a:buSzPts val="2800"/>
                        <a:buFont typeface="Noto Sans Symbols"/>
                        <a:buChar char="▪"/>
                      </a:pPr>
                      <a:r>
                        <a:rPr b="0" i="0" lang="en-US" sz="2800" u="none" cap="none" strike="noStrike">
                          <a:solidFill>
                            <a:schemeClr val="dk1"/>
                          </a:solidFill>
                          <a:latin typeface="Arial"/>
                          <a:ea typeface="Arial"/>
                          <a:cs typeface="Arial"/>
                          <a:sym typeface="Arial"/>
                        </a:rPr>
                        <a:t>Posicion</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77800" lvl="0" marL="0" marR="0" rtl="0" algn="ctr">
                        <a:lnSpc>
                          <a:spcPct val="105000"/>
                        </a:lnSpc>
                        <a:spcBef>
                          <a:spcPts val="0"/>
                        </a:spcBef>
                        <a:spcAft>
                          <a:spcPts val="0"/>
                        </a:spcAft>
                        <a:buClr>
                          <a:schemeClr val="accent1"/>
                        </a:buClr>
                        <a:buSzPts val="2800"/>
                        <a:buFont typeface="Noto Sans Symbols"/>
                        <a:buChar char="▪"/>
                      </a:pPr>
                      <a:r>
                        <a:rPr b="0" i="0" lang="en-US" sz="2800" u="none" cap="none" strike="noStrike">
                          <a:solidFill>
                            <a:schemeClr val="dk1"/>
                          </a:solidFill>
                          <a:latin typeface="Arial"/>
                          <a:ea typeface="Arial"/>
                          <a:cs typeface="Arial"/>
                          <a:sym typeface="Arial"/>
                        </a:rPr>
                        <a:t>Factor</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39750">
                <a:tc vMerge="1"/>
                <a:tc>
                  <a:txBody>
                    <a:bodyPr/>
                    <a:lstStyle/>
                    <a:p>
                      <a:pPr indent="-177800" lvl="0" marL="0" marR="0" rtl="0" algn="ctr">
                        <a:lnSpc>
                          <a:spcPct val="105000"/>
                        </a:lnSpc>
                        <a:spcBef>
                          <a:spcPts val="0"/>
                        </a:spcBef>
                        <a:spcAft>
                          <a:spcPts val="0"/>
                        </a:spcAft>
                        <a:buClr>
                          <a:schemeClr val="accent1"/>
                        </a:buClr>
                        <a:buSzPts val="2800"/>
                        <a:buFont typeface="Noto Sans Symbols"/>
                        <a:buChar char="▪"/>
                      </a:pPr>
                      <a:r>
                        <a:rPr b="0" i="0" lang="en-US" sz="2800" u="none" cap="none" strike="noStrike">
                          <a:solidFill>
                            <a:schemeClr val="dk1"/>
                          </a:solidFill>
                          <a:latin typeface="Arial"/>
                          <a:ea typeface="Arial"/>
                          <a:cs typeface="Arial"/>
                          <a:sym typeface="Arial"/>
                        </a:rPr>
                        <a:t>ILF</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77800" lvl="0" marL="0" marR="0" rtl="0" algn="ctr">
                        <a:lnSpc>
                          <a:spcPct val="105000"/>
                        </a:lnSpc>
                        <a:spcBef>
                          <a:spcPts val="0"/>
                        </a:spcBef>
                        <a:spcAft>
                          <a:spcPts val="0"/>
                        </a:spcAft>
                        <a:buClr>
                          <a:schemeClr val="accent1"/>
                        </a:buClr>
                        <a:buSzPts val="2800"/>
                        <a:buFont typeface="Noto Sans Symbols"/>
                        <a:buChar char="▪"/>
                      </a:pPr>
                      <a:r>
                        <a:rPr b="0" i="0" lang="en-US" sz="2800" u="none" cap="none" strike="noStrike">
                          <a:solidFill>
                            <a:schemeClr val="dk1"/>
                          </a:solidFill>
                          <a:latin typeface="Arial"/>
                          <a:ea typeface="Arial"/>
                          <a:cs typeface="Arial"/>
                          <a:sym typeface="Arial"/>
                        </a:rPr>
                        <a:t>EIF</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1800">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3400">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3400">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46" name="Google Shape;446;p3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7"/>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52" name="Google Shape;452;p37"/>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graphicFrame>
        <p:nvGraphicFramePr>
          <p:cNvPr id="453" name="Google Shape;453;p37"/>
          <p:cNvGraphicFramePr/>
          <p:nvPr/>
        </p:nvGraphicFramePr>
        <p:xfrm>
          <a:off x="395287" y="1125537"/>
          <a:ext cx="3000000" cy="3000000"/>
        </p:xfrm>
        <a:graphic>
          <a:graphicData uri="http://schemas.openxmlformats.org/drawingml/2006/table">
            <a:tbl>
              <a:tblPr>
                <a:noFill/>
                <a:tableStyleId>{CB770BCD-D738-4D71-9233-6BF74F882107}</a:tableStyleId>
              </a:tblPr>
              <a:tblGrid>
                <a:gridCol w="3384550"/>
                <a:gridCol w="1223950"/>
                <a:gridCol w="1368425"/>
                <a:gridCol w="1368425"/>
                <a:gridCol w="1152525"/>
              </a:tblGrid>
              <a:tr h="379400">
                <a:tc rowSpan="2">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Tipo de Componente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4">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Complejidad de los componentes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411150">
                <a:tc vMerge="1"/>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Bajo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Alto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Total</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150">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Entradas Externas (EI)</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750">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Salidas Externas (EO)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150">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Consultas Externas (EQ)</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6750">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Archivos Lógicos Internos (ILF)</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15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8325">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Archivos de Interfase Externa (EIF)</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X * 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6750">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UFP (Puntos de Función sin Ajustar)</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68325">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TCA (Ajuste de Complejidad Técnica)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1150">
                <a:tc>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114300" lvl="0" marL="0" marR="0" rtl="0" algn="ctr">
                        <a:lnSpc>
                          <a:spcPct val="105000"/>
                        </a:lnSpc>
                        <a:spcBef>
                          <a:spcPts val="0"/>
                        </a:spcBef>
                        <a:spcAft>
                          <a:spcPts val="0"/>
                        </a:spcAft>
                        <a:buClr>
                          <a:schemeClr val="accent1"/>
                        </a:buClr>
                        <a:buSzPts val="1800"/>
                        <a:buFont typeface="Noto Sans Symbols"/>
                        <a:buChar char="▪"/>
                      </a:pPr>
                      <a:r>
                        <a:rPr b="1" i="0" lang="en-US" sz="1800" u="none" cap="none" strike="noStrike">
                          <a:solidFill>
                            <a:schemeClr val="dk1"/>
                          </a:solidFill>
                          <a:latin typeface="Arial"/>
                          <a:ea typeface="Arial"/>
                          <a:cs typeface="Arial"/>
                          <a:sym typeface="Arial"/>
                        </a:rPr>
                        <a:t>FP (Puntos de Función)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 </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54" name="Google Shape;454;p3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Albrecht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8"/>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60" name="Google Shape;460;p38"/>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461" name="Google Shape;461;p3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Complejidad Técnica</a:t>
            </a:r>
            <a:endParaRPr/>
          </a:p>
        </p:txBody>
      </p:sp>
      <p:graphicFrame>
        <p:nvGraphicFramePr>
          <p:cNvPr id="462" name="Google Shape;462;p38"/>
          <p:cNvGraphicFramePr/>
          <p:nvPr/>
        </p:nvGraphicFramePr>
        <p:xfrm>
          <a:off x="468312" y="1341437"/>
          <a:ext cx="3000000" cy="3000000"/>
        </p:xfrm>
        <a:graphic>
          <a:graphicData uri="http://schemas.openxmlformats.org/drawingml/2006/table">
            <a:tbl>
              <a:tblPr>
                <a:noFill/>
                <a:tableStyleId>{CB770BCD-D738-4D71-9233-6BF74F882107}</a:tableStyleId>
              </a:tblPr>
              <a:tblGrid>
                <a:gridCol w="682625"/>
                <a:gridCol w="3490900"/>
                <a:gridCol w="912800"/>
                <a:gridCol w="3338500"/>
              </a:tblGrid>
              <a:tr h="525450">
                <a:tc gridSpan="4">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Características Generales del Sistema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5286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Comunicación de Datos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Actualización interactiva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18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Procesamiento de Datos Distribuido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Complejidad de procesamiento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86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Performance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Reusabilidad</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18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Entorno operativo muy utilizado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Facilidad de instalación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86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Frecuencia de transacción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Facilidad de operación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0250">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Entradas de datos interactiva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Múltiples instalaciones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86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Eficiencia usuario final</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Facilidad de cambios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9"/>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68" name="Google Shape;468;p3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469" name="Google Shape;469;p39"/>
          <p:cNvSpPr txBox="1"/>
          <p:nvPr>
            <p:ph type="title"/>
          </p:nvPr>
        </p:nvSpPr>
        <p:spPr>
          <a:xfrm>
            <a:off x="395287" y="188912"/>
            <a:ext cx="8229600" cy="65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a:t>
            </a:r>
            <a:endParaRPr/>
          </a:p>
        </p:txBody>
      </p:sp>
      <p:graphicFrame>
        <p:nvGraphicFramePr>
          <p:cNvPr id="470" name="Google Shape;470;p39"/>
          <p:cNvGraphicFramePr/>
          <p:nvPr/>
        </p:nvGraphicFramePr>
        <p:xfrm>
          <a:off x="395287" y="908050"/>
          <a:ext cx="3000000" cy="3000000"/>
        </p:xfrm>
        <a:graphic>
          <a:graphicData uri="http://schemas.openxmlformats.org/drawingml/2006/table">
            <a:tbl>
              <a:tblPr>
                <a:noFill/>
                <a:tableStyleId>{CB770BCD-D738-4D71-9233-6BF74F882107}</a:tableStyleId>
              </a:tblPr>
              <a:tblGrid>
                <a:gridCol w="863600"/>
                <a:gridCol w="7632700"/>
              </a:tblGrid>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1" i="0" lang="en-US" sz="1600" u="none" cap="none" strike="noStrike">
                          <a:solidFill>
                            <a:schemeClr val="dk1"/>
                          </a:solidFill>
                          <a:latin typeface="Arial"/>
                          <a:ea typeface="Arial"/>
                          <a:cs typeface="Arial"/>
                          <a:sym typeface="Arial"/>
                        </a:rPr>
                        <a:t>DI</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1" i="0" lang="en-US" sz="1600" u="none" cap="none" strike="noStrike">
                          <a:solidFill>
                            <a:schemeClr val="dk1"/>
                          </a:solidFill>
                          <a:latin typeface="Arial"/>
                          <a:ea typeface="Arial"/>
                          <a:cs typeface="Arial"/>
                          <a:sym typeface="Arial"/>
                        </a:rPr>
                        <a:t>PREGUNTAS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Requiere el sistema copias de seguridad y de recuperación fiables?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Se requiere de comunicación de datos?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Existen funciones de procesamiento distribuido?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6075">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Es crítico el rendimiento?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Se ejecutará el sistema en un entorno operativo existente y fuertemente utilizado?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Requiere el sistema entrada de datos interactiva?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50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Requiere la entrada de datos interactiva que las transacciones de entrada se lleven a cabo sobre múltiples pantallas u operaciones?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Se actualizan los archivos maestros de forma interactiva?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Son complejas las entradas, salidas, archivos o las peticiones?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Es complejo el procesamiento interno?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C11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¿Se ha diseñado el código para ser reutilizable?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765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C12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 Están incluidas en el diseño la conversión y la instalación?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50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C13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¿Se ha diseñado el sistema para soportar múltiples instalaciones en diferentes organizaciones?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71500">
                <a:tc>
                  <a:txBody>
                    <a:bodyPr/>
                    <a:lstStyle/>
                    <a:p>
                      <a:pPr indent="-101600" lvl="0" marL="0" marR="0" rtl="0" algn="ctr">
                        <a:lnSpc>
                          <a:spcPct val="105000"/>
                        </a:lnSpc>
                        <a:spcBef>
                          <a:spcPts val="0"/>
                        </a:spcBef>
                        <a:spcAft>
                          <a:spcPts val="0"/>
                        </a:spcAft>
                        <a:buClr>
                          <a:schemeClr val="accent1"/>
                        </a:buClr>
                        <a:buSzPts val="1600"/>
                        <a:buFont typeface="Noto Sans Symbols"/>
                        <a:buChar char="▪"/>
                      </a:pPr>
                      <a:r>
                        <a:rPr b="0" i="0" lang="en-US" sz="1600" u="none" cap="none" strike="noStrike">
                          <a:solidFill>
                            <a:schemeClr val="dk1"/>
                          </a:solidFill>
                          <a:latin typeface="Arial"/>
                          <a:ea typeface="Arial"/>
                          <a:cs typeface="Arial"/>
                          <a:sym typeface="Arial"/>
                        </a:rPr>
                        <a:t>C14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95250" lvl="0" marL="0" marR="0" rtl="0" algn="l">
                        <a:lnSpc>
                          <a:spcPct val="105000"/>
                        </a:lnSpc>
                        <a:spcBef>
                          <a:spcPts val="0"/>
                        </a:spcBef>
                        <a:spcAft>
                          <a:spcPts val="0"/>
                        </a:spcAft>
                        <a:buClr>
                          <a:schemeClr val="accent1"/>
                        </a:buClr>
                        <a:buSzPts val="1500"/>
                        <a:buFont typeface="Noto Sans Symbols"/>
                        <a:buChar char="▪"/>
                      </a:pPr>
                      <a:r>
                        <a:rPr b="0" i="0" lang="en-US" sz="1500" u="none" cap="none" strike="noStrike">
                          <a:solidFill>
                            <a:schemeClr val="dk1"/>
                          </a:solidFill>
                          <a:latin typeface="Arial"/>
                          <a:ea typeface="Arial"/>
                          <a:cs typeface="Arial"/>
                          <a:sym typeface="Arial"/>
                        </a:rPr>
                        <a:t>¿Se ha diseñado la aplicación para facilitar los cambios y para ser fácilmente utilizada por el usuario?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133" name="Google Shape;133;p4"/>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134" name="Google Shape;134;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Bookman Old Style"/>
              <a:buNone/>
            </a:pPr>
            <a:r>
              <a:rPr b="0" i="0" lang="en-US" sz="4000" u="none">
                <a:solidFill>
                  <a:schemeClr val="dk2"/>
                </a:solidFill>
                <a:latin typeface="Bookman Old Style"/>
                <a:ea typeface="Bookman Old Style"/>
                <a:cs typeface="Bookman Old Style"/>
                <a:sym typeface="Bookman Old Style"/>
              </a:rPr>
              <a:t>Definiciones</a:t>
            </a:r>
            <a:br>
              <a:rPr b="0" i="0" lang="en-US" sz="2800" u="none">
                <a:solidFill>
                  <a:schemeClr val="dk2"/>
                </a:solidFill>
                <a:latin typeface="Bookman Old Style"/>
                <a:ea typeface="Bookman Old Style"/>
                <a:cs typeface="Bookman Old Style"/>
                <a:sym typeface="Bookman Old Style"/>
              </a:rPr>
            </a:br>
            <a:endParaRPr/>
          </a:p>
        </p:txBody>
      </p:sp>
      <p:sp>
        <p:nvSpPr>
          <p:cNvPr id="135" name="Google Shape;135;p4"/>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76"/>
              <a:buFont typeface="Noto Sans Symbols"/>
              <a:buChar char="🞂"/>
            </a:pPr>
            <a:r>
              <a:rPr b="1" i="0" lang="en-US" sz="2600" u="none">
                <a:solidFill>
                  <a:schemeClr val="dk1"/>
                </a:solidFill>
                <a:latin typeface="Gill Sans"/>
                <a:ea typeface="Gill Sans"/>
                <a:cs typeface="Gill Sans"/>
                <a:sym typeface="Gill Sans"/>
              </a:rPr>
              <a:t>Medir:</a:t>
            </a:r>
            <a:r>
              <a:rPr b="0" i="0" lang="en-US" sz="2600" u="none">
                <a:solidFill>
                  <a:schemeClr val="dk1"/>
                </a:solidFill>
                <a:latin typeface="Gill Sans"/>
                <a:ea typeface="Gill Sans"/>
                <a:cs typeface="Gill Sans"/>
                <a:sym typeface="Gill Sans"/>
              </a:rPr>
              <a:t> Comparar una magnitud con otra de su misma clase, tomada como unidad.</a:t>
            </a:r>
            <a:endParaRPr/>
          </a:p>
          <a:p>
            <a:pPr indent="-147574" lvl="0" marL="273050" rtl="0" algn="l">
              <a:lnSpc>
                <a:spcPct val="100000"/>
              </a:lnSpc>
              <a:spcBef>
                <a:spcPts val="60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1" i="0" lang="en-US" sz="2600" u="none">
                <a:solidFill>
                  <a:schemeClr val="dk1"/>
                </a:solidFill>
                <a:latin typeface="Gill Sans"/>
                <a:ea typeface="Gill Sans"/>
                <a:cs typeface="Gill Sans"/>
                <a:sym typeface="Gill Sans"/>
              </a:rPr>
              <a:t>Medición:</a:t>
            </a:r>
            <a:r>
              <a:rPr b="0" i="0" lang="en-US" sz="2600" u="none">
                <a:solidFill>
                  <a:schemeClr val="dk1"/>
                </a:solidFill>
                <a:latin typeface="Gill Sans"/>
                <a:ea typeface="Gill Sans"/>
                <a:cs typeface="Gill Sans"/>
                <a:sym typeface="Gill Sans"/>
              </a:rPr>
              <a:t> Acción y efecto de medir.  Proceso de asignar números o símbolos a los atributos de las entidades del mundo real de manera de describirlos de acuerdo a un conjunto de reglas claramente definidas.</a:t>
            </a:r>
            <a:endParaRPr/>
          </a:p>
          <a:p>
            <a:pPr indent="-147574" lvl="0" marL="273050" rtl="0" algn="l">
              <a:lnSpc>
                <a:spcPct val="100000"/>
              </a:lnSpc>
              <a:spcBef>
                <a:spcPts val="60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1" i="0" lang="en-US" sz="2600" u="none">
                <a:solidFill>
                  <a:schemeClr val="dk1"/>
                </a:solidFill>
                <a:latin typeface="Gill Sans"/>
                <a:ea typeface="Gill Sans"/>
                <a:cs typeface="Gill Sans"/>
                <a:sym typeface="Gill Sans"/>
              </a:rPr>
              <a:t>Medida:</a:t>
            </a:r>
            <a:r>
              <a:rPr b="0" i="0" lang="en-US" sz="2600" u="none">
                <a:solidFill>
                  <a:schemeClr val="dk1"/>
                </a:solidFill>
                <a:latin typeface="Gill Sans"/>
                <a:ea typeface="Gill Sans"/>
                <a:cs typeface="Gill Sans"/>
                <a:sym typeface="Gill Sans"/>
              </a:rPr>
              <a:t> Expresión numérica del resultado de una medición.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0"/>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76" name="Google Shape;476;p40"/>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477" name="Google Shape;477;p40"/>
          <p:cNvSpPr txBox="1"/>
          <p:nvPr>
            <p:ph type="title"/>
          </p:nvPr>
        </p:nvSpPr>
        <p:spPr>
          <a:xfrm>
            <a:off x="395287" y="188912"/>
            <a:ext cx="8229600" cy="65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a:t>
            </a:r>
            <a:endParaRPr/>
          </a:p>
        </p:txBody>
      </p:sp>
      <p:graphicFrame>
        <p:nvGraphicFramePr>
          <p:cNvPr id="478" name="Google Shape;478;p40"/>
          <p:cNvGraphicFramePr/>
          <p:nvPr/>
        </p:nvGraphicFramePr>
        <p:xfrm>
          <a:off x="1042987" y="1268412"/>
          <a:ext cx="3000000" cy="3000000"/>
        </p:xfrm>
        <a:graphic>
          <a:graphicData uri="http://schemas.openxmlformats.org/drawingml/2006/table">
            <a:tbl>
              <a:tblPr>
                <a:noFill/>
                <a:tableStyleId>{CB770BCD-D738-4D71-9233-6BF74F882107}</a:tableStyleId>
              </a:tblPr>
              <a:tblGrid>
                <a:gridCol w="4897425"/>
                <a:gridCol w="1511300"/>
              </a:tblGrid>
              <a:tr h="7318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Valores de Di</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Ponderación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625">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No presente o no influencia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625">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Influencia insignificante o incidental</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4025">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Influencia moderada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625">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Influencia promedio o medio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625">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Influencia significante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5625">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Influencia esencial o fuerte, a través de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84" name="Google Shape;484;p41"/>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485" name="Google Shape;485;p41"/>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47574" lvl="0" marL="273050" rtl="0" algn="l">
              <a:lnSpc>
                <a:spcPct val="100000"/>
              </a:lnSpc>
              <a:spcBef>
                <a:spcPts val="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147574" lvl="0" marL="273050" rtl="0" algn="l">
              <a:lnSpc>
                <a:spcPct val="100000"/>
              </a:lnSpc>
              <a:spcBef>
                <a:spcPts val="60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1" i="0" lang="en-US" sz="2600" u="none">
                <a:solidFill>
                  <a:schemeClr val="dk1"/>
                </a:solidFill>
                <a:latin typeface="Gill Sans"/>
                <a:ea typeface="Gill Sans"/>
                <a:cs typeface="Gill Sans"/>
                <a:sym typeface="Gill Sans"/>
              </a:rPr>
              <a:t>TCA = 0,65 + 0,01 * Sumatoria DI</a:t>
            </a:r>
            <a:endParaRPr/>
          </a:p>
          <a:p>
            <a:pPr indent="-147574" lvl="0" marL="273050" rtl="0" algn="l">
              <a:lnSpc>
                <a:spcPct val="100000"/>
              </a:lnSpc>
              <a:spcBef>
                <a:spcPts val="60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976"/>
              <a:buFont typeface="Noto Sans Symbols"/>
              <a:buChar char="🞂"/>
            </a:pPr>
            <a:r>
              <a:rPr b="1" i="0" lang="en-US" sz="2600" u="none">
                <a:solidFill>
                  <a:schemeClr val="dk1"/>
                </a:solidFill>
                <a:latin typeface="Gill Sans"/>
                <a:ea typeface="Gill Sans"/>
                <a:cs typeface="Gill Sans"/>
                <a:sym typeface="Gill Sans"/>
              </a:rPr>
              <a:t>(donde DI son los grados de influencia por cada una de las 14 características)</a:t>
            </a:r>
            <a:endParaRPr/>
          </a:p>
        </p:txBody>
      </p:sp>
      <p:sp>
        <p:nvSpPr>
          <p:cNvPr id="486" name="Google Shape;486;p4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Complejidad Técnica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2"/>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492" name="Google Shape;492;p42"/>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493" name="Google Shape;493;p42"/>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47574" lvl="0" marL="273050" rtl="0" algn="l">
              <a:lnSpc>
                <a:spcPct val="100000"/>
              </a:lnSpc>
              <a:spcBef>
                <a:spcPts val="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147574" lvl="0" marL="273050" rtl="0" algn="l">
              <a:lnSpc>
                <a:spcPct val="100000"/>
              </a:lnSpc>
              <a:spcBef>
                <a:spcPts val="600"/>
              </a:spcBef>
              <a:spcAft>
                <a:spcPts val="0"/>
              </a:spcAft>
              <a:buClr>
                <a:schemeClr val="accent1"/>
              </a:buClr>
              <a:buSzPts val="1976"/>
              <a:buFont typeface="Noto Sans Symbols"/>
              <a:buNone/>
            </a:pPr>
            <a:r>
              <a:t/>
            </a:r>
            <a:endParaRPr b="1" i="0" sz="2600" u="none">
              <a:solidFill>
                <a:schemeClr val="dk1"/>
              </a:solidFill>
              <a:latin typeface="Gill Sans"/>
              <a:ea typeface="Gill Sans"/>
              <a:cs typeface="Gill Sans"/>
              <a:sym typeface="Gill Sans"/>
            </a:endParaRPr>
          </a:p>
          <a:p>
            <a:pPr indent="-273050" lvl="0" marL="273050" rtl="0" algn="ctr">
              <a:lnSpc>
                <a:spcPct val="100000"/>
              </a:lnSpc>
              <a:spcBef>
                <a:spcPts val="600"/>
              </a:spcBef>
              <a:spcAft>
                <a:spcPts val="0"/>
              </a:spcAft>
              <a:buClr>
                <a:schemeClr val="accent1"/>
              </a:buClr>
              <a:buSzPts val="1976"/>
              <a:buFont typeface="Noto Sans Symbols"/>
              <a:buChar char="🞂"/>
            </a:pPr>
            <a:r>
              <a:rPr b="1" i="0" lang="en-US" sz="2600" u="none">
                <a:solidFill>
                  <a:schemeClr val="dk1"/>
                </a:solidFill>
                <a:latin typeface="Gill Sans"/>
                <a:ea typeface="Gill Sans"/>
                <a:cs typeface="Gill Sans"/>
                <a:sym typeface="Gill Sans"/>
              </a:rPr>
              <a:t>FP = UFP * TCA</a:t>
            </a:r>
            <a:endParaRPr/>
          </a:p>
          <a:p>
            <a:pPr indent="-147574" lvl="0" marL="273050" rtl="0" algn="l">
              <a:spcBef>
                <a:spcPts val="600"/>
              </a:spcBef>
              <a:spcAft>
                <a:spcPts val="0"/>
              </a:spcAft>
              <a:buSzPts val="1976"/>
              <a:buNone/>
            </a:pPr>
            <a:r>
              <a:t/>
            </a:r>
            <a:endParaRPr b="1" i="0" sz="2600" u="none">
              <a:solidFill>
                <a:schemeClr val="dk1"/>
              </a:solidFill>
              <a:latin typeface="Gill Sans"/>
              <a:ea typeface="Gill Sans"/>
              <a:cs typeface="Gill Sans"/>
              <a:sym typeface="Gill Sans"/>
            </a:endParaRPr>
          </a:p>
        </p:txBody>
      </p:sp>
      <p:sp>
        <p:nvSpPr>
          <p:cNvPr id="494" name="Google Shape;494;p4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Puntos de función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3"/>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00" name="Google Shape;500;p4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01" name="Google Shape;501;p43"/>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157226" lvl="0" marL="273050" rtl="0" algn="l">
              <a:lnSpc>
                <a:spcPct val="100000"/>
              </a:lnSpc>
              <a:spcBef>
                <a:spcPts val="0"/>
              </a:spcBef>
              <a:spcAft>
                <a:spcPts val="0"/>
              </a:spcAft>
              <a:buClr>
                <a:schemeClr val="accent1"/>
              </a:buClr>
              <a:buSzPts val="1824"/>
              <a:buFont typeface="Noto Sans Symbols"/>
              <a:buNone/>
            </a:pPr>
            <a:r>
              <a:t/>
            </a:r>
            <a:endParaRPr b="1" i="0" sz="2400" u="none">
              <a:solidFill>
                <a:schemeClr val="dk1"/>
              </a:solidFill>
              <a:latin typeface="Gill Sans"/>
              <a:ea typeface="Gill Sans"/>
              <a:cs typeface="Gill Sans"/>
              <a:sym typeface="Gill Sans"/>
            </a:endParaRPr>
          </a:p>
          <a:p>
            <a:pPr indent="-273050" lvl="0" marL="27305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Componentes propuestos difíciles de identificar</a:t>
            </a:r>
            <a:endParaRPr/>
          </a:p>
          <a:p>
            <a:pPr indent="-273050" lvl="0" marL="27305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Es razonable preguntarse como se determinó los pesos o puntajes</a:t>
            </a:r>
            <a:endParaRPr/>
          </a:p>
          <a:p>
            <a:pPr indent="-273050" lvl="0" marL="27305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Porque se eligieron los componentes y los pesos propuestos</a:t>
            </a:r>
            <a:endParaRPr/>
          </a:p>
          <a:p>
            <a:pPr indent="-273050" lvl="0" marL="27305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Si es razonable determinación con la complejidad de procesamiento interno</a:t>
            </a:r>
            <a:endParaRPr/>
          </a:p>
          <a:p>
            <a:pPr indent="-273050" lvl="0" marL="273050" rtl="0" algn="l">
              <a:lnSpc>
                <a:spcPct val="100000"/>
              </a:lnSpc>
              <a:spcBef>
                <a:spcPts val="600"/>
              </a:spcBef>
              <a:spcAft>
                <a:spcPts val="0"/>
              </a:spcAft>
              <a:buClr>
                <a:schemeClr val="accent1"/>
              </a:buClr>
              <a:buSzPts val="1824"/>
              <a:buFont typeface="Noto Sans Symbols"/>
              <a:buChar char="🞂"/>
            </a:pPr>
            <a:r>
              <a:rPr b="1" i="0" lang="en-US" sz="2400" u="none">
                <a:solidFill>
                  <a:schemeClr val="dk1"/>
                </a:solidFill>
                <a:latin typeface="Gill Sans"/>
                <a:ea typeface="Gill Sans"/>
                <a:cs typeface="Gill Sans"/>
                <a:sym typeface="Gill Sans"/>
              </a:rPr>
              <a:t>Parecen favorecer los sistemas discretos y no los integrados</a:t>
            </a:r>
            <a:endParaRPr/>
          </a:p>
          <a:p>
            <a:pPr indent="-128270" lvl="0" marL="273050" rtl="0" algn="l">
              <a:lnSpc>
                <a:spcPct val="100000"/>
              </a:lnSpc>
              <a:spcBef>
                <a:spcPts val="600"/>
              </a:spcBef>
              <a:spcAft>
                <a:spcPts val="0"/>
              </a:spcAft>
              <a:buClr>
                <a:schemeClr val="accent1"/>
              </a:buClr>
              <a:buSzPts val="2280"/>
              <a:buFont typeface="Noto Sans Symbols"/>
              <a:buNone/>
            </a:pPr>
            <a:r>
              <a:t/>
            </a:r>
            <a:endParaRPr b="1" i="0" sz="3000" u="none">
              <a:solidFill>
                <a:schemeClr val="dk1"/>
              </a:solidFill>
              <a:latin typeface="Gill Sans"/>
              <a:ea typeface="Gill Sans"/>
              <a:cs typeface="Gill Sans"/>
              <a:sym typeface="Gill Sans"/>
            </a:endParaRPr>
          </a:p>
          <a:p>
            <a:pPr indent="-128270" lvl="0" marL="273050" rtl="0" algn="l">
              <a:spcBef>
                <a:spcPts val="600"/>
              </a:spcBef>
              <a:spcAft>
                <a:spcPts val="0"/>
              </a:spcAft>
              <a:buSzPts val="2280"/>
              <a:buNone/>
            </a:pPr>
            <a:r>
              <a:t/>
            </a:r>
            <a:endParaRPr b="1" i="0" sz="3000" u="none">
              <a:solidFill>
                <a:schemeClr val="dk1"/>
              </a:solidFill>
              <a:latin typeface="Gill Sans"/>
              <a:ea typeface="Gill Sans"/>
              <a:cs typeface="Gill Sans"/>
              <a:sym typeface="Gill Sans"/>
            </a:endParaRPr>
          </a:p>
        </p:txBody>
      </p:sp>
      <p:sp>
        <p:nvSpPr>
          <p:cNvPr id="502" name="Google Shape;502;p4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Críticas al Método de Albrecht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4"/>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08" name="Google Shape;508;p44"/>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09" name="Google Shape;509;p44"/>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76"/>
              <a:buFont typeface="Noto Sans Symbols"/>
              <a:buChar char="🞂"/>
            </a:pPr>
            <a:r>
              <a:rPr b="0" i="0" lang="en-US" sz="2600" u="none">
                <a:solidFill>
                  <a:schemeClr val="dk1"/>
                </a:solidFill>
                <a:latin typeface="Gill Sans"/>
                <a:ea typeface="Gill Sans"/>
                <a:cs typeface="Gill Sans"/>
                <a:sym typeface="Gill Sans"/>
              </a:rPr>
              <a:t>Método que cumple con la norma ISO 14143/1</a:t>
            </a:r>
            <a:endParaRPr/>
          </a:p>
          <a:p>
            <a:pPr indent="-273050" lvl="0" marL="273050" rtl="0" algn="ctr">
              <a:lnSpc>
                <a:spcPct val="100000"/>
              </a:lnSpc>
              <a:spcBef>
                <a:spcPts val="600"/>
              </a:spcBef>
              <a:spcAft>
                <a:spcPts val="0"/>
              </a:spcAft>
              <a:buClr>
                <a:schemeClr val="accent1"/>
              </a:buClr>
              <a:buSzPts val="1976"/>
              <a:buFont typeface="Noto Sans Symbols"/>
              <a:buChar char="🞂"/>
            </a:pPr>
            <a:r>
              <a:rPr b="0" i="0" lang="en-US" sz="2600" u="none">
                <a:solidFill>
                  <a:schemeClr val="dk1"/>
                </a:solidFill>
                <a:latin typeface="Gill Sans"/>
                <a:ea typeface="Gill Sans"/>
                <a:cs typeface="Gill Sans"/>
                <a:sym typeface="Gill Sans"/>
              </a:rPr>
              <a:t>“simple in concept, easy to apply, aligned with modern systems analysis methods, for intelligent software sizing an estimating”</a:t>
            </a:r>
            <a:endParaRPr/>
          </a:p>
          <a:p>
            <a:pPr indent="-147574" lvl="0" marL="273050" rtl="0" algn="ctr">
              <a:lnSpc>
                <a:spcPct val="100000"/>
              </a:lnSpc>
              <a:spcBef>
                <a:spcPts val="60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273050" lvl="0" marL="273050" rtl="0" algn="ctr">
              <a:lnSpc>
                <a:spcPct val="100000"/>
              </a:lnSpc>
              <a:spcBef>
                <a:spcPts val="600"/>
              </a:spcBef>
              <a:spcAft>
                <a:spcPts val="0"/>
              </a:spcAft>
              <a:buClr>
                <a:schemeClr val="accent1"/>
              </a:buClr>
              <a:buSzPts val="1976"/>
              <a:buFont typeface="Noto Sans Symbols"/>
              <a:buChar char="🞂"/>
            </a:pPr>
            <a:r>
              <a:rPr b="0" i="0" lang="en-US" sz="2600" u="none">
                <a:solidFill>
                  <a:schemeClr val="dk1"/>
                </a:solidFill>
                <a:latin typeface="Gill Sans"/>
                <a:ea typeface="Gill Sans"/>
                <a:cs typeface="Gill Sans"/>
                <a:sym typeface="Gill Sans"/>
              </a:rPr>
              <a:t>" El concepto es simple , fácil de aplicar , en consonancia con los métodos de análisis de los sistemas modernos , para el software inteligente dimensionar una estimación " </a:t>
            </a:r>
            <a:endParaRPr/>
          </a:p>
        </p:txBody>
      </p:sp>
      <p:sp>
        <p:nvSpPr>
          <p:cNvPr id="510" name="Google Shape;510;p44"/>
          <p:cNvSpPr txBox="1"/>
          <p:nvPr>
            <p:ph type="title"/>
          </p:nvPr>
        </p:nvSpPr>
        <p:spPr>
          <a:xfrm>
            <a:off x="457200" y="115887"/>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5"/>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16" name="Google Shape;516;p45"/>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17" name="Google Shape;517;p45"/>
          <p:cNvSpPr txBox="1"/>
          <p:nvPr>
            <p:ph idx="1" type="body"/>
          </p:nvPr>
        </p:nvSpPr>
        <p:spPr>
          <a:xfrm>
            <a:off x="457200" y="1219200"/>
            <a:ext cx="8229600" cy="3865562"/>
          </a:xfrm>
          <a:prstGeom prst="rect">
            <a:avLst/>
          </a:prstGeom>
          <a:noFill/>
          <a:ln>
            <a:noFill/>
          </a:ln>
        </p:spPr>
        <p:txBody>
          <a:bodyPr anchorCtr="0" anchor="t" bIns="45700" lIns="91425" spcFirstLastPara="1" rIns="91425" wrap="square" tIns="45700">
            <a:noAutofit/>
          </a:bodyPr>
          <a:lstStyle/>
          <a:p>
            <a:pPr indent="-147574" lvl="0" marL="273050" rtl="0" algn="l">
              <a:spcBef>
                <a:spcPts val="0"/>
              </a:spcBef>
              <a:spcAft>
                <a:spcPts val="0"/>
              </a:spcAft>
              <a:buSzPts val="1976"/>
              <a:buNone/>
            </a:pPr>
            <a:r>
              <a:t/>
            </a:r>
            <a:endParaRPr sz="2600">
              <a:solidFill>
                <a:schemeClr val="dk1"/>
              </a:solidFill>
              <a:latin typeface="Gill Sans"/>
              <a:ea typeface="Gill Sans"/>
              <a:cs typeface="Gill Sans"/>
              <a:sym typeface="Gill Sans"/>
            </a:endParaRPr>
          </a:p>
        </p:txBody>
      </p:sp>
      <p:sp>
        <p:nvSpPr>
          <p:cNvPr id="518" name="Google Shape;518;p45"/>
          <p:cNvSpPr txBox="1"/>
          <p:nvPr>
            <p:ph type="title"/>
          </p:nvPr>
        </p:nvSpPr>
        <p:spPr>
          <a:xfrm>
            <a:off x="457200" y="115887"/>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519" name="Google Shape;519;p45"/>
          <p:cNvSpPr txBox="1"/>
          <p:nvPr/>
        </p:nvSpPr>
        <p:spPr>
          <a:xfrm>
            <a:off x="1547812" y="2349500"/>
            <a:ext cx="2447925" cy="23749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Transacciones l</a:t>
            </a:r>
            <a:r>
              <a:rPr b="0" i="0" lang="en-US" sz="1800" u="none">
                <a:solidFill>
                  <a:schemeClr val="dk1"/>
                </a:solidFill>
                <a:latin typeface="Times New Roman"/>
                <a:ea typeface="Times New Roman"/>
                <a:cs typeface="Times New Roman"/>
                <a:sym typeface="Times New Roman"/>
              </a:rPr>
              <a:t>ó</a:t>
            </a:r>
            <a:r>
              <a:rPr b="0" i="0" lang="en-US" sz="1800" u="none">
                <a:solidFill>
                  <a:schemeClr val="dk1"/>
                </a:solidFill>
                <a:latin typeface="Gill Sans"/>
                <a:ea typeface="Gill Sans"/>
                <a:cs typeface="Gill Sans"/>
                <a:sym typeface="Gill Sans"/>
              </a:rPr>
              <a:t>gicas consistentes de: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Gill Sans"/>
              <a:ea typeface="Gill Sans"/>
              <a:cs typeface="Gill Sans"/>
              <a:sym typeface="Gill Sans"/>
            </a:endParaRPr>
          </a:p>
          <a:p>
            <a:pPr indent="-101600" lvl="0" marL="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Gill Sans"/>
                <a:ea typeface="Gill Sans"/>
                <a:cs typeface="Gill Sans"/>
                <a:sym typeface="Gill Sans"/>
              </a:rPr>
              <a:t>Entrada</a:t>
            </a:r>
            <a:endParaRPr/>
          </a:p>
          <a:p>
            <a:pPr indent="-101600" lvl="0" marL="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Gill Sans"/>
                <a:ea typeface="Gill Sans"/>
                <a:cs typeface="Gill Sans"/>
                <a:sym typeface="Gill Sans"/>
              </a:rPr>
              <a:t>Proceso</a:t>
            </a:r>
            <a:endParaRPr/>
          </a:p>
          <a:p>
            <a:pPr indent="-101600" lvl="0" marL="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Gill Sans"/>
                <a:ea typeface="Gill Sans"/>
                <a:cs typeface="Gill Sans"/>
                <a:sym typeface="Gill Sans"/>
              </a:rPr>
              <a:t>Salida</a:t>
            </a:r>
            <a:endParaRPr/>
          </a:p>
        </p:txBody>
      </p:sp>
      <p:sp>
        <p:nvSpPr>
          <p:cNvPr id="520" name="Google Shape;520;p45"/>
          <p:cNvSpPr txBox="1"/>
          <p:nvPr/>
        </p:nvSpPr>
        <p:spPr>
          <a:xfrm>
            <a:off x="4787900" y="2349500"/>
            <a:ext cx="2232025" cy="22320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19+Caracter</a:t>
            </a:r>
            <a:r>
              <a:rPr b="0" i="0" lang="en-US" sz="1800" u="none">
                <a:solidFill>
                  <a:schemeClr val="dk1"/>
                </a:solidFill>
                <a:latin typeface="Times New Roman"/>
                <a:ea typeface="Times New Roman"/>
                <a:cs typeface="Times New Roman"/>
                <a:sym typeface="Times New Roman"/>
              </a:rPr>
              <a:t>í</a:t>
            </a:r>
            <a:r>
              <a:rPr b="0" i="0" lang="en-US" sz="1800" u="none">
                <a:solidFill>
                  <a:schemeClr val="dk1"/>
                </a:solidFill>
                <a:latin typeface="Gill Sans"/>
                <a:ea typeface="Gill Sans"/>
                <a:cs typeface="Gill Sans"/>
                <a:sym typeface="Gill Sans"/>
              </a:rPr>
              <a:t>sticas generales de la aplicaci</a:t>
            </a:r>
            <a:r>
              <a:rPr b="0" i="0" lang="en-US" sz="1800" u="none">
                <a:solidFill>
                  <a:schemeClr val="dk1"/>
                </a:solidFill>
                <a:latin typeface="Times New Roman"/>
                <a:ea typeface="Times New Roman"/>
                <a:cs typeface="Times New Roman"/>
                <a:sym typeface="Times New Roman"/>
              </a:rPr>
              <a:t>ó</a:t>
            </a:r>
            <a:r>
              <a:rPr b="0" i="0" lang="en-US" sz="1800" u="none">
                <a:solidFill>
                  <a:schemeClr val="dk1"/>
                </a:solidFill>
                <a:latin typeface="Gill Sans"/>
                <a:ea typeface="Gill Sans"/>
                <a:cs typeface="Gill Sans"/>
                <a:sym typeface="Gill Sans"/>
              </a:rPr>
              <a:t>n</a:t>
            </a:r>
            <a:endParaRPr/>
          </a:p>
        </p:txBody>
      </p:sp>
      <p:sp>
        <p:nvSpPr>
          <p:cNvPr id="521" name="Google Shape;521;p45"/>
          <p:cNvSpPr txBox="1"/>
          <p:nvPr/>
        </p:nvSpPr>
        <p:spPr>
          <a:xfrm>
            <a:off x="250825" y="5229225"/>
            <a:ext cx="8713787" cy="9144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Gill Sans"/>
              <a:buNone/>
            </a:pPr>
            <a:r>
              <a:rPr b="0" i="0" lang="en-US" sz="2000" u="none">
                <a:solidFill>
                  <a:schemeClr val="dk1"/>
                </a:solidFill>
                <a:latin typeface="Gill Sans"/>
                <a:ea typeface="Gill Sans"/>
                <a:cs typeface="Gill Sans"/>
                <a:sym typeface="Gill Sans"/>
              </a:rPr>
              <a:t>Puntos de Funci</a:t>
            </a:r>
            <a:r>
              <a:rPr b="0" i="0" lang="en-US" sz="2000" u="none">
                <a:solidFill>
                  <a:schemeClr val="dk1"/>
                </a:solidFill>
                <a:latin typeface="Times New Roman"/>
                <a:ea typeface="Times New Roman"/>
                <a:cs typeface="Times New Roman"/>
                <a:sym typeface="Times New Roman"/>
              </a:rPr>
              <a:t>ó</a:t>
            </a:r>
            <a:r>
              <a:rPr b="0" i="0" lang="en-US" sz="2000" u="none">
                <a:solidFill>
                  <a:schemeClr val="dk1"/>
                </a:solidFill>
                <a:latin typeface="Gill Sans"/>
                <a:ea typeface="Gill Sans"/>
                <a:cs typeface="Gill Sans"/>
                <a:sym typeface="Gill Sans"/>
              </a:rPr>
              <a:t>n = (Tama</a:t>
            </a:r>
            <a:r>
              <a:rPr b="0" i="0" lang="en-US" sz="2000" u="none">
                <a:solidFill>
                  <a:schemeClr val="dk1"/>
                </a:solidFill>
                <a:latin typeface="Times New Roman"/>
                <a:ea typeface="Times New Roman"/>
                <a:cs typeface="Times New Roman"/>
                <a:sym typeface="Times New Roman"/>
              </a:rPr>
              <a:t>ñ</a:t>
            </a:r>
            <a:r>
              <a:rPr b="0" i="0" lang="en-US" sz="2000" u="none">
                <a:solidFill>
                  <a:schemeClr val="dk1"/>
                </a:solidFill>
                <a:latin typeface="Gill Sans"/>
                <a:ea typeface="Gill Sans"/>
                <a:cs typeface="Gill Sans"/>
                <a:sym typeface="Gill Sans"/>
              </a:rPr>
              <a:t>o del procesamiento de informaci</a:t>
            </a:r>
            <a:r>
              <a:rPr b="0" i="0" lang="en-US" sz="2000" u="none">
                <a:solidFill>
                  <a:schemeClr val="dk1"/>
                </a:solidFill>
                <a:latin typeface="Times New Roman"/>
                <a:ea typeface="Times New Roman"/>
                <a:cs typeface="Times New Roman"/>
                <a:sym typeface="Times New Roman"/>
              </a:rPr>
              <a:t>ó</a:t>
            </a:r>
            <a:r>
              <a:rPr b="0" i="0" lang="en-US" sz="2000" u="none">
                <a:solidFill>
                  <a:schemeClr val="dk1"/>
                </a:solidFill>
                <a:latin typeface="Gill Sans"/>
                <a:ea typeface="Gill Sans"/>
                <a:cs typeface="Gill Sans"/>
                <a:sym typeface="Gill Sans"/>
              </a:rPr>
              <a:t>n) * ( Ajuste complejidad t</a:t>
            </a:r>
            <a:r>
              <a:rPr b="0" i="0" lang="en-US" sz="2000" u="none">
                <a:solidFill>
                  <a:schemeClr val="dk1"/>
                </a:solidFill>
                <a:latin typeface="Times New Roman"/>
                <a:ea typeface="Times New Roman"/>
                <a:cs typeface="Times New Roman"/>
                <a:sym typeface="Times New Roman"/>
              </a:rPr>
              <a:t>é</a:t>
            </a:r>
            <a:r>
              <a:rPr b="0" i="0" lang="en-US" sz="2000" u="none">
                <a:solidFill>
                  <a:schemeClr val="dk1"/>
                </a:solidFill>
                <a:latin typeface="Gill Sans"/>
                <a:ea typeface="Gill Sans"/>
                <a:cs typeface="Gill Sans"/>
                <a:sym typeface="Gill Sans"/>
              </a:rPr>
              <a:t>cnica)</a:t>
            </a:r>
            <a:endParaRPr/>
          </a:p>
          <a:p>
            <a:pPr indent="0" lvl="0" marL="0" marR="0" rtl="0" algn="l">
              <a:lnSpc>
                <a:spcPct val="100000"/>
              </a:lnSpc>
              <a:spcBef>
                <a:spcPts val="0"/>
              </a:spcBef>
              <a:spcAft>
                <a:spcPts val="0"/>
              </a:spcAft>
              <a:buNone/>
            </a:pPr>
            <a:r>
              <a:t/>
            </a:r>
            <a:endParaRPr b="0" i="0" sz="2000" u="none">
              <a:solidFill>
                <a:schemeClr val="dk1"/>
              </a:solidFill>
              <a:latin typeface="Gill Sans"/>
              <a:ea typeface="Gill Sans"/>
              <a:cs typeface="Gill Sans"/>
              <a:sym typeface="Gill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6"/>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27" name="Google Shape;527;p4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28" name="Google Shape;528;p46"/>
          <p:cNvSpPr txBox="1"/>
          <p:nvPr>
            <p:ph type="title"/>
          </p:nvPr>
        </p:nvSpPr>
        <p:spPr>
          <a:xfrm>
            <a:off x="457200" y="115887"/>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529" name="Google Shape;529;p46"/>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530" name="Google Shape;530;p46"/>
          <p:cNvSpPr txBox="1"/>
          <p:nvPr/>
        </p:nvSpPr>
        <p:spPr>
          <a:xfrm>
            <a:off x="611187" y="1844675"/>
            <a:ext cx="7272337" cy="2716212"/>
          </a:xfrm>
          <a:prstGeom prst="rect">
            <a:avLst/>
          </a:prstGeom>
          <a:noFill/>
          <a:ln>
            <a:noFill/>
          </a:ln>
        </p:spPr>
        <p:txBody>
          <a:bodyPr anchorCtr="0" anchor="ctr" bIns="0" lIns="91425" spcFirstLastPara="1" rIns="91425" wrap="square" tIns="45700">
            <a:spAutoFit/>
          </a:bodyPr>
          <a:lstStyle/>
          <a:p>
            <a:pPr indent="-152400" lvl="0" marL="0" marR="0" rtl="0" algn="l">
              <a:lnSpc>
                <a:spcPct val="105000"/>
              </a:lnSpc>
              <a:spcBef>
                <a:spcPts val="0"/>
              </a:spcBef>
              <a:spcAft>
                <a:spcPts val="0"/>
              </a:spcAft>
              <a:buClr>
                <a:schemeClr val="accent1"/>
              </a:buClr>
              <a:buSzPts val="2400"/>
              <a:buFont typeface="Noto Sans Symbols"/>
              <a:buChar char="▪"/>
            </a:pPr>
            <a:r>
              <a:rPr b="1" i="0" lang="en-US" sz="2400" u="none">
                <a:solidFill>
                  <a:schemeClr val="dk1"/>
                </a:solidFill>
                <a:latin typeface="Gill Sans"/>
                <a:ea typeface="Gill Sans"/>
                <a:cs typeface="Gill Sans"/>
                <a:sym typeface="Gill Sans"/>
              </a:rPr>
              <a:t>Tama</a:t>
            </a:r>
            <a:r>
              <a:rPr b="1" i="0" lang="en-US" sz="2400" u="none">
                <a:solidFill>
                  <a:schemeClr val="dk1"/>
                </a:solidFill>
                <a:latin typeface="Arial"/>
                <a:ea typeface="Arial"/>
                <a:cs typeface="Arial"/>
                <a:sym typeface="Arial"/>
              </a:rPr>
              <a:t>ñ</a:t>
            </a:r>
            <a:r>
              <a:rPr b="1" i="0" lang="en-US" sz="2400" u="none">
                <a:solidFill>
                  <a:schemeClr val="dk1"/>
                </a:solidFill>
                <a:latin typeface="Gill Sans"/>
                <a:ea typeface="Gill Sans"/>
                <a:cs typeface="Gill Sans"/>
                <a:sym typeface="Gill Sans"/>
              </a:rPr>
              <a:t>o Funcional:</a:t>
            </a:r>
            <a:r>
              <a:rPr b="0" i="0" lang="en-US" sz="2400" u="none">
                <a:solidFill>
                  <a:schemeClr val="dk1"/>
                </a:solidFill>
                <a:latin typeface="Gill Sans"/>
                <a:ea typeface="Gill Sans"/>
                <a:cs typeface="Gill Sans"/>
                <a:sym typeface="Gill Sans"/>
              </a:rPr>
              <a:t> Suma de los tama</a:t>
            </a:r>
            <a:r>
              <a:rPr b="0" i="0" lang="en-US" sz="2400" u="none">
                <a:solidFill>
                  <a:schemeClr val="dk1"/>
                </a:solidFill>
                <a:latin typeface="Arial"/>
                <a:ea typeface="Arial"/>
                <a:cs typeface="Arial"/>
                <a:sym typeface="Arial"/>
              </a:rPr>
              <a:t>ñ</a:t>
            </a:r>
            <a:r>
              <a:rPr b="0" i="0" lang="en-US" sz="2400" u="none">
                <a:solidFill>
                  <a:schemeClr val="dk1"/>
                </a:solidFill>
                <a:latin typeface="Gill Sans"/>
                <a:ea typeface="Gill Sans"/>
                <a:cs typeface="Gill Sans"/>
                <a:sym typeface="Gill Sans"/>
              </a:rPr>
              <a:t>os de cada una de las transacciones l</a:t>
            </a:r>
            <a:r>
              <a:rPr b="0" i="0" lang="en-US" sz="2400" u="none">
                <a:solidFill>
                  <a:schemeClr val="dk1"/>
                </a:solidFill>
                <a:latin typeface="Arial"/>
                <a:ea typeface="Arial"/>
                <a:cs typeface="Arial"/>
                <a:sym typeface="Arial"/>
              </a:rPr>
              <a:t>ó</a:t>
            </a:r>
            <a:r>
              <a:rPr b="0" i="0" lang="en-US" sz="2400" u="none">
                <a:solidFill>
                  <a:schemeClr val="dk1"/>
                </a:solidFill>
                <a:latin typeface="Gill Sans"/>
                <a:ea typeface="Gill Sans"/>
                <a:cs typeface="Gill Sans"/>
                <a:sym typeface="Gill Sans"/>
              </a:rPr>
              <a:t>gicas</a:t>
            </a:r>
            <a:endParaRPr/>
          </a:p>
          <a:p>
            <a:pPr indent="0" lvl="0" marL="0" marR="0" rtl="0" algn="l">
              <a:lnSpc>
                <a:spcPct val="105000"/>
              </a:lnSpc>
              <a:spcBef>
                <a:spcPts val="0"/>
              </a:spcBef>
              <a:spcAft>
                <a:spcPts val="0"/>
              </a:spcAft>
              <a:buClr>
                <a:schemeClr val="accent1"/>
              </a:buClr>
              <a:buSzPts val="2400"/>
              <a:buFont typeface="Noto Sans Symbols"/>
              <a:buNone/>
            </a:pPr>
            <a:r>
              <a:t/>
            </a:r>
            <a:endParaRPr b="0" i="0" sz="2400" u="none">
              <a:solidFill>
                <a:schemeClr val="dk1"/>
              </a:solidFill>
              <a:latin typeface="Gill Sans"/>
              <a:ea typeface="Gill Sans"/>
              <a:cs typeface="Gill Sans"/>
              <a:sym typeface="Gill Sans"/>
            </a:endParaRPr>
          </a:p>
          <a:p>
            <a:pPr indent="0" lvl="0" marL="0" marR="0" rtl="0" algn="l">
              <a:lnSpc>
                <a:spcPct val="105000"/>
              </a:lnSpc>
              <a:spcBef>
                <a:spcPts val="0"/>
              </a:spcBef>
              <a:spcAft>
                <a:spcPts val="0"/>
              </a:spcAft>
              <a:buClr>
                <a:schemeClr val="accent1"/>
              </a:buClr>
              <a:buSzPts val="2400"/>
              <a:buFont typeface="Noto Sans Symbols"/>
              <a:buNone/>
            </a:pPr>
            <a:r>
              <a:t/>
            </a:r>
            <a:endParaRPr b="0" i="0" sz="2400" u="none">
              <a:solidFill>
                <a:schemeClr val="dk1"/>
              </a:solidFill>
              <a:latin typeface="Gill Sans"/>
              <a:ea typeface="Gill Sans"/>
              <a:cs typeface="Gill Sans"/>
              <a:sym typeface="Gill Sans"/>
            </a:endParaRPr>
          </a:p>
          <a:p>
            <a:pPr indent="-152400" lvl="0" marL="0" marR="0" rtl="0" algn="l">
              <a:lnSpc>
                <a:spcPct val="105000"/>
              </a:lnSpc>
              <a:spcBef>
                <a:spcPts val="0"/>
              </a:spcBef>
              <a:spcAft>
                <a:spcPts val="0"/>
              </a:spcAft>
              <a:buClr>
                <a:schemeClr val="accent1"/>
              </a:buClr>
              <a:buSzPts val="2400"/>
              <a:buFont typeface="Noto Sans Symbols"/>
              <a:buChar char="∙"/>
            </a:pPr>
            <a:r>
              <a:rPr b="1" i="0" lang="en-US" sz="2400" u="none">
                <a:solidFill>
                  <a:schemeClr val="dk1"/>
                </a:solidFill>
                <a:latin typeface="Gill Sans"/>
                <a:ea typeface="Gill Sans"/>
                <a:cs typeface="Gill Sans"/>
                <a:sym typeface="Gill Sans"/>
              </a:rPr>
              <a:t>Transacci</a:t>
            </a:r>
            <a:r>
              <a:rPr b="1" i="0" lang="en-US" sz="2400" u="none">
                <a:solidFill>
                  <a:schemeClr val="dk1"/>
                </a:solidFill>
                <a:latin typeface="Arial"/>
                <a:ea typeface="Arial"/>
                <a:cs typeface="Arial"/>
                <a:sym typeface="Arial"/>
              </a:rPr>
              <a:t>ó</a:t>
            </a:r>
            <a:r>
              <a:rPr b="1" i="0" lang="en-US" sz="2400" u="none">
                <a:solidFill>
                  <a:schemeClr val="dk1"/>
                </a:solidFill>
                <a:latin typeface="Gill Sans"/>
                <a:ea typeface="Gill Sans"/>
                <a:cs typeface="Gill Sans"/>
                <a:sym typeface="Gill Sans"/>
              </a:rPr>
              <a:t>n l</a:t>
            </a:r>
            <a:r>
              <a:rPr b="1" i="0" lang="en-US" sz="2400" u="none">
                <a:solidFill>
                  <a:schemeClr val="dk1"/>
                </a:solidFill>
                <a:latin typeface="Arial"/>
                <a:ea typeface="Arial"/>
                <a:cs typeface="Arial"/>
                <a:sym typeface="Arial"/>
              </a:rPr>
              <a:t>ó</a:t>
            </a:r>
            <a:r>
              <a:rPr b="1" i="0" lang="en-US" sz="2400" u="none">
                <a:solidFill>
                  <a:schemeClr val="dk1"/>
                </a:solidFill>
                <a:latin typeface="Gill Sans"/>
                <a:ea typeface="Gill Sans"/>
                <a:cs typeface="Gill Sans"/>
                <a:sym typeface="Gill Sans"/>
              </a:rPr>
              <a:t>gica:</a:t>
            </a:r>
            <a:r>
              <a:rPr b="0" i="0" lang="en-US" sz="2400" u="none">
                <a:solidFill>
                  <a:schemeClr val="dk1"/>
                </a:solidFill>
                <a:latin typeface="Gill Sans"/>
                <a:ea typeface="Gill Sans"/>
                <a:cs typeface="Gill Sans"/>
                <a:sym typeface="Gill Sans"/>
              </a:rPr>
              <a:t> Proceso de m</a:t>
            </a:r>
            <a:r>
              <a:rPr b="0" i="0" lang="en-US" sz="2400" u="none">
                <a:solidFill>
                  <a:schemeClr val="dk1"/>
                </a:solidFill>
                <a:latin typeface="Arial"/>
                <a:ea typeface="Arial"/>
                <a:cs typeface="Arial"/>
                <a:sym typeface="Arial"/>
              </a:rPr>
              <a:t>á</a:t>
            </a:r>
            <a:r>
              <a:rPr b="0" i="0" lang="en-US" sz="2400" u="none">
                <a:solidFill>
                  <a:schemeClr val="dk1"/>
                </a:solidFill>
                <a:latin typeface="Gill Sans"/>
                <a:ea typeface="Gill Sans"/>
                <a:cs typeface="Gill Sans"/>
                <a:sym typeface="Gill Sans"/>
              </a:rPr>
              <a:t>s bajo nivel. Disparado por un </a:t>
            </a:r>
            <a:r>
              <a:rPr b="0" i="0" lang="en-US" sz="2400" u="none">
                <a:solidFill>
                  <a:schemeClr val="dk1"/>
                </a:solidFill>
                <a:latin typeface="Arial"/>
                <a:ea typeface="Arial"/>
                <a:cs typeface="Arial"/>
                <a:sym typeface="Arial"/>
              </a:rPr>
              <a:t>ú</a:t>
            </a:r>
            <a:r>
              <a:rPr b="0" i="0" lang="en-US" sz="2400" u="none">
                <a:solidFill>
                  <a:schemeClr val="dk1"/>
                </a:solidFill>
                <a:latin typeface="Gill Sans"/>
                <a:ea typeface="Gill Sans"/>
                <a:cs typeface="Gill Sans"/>
                <a:sym typeface="Gill Sans"/>
              </a:rPr>
              <a:t>nico evento del mundo externo. </a:t>
            </a:r>
            <a:endParaRPr b="0" i="0" sz="2400" u="non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b="0" i="0" sz="2400" u="none">
              <a:solidFill>
                <a:schemeClr val="dk1"/>
              </a:solidFill>
              <a:latin typeface="Gill Sans"/>
              <a:ea typeface="Gill Sans"/>
              <a:cs typeface="Gill Sans"/>
              <a:sym typeface="Gill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7"/>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36" name="Google Shape;536;p47"/>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37" name="Google Shape;537;p4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a:t>
            </a:r>
            <a:endParaRPr/>
          </a:p>
        </p:txBody>
      </p:sp>
      <p:sp>
        <p:nvSpPr>
          <p:cNvPr id="538" name="Google Shape;538;p47"/>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76"/>
              <a:buFont typeface="Noto Sans Symbols"/>
              <a:buChar char="🞂"/>
            </a:pPr>
            <a:r>
              <a:rPr b="0" i="0" lang="en-US" sz="2600" u="none">
                <a:solidFill>
                  <a:schemeClr val="dk1"/>
                </a:solidFill>
                <a:latin typeface="Gill Sans"/>
                <a:ea typeface="Gill Sans"/>
                <a:cs typeface="Gill Sans"/>
                <a:sym typeface="Gill Sans"/>
              </a:rPr>
              <a:t>Una transacción lógica se define como la combinación de:</a:t>
            </a:r>
            <a:endParaRPr/>
          </a:p>
          <a:p>
            <a:pPr indent="-147574" lvl="0" marL="273050" rtl="0" algn="l">
              <a:lnSpc>
                <a:spcPct val="100000"/>
              </a:lnSpc>
              <a:spcBef>
                <a:spcPts val="60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a:p>
            <a:pPr indent="-273049" lvl="1" marL="547687" rtl="0" algn="l">
              <a:lnSpc>
                <a:spcPct val="100000"/>
              </a:lnSpc>
              <a:spcBef>
                <a:spcPts val="500"/>
              </a:spcBef>
              <a:spcAft>
                <a:spcPts val="0"/>
              </a:spcAft>
              <a:buClr>
                <a:schemeClr val="accent2"/>
              </a:buClr>
              <a:buSzPts val="1748"/>
              <a:buFont typeface="Noto Sans Symbols"/>
              <a:buChar char="🞂"/>
            </a:pPr>
            <a:r>
              <a:rPr b="0" i="0" lang="en-US" sz="2300" u="none">
                <a:solidFill>
                  <a:schemeClr val="dk2"/>
                </a:solidFill>
                <a:latin typeface="Gill Sans"/>
                <a:ea typeface="Gill Sans"/>
                <a:cs typeface="Gill Sans"/>
                <a:sym typeface="Gill Sans"/>
              </a:rPr>
              <a:t>􀁸 Un elemento de entrada a través del límite.</a:t>
            </a:r>
            <a:endParaRPr/>
          </a:p>
          <a:p>
            <a:pPr indent="-273049" lvl="1" marL="547687" rtl="0" algn="l">
              <a:lnSpc>
                <a:spcPct val="100000"/>
              </a:lnSpc>
              <a:spcBef>
                <a:spcPts val="500"/>
              </a:spcBef>
              <a:spcAft>
                <a:spcPts val="0"/>
              </a:spcAft>
              <a:buClr>
                <a:schemeClr val="accent2"/>
              </a:buClr>
              <a:buSzPts val="1748"/>
              <a:buFont typeface="Noto Sans Symbols"/>
              <a:buChar char="🞂"/>
            </a:pPr>
            <a:r>
              <a:rPr b="0" i="0" lang="en-US" sz="2300" u="none">
                <a:solidFill>
                  <a:schemeClr val="dk2"/>
                </a:solidFill>
                <a:latin typeface="Gill Sans"/>
                <a:ea typeface="Gill Sans"/>
                <a:cs typeface="Gill Sans"/>
                <a:sym typeface="Gill Sans"/>
              </a:rPr>
              <a:t>􀁸 Un elemento de procesamiento de los datos dentro del límite.</a:t>
            </a:r>
            <a:endParaRPr/>
          </a:p>
          <a:p>
            <a:pPr indent="-273049" lvl="1" marL="547687" rtl="0" algn="l">
              <a:lnSpc>
                <a:spcPct val="100000"/>
              </a:lnSpc>
              <a:spcBef>
                <a:spcPts val="500"/>
              </a:spcBef>
              <a:spcAft>
                <a:spcPts val="0"/>
              </a:spcAft>
              <a:buClr>
                <a:schemeClr val="accent2"/>
              </a:buClr>
              <a:buSzPts val="1748"/>
              <a:buFont typeface="Noto Sans Symbols"/>
              <a:buChar char="🞂"/>
            </a:pPr>
            <a:r>
              <a:rPr b="0" i="0" lang="en-US" sz="2300" u="none">
                <a:solidFill>
                  <a:schemeClr val="dk2"/>
                </a:solidFill>
                <a:latin typeface="Gill Sans"/>
                <a:ea typeface="Gill Sans"/>
                <a:cs typeface="Gill Sans"/>
                <a:sym typeface="Gill Sans"/>
              </a:rPr>
              <a:t>􀁸 Un elemento de salida a través del límite.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8"/>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44" name="Google Shape;544;p48"/>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45" name="Google Shape;545;p4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a:t>
            </a:r>
            <a:endParaRPr/>
          </a:p>
        </p:txBody>
      </p:sp>
      <p:sp>
        <p:nvSpPr>
          <p:cNvPr id="546" name="Google Shape;546;p48"/>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El tamaño funcional de una aplicación es la suma de los tamaños de cada transacción lógica, cuyos componentes de entrada y salida atraviesan el límite de la aplicación.</a:t>
            </a:r>
            <a:endParaRPr/>
          </a:p>
          <a:p>
            <a:pPr indent="-273050" lvl="0" marL="273050" rtl="0" algn="l">
              <a:lnSpc>
                <a:spcPct val="9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La transacción lógica corresponde a un proceso lógico único e independiente. </a:t>
            </a:r>
            <a:endParaRPr/>
          </a:p>
          <a:p>
            <a:pPr indent="-273050" lvl="0" marL="273050" rtl="0" algn="l">
              <a:lnSpc>
                <a:spcPct val="9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Es disparada por un único evento del mundo externo significativo para el usuario, que al completarse deja la aplicación en estado consistente con relación al evento. </a:t>
            </a:r>
            <a:endParaRPr/>
          </a:p>
          <a:p>
            <a:pPr indent="-273050" lvl="0" marL="273050" rtl="0" algn="l">
              <a:lnSpc>
                <a:spcPct val="9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También puede ser disparada por un requerimiento del usuario para extraer información desde la aplicación sin modificar los datos almacenados. </a:t>
            </a:r>
            <a:endParaRPr/>
          </a:p>
          <a:p>
            <a:pPr indent="-273050" lvl="0" marL="273050" rtl="0" algn="l">
              <a:lnSpc>
                <a:spcPct val="9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Las transacciones son procesos completos. </a:t>
            </a:r>
            <a:endParaRPr/>
          </a:p>
          <a:p>
            <a:pPr indent="-273050" lvl="0" marL="273050" rtl="0" algn="l">
              <a:lnSpc>
                <a:spcPct val="90000"/>
              </a:lnSpc>
              <a:spcBef>
                <a:spcPts val="600"/>
              </a:spcBef>
              <a:spcAft>
                <a:spcPts val="0"/>
              </a:spcAft>
              <a:buClr>
                <a:schemeClr val="accent1"/>
              </a:buClr>
              <a:buSzPts val="1672"/>
              <a:buFont typeface="Noto Sans Symbols"/>
              <a:buChar char="🞂"/>
            </a:pPr>
            <a:r>
              <a:rPr b="0" i="0" lang="en-US" sz="2200" u="none">
                <a:solidFill>
                  <a:schemeClr val="dk1"/>
                </a:solidFill>
                <a:latin typeface="Gill Sans"/>
                <a:ea typeface="Gill Sans"/>
                <a:cs typeface="Gill Sans"/>
                <a:sym typeface="Gill Sans"/>
              </a:rPr>
              <a:t>Una transacción lógica se cuenta sólo una vez, aún aunque pueda ser ejecutada en más de un punto en la aplicación.</a:t>
            </a:r>
            <a:endParaRPr/>
          </a:p>
          <a:p>
            <a:pPr indent="-166878" lvl="0" marL="273050" rtl="0" algn="l">
              <a:spcBef>
                <a:spcPts val="600"/>
              </a:spcBef>
              <a:spcAft>
                <a:spcPts val="0"/>
              </a:spcAft>
              <a:buSzPts val="1672"/>
              <a:buNone/>
            </a:pPr>
            <a:r>
              <a:t/>
            </a:r>
            <a:endParaRPr b="0" i="0" sz="2200" u="none">
              <a:solidFill>
                <a:schemeClr val="dk1"/>
              </a:solidFill>
              <a:latin typeface="Gill Sans"/>
              <a:ea typeface="Gill Sans"/>
              <a:cs typeface="Gill Sans"/>
              <a:sym typeface="Gill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9"/>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52" name="Google Shape;552;p4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53" name="Google Shape;553;p49"/>
          <p:cNvSpPr txBox="1"/>
          <p:nvPr>
            <p:ph type="title"/>
          </p:nvPr>
        </p:nvSpPr>
        <p:spPr>
          <a:xfrm>
            <a:off x="457200" y="115887"/>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554" name="Google Shape;554;p49"/>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555" name="Google Shape;555;p49"/>
          <p:cNvSpPr txBox="1"/>
          <p:nvPr/>
        </p:nvSpPr>
        <p:spPr>
          <a:xfrm>
            <a:off x="539750" y="1811337"/>
            <a:ext cx="7993062" cy="3763962"/>
          </a:xfrm>
          <a:prstGeom prst="rect">
            <a:avLst/>
          </a:prstGeom>
          <a:noFill/>
          <a:ln>
            <a:noFill/>
          </a:ln>
        </p:spPr>
        <p:txBody>
          <a:bodyPr anchorCtr="0" anchor="ctr" bIns="0" lIns="91425" spcFirstLastPara="1" rIns="91425" wrap="square" tIns="45700">
            <a:spAutoFit/>
          </a:bodyPr>
          <a:lstStyle/>
          <a:p>
            <a:pPr indent="-127000" lvl="0" marL="0" marR="0" rtl="0" algn="l">
              <a:lnSpc>
                <a:spcPct val="105000"/>
              </a:lnSpc>
              <a:spcBef>
                <a:spcPts val="0"/>
              </a:spcBef>
              <a:spcAft>
                <a:spcPts val="0"/>
              </a:spcAft>
              <a:buClr>
                <a:schemeClr val="accent1"/>
              </a:buClr>
              <a:buSzPts val="2000"/>
              <a:buFont typeface="Noto Sans Symbols"/>
              <a:buChar char="▪"/>
            </a:pPr>
            <a:r>
              <a:rPr b="1" i="0" lang="en-US" sz="2000" u="none">
                <a:solidFill>
                  <a:schemeClr val="dk1"/>
                </a:solidFill>
                <a:latin typeface="Gill Sans"/>
                <a:ea typeface="Gill Sans"/>
                <a:cs typeface="Gill Sans"/>
                <a:sym typeface="Gill Sans"/>
              </a:rPr>
              <a:t>COMPONENTE PROCESAMIENTO EN LAS TRANSACCIONES LOGICAS</a:t>
            </a:r>
            <a:endParaRPr/>
          </a:p>
          <a:p>
            <a:pPr indent="0" lvl="0" marL="0" marR="0" rtl="0" algn="l">
              <a:lnSpc>
                <a:spcPct val="105000"/>
              </a:lnSpc>
              <a:spcBef>
                <a:spcPts val="0"/>
              </a:spcBef>
              <a:spcAft>
                <a:spcPts val="0"/>
              </a:spcAft>
              <a:buClr>
                <a:schemeClr val="accent1"/>
              </a:buClr>
              <a:buSzPts val="2000"/>
              <a:buFont typeface="Noto Sans Symbols"/>
              <a:buNone/>
            </a:pPr>
            <a:r>
              <a:t/>
            </a:r>
            <a:endParaRPr b="1" i="0" sz="2000" u="none">
              <a:solidFill>
                <a:schemeClr val="dk1"/>
              </a:solidFill>
              <a:latin typeface="Gill Sans"/>
              <a:ea typeface="Gill Sans"/>
              <a:cs typeface="Gill Sans"/>
              <a:sym typeface="Gill Sans"/>
            </a:endParaRPr>
          </a:p>
          <a:p>
            <a:pPr indent="-152400" lvl="0" marL="0" marR="0" rtl="0" algn="l">
              <a:lnSpc>
                <a:spcPct val="105000"/>
              </a:lnSpc>
              <a:spcBef>
                <a:spcPts val="0"/>
              </a:spcBef>
              <a:spcAft>
                <a:spcPts val="0"/>
              </a:spcAft>
              <a:buClr>
                <a:schemeClr val="accent1"/>
              </a:buClr>
              <a:buSzPts val="2400"/>
              <a:buFont typeface="Noto Sans Symbols"/>
              <a:buChar char="▪"/>
            </a:pPr>
            <a:r>
              <a:rPr b="1" i="0" lang="en-US" sz="2400" u="none">
                <a:solidFill>
                  <a:schemeClr val="dk1"/>
                </a:solidFill>
                <a:latin typeface="Gill Sans"/>
                <a:ea typeface="Gill Sans"/>
                <a:cs typeface="Gill Sans"/>
                <a:sym typeface="Gill Sans"/>
              </a:rPr>
              <a:t>Proporcional  a la cantidad de entidades de datos referenciadas en cada transacci</a:t>
            </a:r>
            <a:r>
              <a:rPr b="1" i="0" lang="en-US" sz="2400" u="none">
                <a:solidFill>
                  <a:schemeClr val="dk1"/>
                </a:solidFill>
                <a:latin typeface="Arial"/>
                <a:ea typeface="Arial"/>
                <a:cs typeface="Arial"/>
                <a:sym typeface="Arial"/>
              </a:rPr>
              <a:t>ó</a:t>
            </a:r>
            <a:r>
              <a:rPr b="1" i="0" lang="en-US" sz="2400" u="none">
                <a:solidFill>
                  <a:schemeClr val="dk1"/>
                </a:solidFill>
                <a:latin typeface="Gill Sans"/>
                <a:ea typeface="Gill Sans"/>
                <a:cs typeface="Gill Sans"/>
                <a:sym typeface="Gill Sans"/>
              </a:rPr>
              <a:t>n </a:t>
            </a:r>
            <a:endParaRPr/>
          </a:p>
          <a:p>
            <a:pPr indent="-152400" lvl="0" marL="0" marR="0" rtl="0" algn="l">
              <a:lnSpc>
                <a:spcPct val="105000"/>
              </a:lnSpc>
              <a:spcBef>
                <a:spcPts val="0"/>
              </a:spcBef>
              <a:spcAft>
                <a:spcPts val="0"/>
              </a:spcAft>
              <a:buClr>
                <a:schemeClr val="accent1"/>
              </a:buClr>
              <a:buSzPts val="2400"/>
              <a:buFont typeface="Noto Sans Symbols"/>
              <a:buChar char="▪"/>
            </a:pPr>
            <a:r>
              <a:rPr b="1" i="0" lang="en-US" sz="2400" u="none">
                <a:solidFill>
                  <a:schemeClr val="dk1"/>
                </a:solidFill>
                <a:latin typeface="Gill Sans"/>
                <a:ea typeface="Gill Sans"/>
                <a:cs typeface="Gill Sans"/>
                <a:sym typeface="Gill Sans"/>
              </a:rPr>
              <a:t>Las referencias son:</a:t>
            </a:r>
            <a:endParaRPr/>
          </a:p>
          <a:p>
            <a:pPr indent="-127000" lvl="1" marL="457200" marR="0" rtl="0" algn="l">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Gill Sans"/>
                <a:ea typeface="Gill Sans"/>
                <a:cs typeface="Gill Sans"/>
                <a:sym typeface="Gill Sans"/>
              </a:rPr>
              <a:t>Creaci</a:t>
            </a:r>
            <a:r>
              <a:rPr b="1" i="0" lang="en-US" sz="2000" u="none" cap="none" strike="noStrike">
                <a:solidFill>
                  <a:schemeClr val="dk1"/>
                </a:solidFill>
                <a:latin typeface="Arial"/>
                <a:ea typeface="Arial"/>
                <a:cs typeface="Arial"/>
                <a:sym typeface="Arial"/>
              </a:rPr>
              <a:t>ó</a:t>
            </a:r>
            <a:r>
              <a:rPr b="1" i="0" lang="en-US" sz="2000" u="none" cap="none" strike="noStrike">
                <a:solidFill>
                  <a:schemeClr val="dk1"/>
                </a:solidFill>
                <a:latin typeface="Gill Sans"/>
                <a:ea typeface="Gill Sans"/>
                <a:cs typeface="Gill Sans"/>
                <a:sym typeface="Gill Sans"/>
              </a:rPr>
              <a:t>n</a:t>
            </a:r>
            <a:endParaRPr/>
          </a:p>
          <a:p>
            <a:pPr indent="-127000" lvl="1" marL="457200" marR="0" rtl="0" algn="l">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Gill Sans"/>
                <a:ea typeface="Gill Sans"/>
                <a:cs typeface="Gill Sans"/>
                <a:sym typeface="Gill Sans"/>
              </a:rPr>
              <a:t>Lectura</a:t>
            </a:r>
            <a:endParaRPr/>
          </a:p>
          <a:p>
            <a:pPr indent="-127000" lvl="1" marL="457200" marR="0" rtl="0" algn="l">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Gill Sans"/>
                <a:ea typeface="Gill Sans"/>
                <a:cs typeface="Gill Sans"/>
                <a:sym typeface="Gill Sans"/>
              </a:rPr>
              <a:t>Actualizaci</a:t>
            </a:r>
            <a:r>
              <a:rPr b="1" i="0" lang="en-US" sz="2000" u="none" cap="none" strike="noStrike">
                <a:solidFill>
                  <a:schemeClr val="dk1"/>
                </a:solidFill>
                <a:latin typeface="Arial"/>
                <a:ea typeface="Arial"/>
                <a:cs typeface="Arial"/>
                <a:sym typeface="Arial"/>
              </a:rPr>
              <a:t>ó</a:t>
            </a:r>
            <a:r>
              <a:rPr b="1" i="0" lang="en-US" sz="2000" u="none" cap="none" strike="noStrike">
                <a:solidFill>
                  <a:schemeClr val="dk1"/>
                </a:solidFill>
                <a:latin typeface="Gill Sans"/>
                <a:ea typeface="Gill Sans"/>
                <a:cs typeface="Gill Sans"/>
                <a:sym typeface="Gill Sans"/>
              </a:rPr>
              <a:t>n</a:t>
            </a:r>
            <a:endParaRPr/>
          </a:p>
          <a:p>
            <a:pPr indent="-127000" lvl="1" marL="457200" marR="0" rtl="0" algn="l">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Gill Sans"/>
                <a:ea typeface="Gill Sans"/>
                <a:cs typeface="Gill Sans"/>
                <a:sym typeface="Gill Sans"/>
              </a:rPr>
              <a:t>Eliminaci</a:t>
            </a:r>
            <a:r>
              <a:rPr b="1" i="0" lang="en-US" sz="2000" u="none" cap="none" strike="noStrike">
                <a:solidFill>
                  <a:schemeClr val="dk1"/>
                </a:solidFill>
                <a:latin typeface="Arial"/>
                <a:ea typeface="Arial"/>
                <a:cs typeface="Arial"/>
                <a:sym typeface="Arial"/>
              </a:rPr>
              <a:t>ó</a:t>
            </a:r>
            <a:r>
              <a:rPr b="1" i="0" lang="en-US" sz="2000" u="none" cap="none" strike="noStrike">
                <a:solidFill>
                  <a:schemeClr val="dk1"/>
                </a:solidFill>
                <a:latin typeface="Gill Sans"/>
                <a:ea typeface="Gill Sans"/>
                <a:cs typeface="Gill Sans"/>
                <a:sym typeface="Gill Sans"/>
              </a:rPr>
              <a:t>n</a:t>
            </a:r>
            <a:endParaRPr/>
          </a:p>
          <a:p>
            <a:pPr indent="-127000" lvl="1" marL="457200" marR="0" rtl="0" algn="l">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Gill Sans"/>
                <a:ea typeface="Gill Sans"/>
                <a:cs typeface="Gill Sans"/>
                <a:sym typeface="Gill Sans"/>
              </a:rPr>
              <a:t>Listado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143" name="Google Shape;143;p5"/>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144" name="Google Shape;144;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¿Qué es una buena estimación?</a:t>
            </a:r>
            <a:endParaRPr/>
          </a:p>
        </p:txBody>
      </p:sp>
      <p:sp>
        <p:nvSpPr>
          <p:cNvPr id="145" name="Google Shape;145;p5"/>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76"/>
              <a:buFont typeface="Noto Sans Symbols"/>
              <a:buChar char="🞂"/>
            </a:pPr>
            <a:r>
              <a:rPr b="0" i="0" lang="en-US" sz="2600" u="none" cap="none" strike="noStrike">
                <a:solidFill>
                  <a:schemeClr val="dk1"/>
                </a:solidFill>
                <a:latin typeface="Gill Sans"/>
                <a:ea typeface="Gill Sans"/>
                <a:cs typeface="Gill Sans"/>
                <a:sym typeface="Gill Sans"/>
              </a:rPr>
              <a:t>No se necesita una estimación perfectamente precisa, sino que sea útil.</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cap="none" strike="noStrike">
              <a:solidFill>
                <a:schemeClr val="dk1"/>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cap="none" strike="noStrike">
                <a:solidFill>
                  <a:schemeClr val="dk1"/>
                </a:solidFill>
                <a:latin typeface="Gill Sans"/>
                <a:ea typeface="Gill Sans"/>
                <a:cs typeface="Gill Sans"/>
                <a:sym typeface="Gill Sans"/>
              </a:rPr>
              <a:t>Una buena estimación es una estimación que proporciona una visión lo suficientemente clara de la realidad del proyecto para que el líder de proyecto pueda tomar buenas decisiones acerca de cómo controlar el proyecto para que alcance sus objetivos.</a:t>
            </a:r>
            <a:endParaRPr/>
          </a:p>
          <a:p>
            <a:pPr indent="-147574" lvl="0" marL="273050" marR="0" rtl="0" algn="l">
              <a:spcBef>
                <a:spcPts val="600"/>
              </a:spcBef>
              <a:spcAft>
                <a:spcPts val="0"/>
              </a:spcAft>
              <a:buClr>
                <a:schemeClr val="accent1"/>
              </a:buClr>
              <a:buSzPts val="1976"/>
              <a:buFont typeface="Noto Sans Symbols"/>
              <a:buNone/>
            </a:pPr>
            <a:r>
              <a:t/>
            </a:r>
            <a:endParaRPr b="0" i="0" sz="2600" u="none">
              <a:solidFill>
                <a:schemeClr val="dk1"/>
              </a:solidFill>
              <a:latin typeface="Gill Sans"/>
              <a:ea typeface="Gill Sans"/>
              <a:cs typeface="Gill Sans"/>
              <a:sym typeface="Gill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0"/>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61" name="Google Shape;561;p50"/>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62" name="Google Shape;562;p50"/>
          <p:cNvSpPr txBox="1"/>
          <p:nvPr>
            <p:ph type="title"/>
          </p:nvPr>
        </p:nvSpPr>
        <p:spPr>
          <a:xfrm>
            <a:off x="457200" y="115887"/>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563" name="Google Shape;563;p50"/>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564" name="Google Shape;564;p50"/>
          <p:cNvSpPr txBox="1"/>
          <p:nvPr/>
        </p:nvSpPr>
        <p:spPr>
          <a:xfrm>
            <a:off x="468312" y="1589087"/>
            <a:ext cx="7993062" cy="2995612"/>
          </a:xfrm>
          <a:prstGeom prst="rect">
            <a:avLst/>
          </a:prstGeom>
          <a:noFill/>
          <a:ln>
            <a:noFill/>
          </a:ln>
        </p:spPr>
        <p:txBody>
          <a:bodyPr anchorCtr="0" anchor="ctr" bIns="0" lIns="91425" spcFirstLastPara="1" rIns="91425" wrap="square" tIns="45700">
            <a:spAutoFit/>
          </a:bodyPr>
          <a:lstStyle/>
          <a:p>
            <a:pPr indent="0" lvl="0" marL="0" marR="0" rtl="0" algn="l">
              <a:lnSpc>
                <a:spcPct val="105000"/>
              </a:lnSpc>
              <a:spcBef>
                <a:spcPts val="0"/>
              </a:spcBef>
              <a:spcAft>
                <a:spcPts val="0"/>
              </a:spcAft>
              <a:buClr>
                <a:schemeClr val="accent1"/>
              </a:buClr>
              <a:buSzPts val="2000"/>
              <a:buFont typeface="Noto Sans Symbols"/>
              <a:buNone/>
            </a:pPr>
            <a:r>
              <a:t/>
            </a:r>
            <a:endParaRPr b="0" i="0" sz="2000" u="none">
              <a:solidFill>
                <a:schemeClr val="dk1"/>
              </a:solidFill>
              <a:latin typeface="Arial"/>
              <a:ea typeface="Arial"/>
              <a:cs typeface="Arial"/>
              <a:sym typeface="Arial"/>
            </a:endParaRPr>
          </a:p>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a:solidFill>
                  <a:schemeClr val="dk1"/>
                </a:solidFill>
                <a:latin typeface="Arial"/>
                <a:ea typeface="Arial"/>
                <a:cs typeface="Arial"/>
                <a:sym typeface="Arial"/>
              </a:rPr>
              <a:t>Se cuenta la cantidad de tipos de entidades primarias que son referenciadas por la transacción lógica más la referencia a System</a:t>
            </a:r>
            <a:endParaRPr/>
          </a:p>
          <a:p>
            <a:pPr indent="0" lvl="0" marL="0" marR="0" rtl="0" algn="l">
              <a:lnSpc>
                <a:spcPct val="105000"/>
              </a:lnSpc>
              <a:spcBef>
                <a:spcPts val="0"/>
              </a:spcBef>
              <a:spcAft>
                <a:spcPts val="0"/>
              </a:spcAft>
              <a:buClr>
                <a:schemeClr val="accent1"/>
              </a:buClr>
              <a:buSzPts val="2000"/>
              <a:buFont typeface="Noto Sans Symbols"/>
              <a:buNone/>
            </a:pPr>
            <a:r>
              <a:t/>
            </a:r>
            <a:endParaRPr b="1" i="0" sz="2000" u="none">
              <a:solidFill>
                <a:schemeClr val="dk1"/>
              </a:solidFill>
              <a:latin typeface="Gill Sans"/>
              <a:ea typeface="Gill Sans"/>
              <a:cs typeface="Gill Sans"/>
              <a:sym typeface="Gill Sans"/>
            </a:endParaRPr>
          </a:p>
          <a:p>
            <a:pPr indent="-127000" lvl="0" marL="0" marR="0" rtl="0" algn="l">
              <a:lnSpc>
                <a:spcPct val="105000"/>
              </a:lnSpc>
              <a:spcBef>
                <a:spcPts val="0"/>
              </a:spcBef>
              <a:spcAft>
                <a:spcPts val="0"/>
              </a:spcAft>
              <a:buClr>
                <a:schemeClr val="accent1"/>
              </a:buClr>
              <a:buSzPts val="2000"/>
              <a:buFont typeface="Noto Sans Symbols"/>
              <a:buChar char="▪"/>
            </a:pPr>
            <a:r>
              <a:rPr b="1" i="0" lang="en-US" sz="2000" u="none">
                <a:solidFill>
                  <a:schemeClr val="dk1"/>
                </a:solidFill>
                <a:latin typeface="Gill Sans"/>
                <a:ea typeface="Gill Sans"/>
                <a:cs typeface="Gill Sans"/>
                <a:sym typeface="Gill Sans"/>
              </a:rPr>
              <a:t>ENTIDAD: Cosa en el mundo real (objeto, transacci</a:t>
            </a:r>
            <a:r>
              <a:rPr b="1" i="0" lang="en-US" sz="2000" u="none">
                <a:solidFill>
                  <a:schemeClr val="dk1"/>
                </a:solidFill>
                <a:latin typeface="Arial"/>
                <a:ea typeface="Arial"/>
                <a:cs typeface="Arial"/>
                <a:sym typeface="Arial"/>
              </a:rPr>
              <a:t>ó</a:t>
            </a:r>
            <a:r>
              <a:rPr b="1" i="0" lang="en-US" sz="2000" u="none">
                <a:solidFill>
                  <a:schemeClr val="dk1"/>
                </a:solidFill>
                <a:latin typeface="Gill Sans"/>
                <a:ea typeface="Gill Sans"/>
                <a:cs typeface="Gill Sans"/>
                <a:sym typeface="Gill Sans"/>
              </a:rPr>
              <a:t>n, per</a:t>
            </a:r>
            <a:r>
              <a:rPr b="1" i="0" lang="en-US" sz="2000" u="none">
                <a:solidFill>
                  <a:schemeClr val="dk1"/>
                </a:solidFill>
                <a:latin typeface="Arial"/>
                <a:ea typeface="Arial"/>
                <a:cs typeface="Arial"/>
                <a:sym typeface="Arial"/>
              </a:rPr>
              <a:t>í</a:t>
            </a:r>
            <a:r>
              <a:rPr b="1" i="0" lang="en-US" sz="2000" u="none">
                <a:solidFill>
                  <a:schemeClr val="dk1"/>
                </a:solidFill>
                <a:latin typeface="Gill Sans"/>
                <a:ea typeface="Gill Sans"/>
                <a:cs typeface="Gill Sans"/>
                <a:sym typeface="Gill Sans"/>
              </a:rPr>
              <a:t>odo de tiempo, tangible o intangible). Entidad primaria.</a:t>
            </a:r>
            <a:endParaRPr/>
          </a:p>
          <a:p>
            <a:pPr indent="0" lvl="0" marL="0" marR="0" rtl="0" algn="l">
              <a:lnSpc>
                <a:spcPct val="105000"/>
              </a:lnSpc>
              <a:spcBef>
                <a:spcPts val="0"/>
              </a:spcBef>
              <a:spcAft>
                <a:spcPts val="0"/>
              </a:spcAft>
              <a:buClr>
                <a:schemeClr val="accent1"/>
              </a:buClr>
              <a:buSzPts val="2000"/>
              <a:buFont typeface="Noto Sans Symbols"/>
              <a:buNone/>
            </a:pPr>
            <a:r>
              <a:t/>
            </a:r>
            <a:endParaRPr b="1" i="0" sz="2000" u="none">
              <a:solidFill>
                <a:schemeClr val="dk1"/>
              </a:solidFill>
              <a:latin typeface="Gill Sans"/>
              <a:ea typeface="Gill Sans"/>
              <a:cs typeface="Gill Sans"/>
              <a:sym typeface="Gill Sans"/>
            </a:endParaRPr>
          </a:p>
          <a:p>
            <a:pPr indent="-127000" lvl="0" marL="0" marR="0" rtl="0" algn="l">
              <a:lnSpc>
                <a:spcPct val="105000"/>
              </a:lnSpc>
              <a:spcBef>
                <a:spcPts val="0"/>
              </a:spcBef>
              <a:spcAft>
                <a:spcPts val="0"/>
              </a:spcAft>
              <a:buClr>
                <a:schemeClr val="accent1"/>
              </a:buClr>
              <a:buSzPts val="2000"/>
              <a:buFont typeface="Noto Sans Symbols"/>
              <a:buChar char="▪"/>
            </a:pPr>
            <a:r>
              <a:rPr b="1" i="0" lang="en-US" sz="2000" u="none">
                <a:solidFill>
                  <a:schemeClr val="dk1"/>
                </a:solidFill>
                <a:latin typeface="Gill Sans"/>
                <a:ea typeface="Gill Sans"/>
                <a:cs typeface="Gill Sans"/>
                <a:sym typeface="Gill Sans"/>
              </a:rPr>
              <a:t>System: Entidad No primaria. </a:t>
            </a:r>
            <a:endParaRPr/>
          </a:p>
          <a:p>
            <a:pPr indent="0" lvl="0" marL="0" marR="0" rtl="0" algn="l">
              <a:lnSpc>
                <a:spcPct val="100000"/>
              </a:lnSpc>
              <a:spcBef>
                <a:spcPts val="0"/>
              </a:spcBef>
              <a:spcAft>
                <a:spcPts val="0"/>
              </a:spcAft>
              <a:buNone/>
            </a:pPr>
            <a:r>
              <a:t/>
            </a:r>
            <a:endParaRPr b="1" i="0" sz="2000" u="none">
              <a:solidFill>
                <a:schemeClr val="dk1"/>
              </a:solidFill>
              <a:latin typeface="Gill Sans"/>
              <a:ea typeface="Gill Sans"/>
              <a:cs typeface="Gill Sans"/>
              <a:sym typeface="Gill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1"/>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70" name="Google Shape;570;p51"/>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71" name="Google Shape;571;p51"/>
          <p:cNvSpPr txBox="1"/>
          <p:nvPr>
            <p:ph type="title"/>
          </p:nvPr>
        </p:nvSpPr>
        <p:spPr>
          <a:xfrm>
            <a:off x="457200" y="115887"/>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572" name="Google Shape;572;p51"/>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573" name="Google Shape;573;p51"/>
          <p:cNvSpPr txBox="1"/>
          <p:nvPr/>
        </p:nvSpPr>
        <p:spPr>
          <a:xfrm>
            <a:off x="395287" y="2139950"/>
            <a:ext cx="7993062" cy="2473325"/>
          </a:xfrm>
          <a:prstGeom prst="rect">
            <a:avLst/>
          </a:prstGeom>
          <a:noFill/>
          <a:ln>
            <a:noFill/>
          </a:ln>
        </p:spPr>
        <p:txBody>
          <a:bodyPr anchorCtr="0" anchor="ctr" bIns="0" lIns="91425" spcFirstLastPara="1" rIns="91425" wrap="square" tIns="45700">
            <a:spAutoFit/>
          </a:bodyPr>
          <a:lstStyle/>
          <a:p>
            <a:pPr indent="0" lvl="0" marL="0" marR="0" rtl="0" algn="l">
              <a:lnSpc>
                <a:spcPct val="105000"/>
              </a:lnSpc>
              <a:spcBef>
                <a:spcPts val="0"/>
              </a:spcBef>
              <a:spcAft>
                <a:spcPts val="0"/>
              </a:spcAft>
              <a:buClr>
                <a:schemeClr val="accent1"/>
              </a:buClr>
              <a:buSzPts val="2000"/>
              <a:buFont typeface="Noto Sans Symbols"/>
              <a:buNone/>
            </a:pPr>
            <a:r>
              <a:t/>
            </a:r>
            <a:endParaRPr b="0" i="0" sz="2000" u="none">
              <a:solidFill>
                <a:schemeClr val="dk1"/>
              </a:solidFill>
              <a:latin typeface="Arial"/>
              <a:ea typeface="Arial"/>
              <a:cs typeface="Arial"/>
              <a:sym typeface="Arial"/>
            </a:endParaRPr>
          </a:p>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a:solidFill>
                  <a:schemeClr val="dk1"/>
                </a:solidFill>
                <a:latin typeface="Arial"/>
                <a:ea typeface="Arial"/>
                <a:cs typeface="Arial"/>
                <a:sym typeface="Arial"/>
              </a:rPr>
              <a:t>Entidades primarias: Representan los elementos principales para el sistema en estudio.</a:t>
            </a:r>
            <a:endParaRPr/>
          </a:p>
          <a:p>
            <a:pPr indent="0" lvl="0" marL="0" marR="0" rtl="0" algn="l">
              <a:lnSpc>
                <a:spcPct val="105000"/>
              </a:lnSpc>
              <a:spcBef>
                <a:spcPts val="0"/>
              </a:spcBef>
              <a:spcAft>
                <a:spcPts val="0"/>
              </a:spcAft>
              <a:buClr>
                <a:schemeClr val="accent1"/>
              </a:buClr>
              <a:buSzPts val="2000"/>
              <a:buFont typeface="Noto Sans Symbols"/>
              <a:buNone/>
            </a:pPr>
            <a:r>
              <a:t/>
            </a:r>
            <a:endParaRPr b="0" i="0" sz="2000" u="none">
              <a:solidFill>
                <a:schemeClr val="dk1"/>
              </a:solidFill>
              <a:latin typeface="Arial"/>
              <a:ea typeface="Arial"/>
              <a:cs typeface="Arial"/>
              <a:sym typeface="Arial"/>
            </a:endParaRPr>
          </a:p>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a:solidFill>
                  <a:schemeClr val="dk1"/>
                </a:solidFill>
                <a:latin typeface="Arial"/>
                <a:ea typeface="Arial"/>
                <a:cs typeface="Arial"/>
                <a:sym typeface="Arial"/>
              </a:rPr>
              <a:t>Entidades no primarias: tienen pocos atributos y generalmente tiene relación con tablas maestras. Y se agrupan todas en una única entidad </a:t>
            </a:r>
            <a:r>
              <a:rPr b="1" i="0" lang="en-US" sz="2000" u="none">
                <a:solidFill>
                  <a:schemeClr val="dk1"/>
                </a:solidFill>
                <a:latin typeface="Arial"/>
                <a:ea typeface="Arial"/>
                <a:cs typeface="Arial"/>
                <a:sym typeface="Arial"/>
              </a:rPr>
              <a:t>SYSTEM</a:t>
            </a:r>
            <a:endParaRPr/>
          </a:p>
          <a:p>
            <a:pPr indent="0" lvl="0" marL="0" marR="0" rtl="0" algn="l">
              <a:lnSpc>
                <a:spcPct val="100000"/>
              </a:lnSpc>
              <a:spcBef>
                <a:spcPts val="0"/>
              </a:spcBef>
              <a:spcAft>
                <a:spcPts val="0"/>
              </a:spcAft>
              <a:buNone/>
            </a:pPr>
            <a:r>
              <a:t/>
            </a:r>
            <a:endParaRPr b="1" i="0" sz="2000" u="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2"/>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79" name="Google Shape;579;p52"/>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80" name="Google Shape;580;p5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581" name="Google Shape;581;p52"/>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graphicFrame>
        <p:nvGraphicFramePr>
          <p:cNvPr id="582" name="Google Shape;582;p52"/>
          <p:cNvGraphicFramePr/>
          <p:nvPr/>
        </p:nvGraphicFramePr>
        <p:xfrm>
          <a:off x="457200" y="1219200"/>
          <a:ext cx="3000000" cy="3000000"/>
        </p:xfrm>
        <a:graphic>
          <a:graphicData uri="http://schemas.openxmlformats.org/drawingml/2006/table">
            <a:tbl>
              <a:tblPr>
                <a:noFill/>
                <a:tableStyleId>{CB770BCD-D738-4D71-9233-6BF74F882107}</a:tableStyleId>
              </a:tblPr>
              <a:tblGrid>
                <a:gridCol w="2436800"/>
                <a:gridCol w="3124200"/>
                <a:gridCol w="2874950"/>
              </a:tblGrid>
              <a:tr h="819150">
                <a:tc>
                  <a:txBody>
                    <a:bodyPr/>
                    <a:lstStyle/>
                    <a:p>
                      <a:pPr indent="-273050" lvl="0" marL="273050" marR="0" rtl="0" algn="ctr">
                        <a:lnSpc>
                          <a:spcPct val="105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Criterio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Entidad primaria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ctr">
                        <a:lnSpc>
                          <a:spcPct val="105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Entidad no primaria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7550">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Número de atributos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Varios, con valores que cambian frecuentemente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Muy pocos, los valores cambian raramente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8975">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Frecuencia de ocurrencia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Puede cambiar a menudo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Fijo permanentemente o cambian raramente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55675">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Tiempo de cambio de los valores atributos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Durante la operación normal del sistema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Usualmente fuera de la operación normal del sistema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55675">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Autorización de cambios de los valores atributos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Ninguna especial, ejecutados por el usuario normal del sistema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Ejecutados por el administrador del sistema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17550">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Ciclo de vida de la entidad</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Usualmente varias etapas o estados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273050" lvl="0" marL="273050" marR="0" rtl="0" algn="l">
                        <a:lnSpc>
                          <a:spcPct val="105000"/>
                        </a:lnSpc>
                        <a:spcBef>
                          <a:spcPts val="0"/>
                        </a:spcBef>
                        <a:spcAft>
                          <a:spcPts val="0"/>
                        </a:spcAft>
                        <a:buClr>
                          <a:schemeClr val="accent1"/>
                        </a:buClr>
                        <a:buSzPts val="1800"/>
                        <a:buFont typeface="Noto Sans Symbols"/>
                        <a:buChar char="▪"/>
                      </a:pPr>
                      <a:r>
                        <a:rPr b="0" i="0" lang="en-US" sz="1800" u="none" cap="none" strike="noStrike">
                          <a:solidFill>
                            <a:schemeClr val="dk1"/>
                          </a:solidFill>
                          <a:latin typeface="Arial"/>
                          <a:ea typeface="Arial"/>
                          <a:cs typeface="Arial"/>
                          <a:sym typeface="Arial"/>
                        </a:rPr>
                        <a:t>Usualmente sólo "vive" o no existe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3"/>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88" name="Google Shape;588;p5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89" name="Google Shape;589;p53"/>
          <p:cNvSpPr txBox="1"/>
          <p:nvPr>
            <p:ph type="title"/>
          </p:nvPr>
        </p:nvSpPr>
        <p:spPr>
          <a:xfrm>
            <a:off x="457200" y="115887"/>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590" name="Google Shape;590;p53"/>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591" name="Google Shape;591;p53"/>
          <p:cNvSpPr txBox="1"/>
          <p:nvPr/>
        </p:nvSpPr>
        <p:spPr>
          <a:xfrm>
            <a:off x="395287" y="1820862"/>
            <a:ext cx="7993062" cy="3109912"/>
          </a:xfrm>
          <a:prstGeom prst="rect">
            <a:avLst/>
          </a:prstGeom>
          <a:noFill/>
          <a:ln>
            <a:noFill/>
          </a:ln>
        </p:spPr>
        <p:txBody>
          <a:bodyPr anchorCtr="0" anchor="ctr" bIns="0" lIns="91425" spcFirstLastPara="1" rIns="91425" wrap="square" tIns="45700">
            <a:spAutoFit/>
          </a:bodyPr>
          <a:lstStyle/>
          <a:p>
            <a:pPr indent="0" lvl="0" marL="0" marR="0" rtl="0" algn="l">
              <a:lnSpc>
                <a:spcPct val="105000"/>
              </a:lnSpc>
              <a:spcBef>
                <a:spcPts val="0"/>
              </a:spcBef>
              <a:spcAft>
                <a:spcPts val="0"/>
              </a:spcAft>
              <a:buClr>
                <a:schemeClr val="accent1"/>
              </a:buClr>
              <a:buSzPts val="2000"/>
              <a:buFont typeface="Noto Sans Symbols"/>
              <a:buNone/>
            </a:pPr>
            <a:r>
              <a:t/>
            </a:r>
            <a:endParaRPr b="0"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Este método asume que el tamaño relativo de los componentes entrada y salida en cada transacción lógica es proporcional a la cantidad de DET (type element data) en cada componente respectivo.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Un DET es un ítem único de información que es indivisible para el propósito de la transacción lógica y es parte de un flujo de datos en la entrada y salida a través del límite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4"/>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597" name="Google Shape;597;p54"/>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598" name="Google Shape;598;p54"/>
          <p:cNvSpPr txBox="1"/>
          <p:nvPr>
            <p:ph type="title"/>
          </p:nvPr>
        </p:nvSpPr>
        <p:spPr>
          <a:xfrm>
            <a:off x="457200" y="115887"/>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599" name="Google Shape;599;p54"/>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600" name="Google Shape;600;p54"/>
          <p:cNvSpPr txBox="1"/>
          <p:nvPr/>
        </p:nvSpPr>
        <p:spPr>
          <a:xfrm>
            <a:off x="395287" y="1085850"/>
            <a:ext cx="7993062" cy="5233987"/>
          </a:xfrm>
          <a:prstGeom prst="rect">
            <a:avLst/>
          </a:prstGeom>
          <a:noFill/>
          <a:ln>
            <a:noFill/>
          </a:ln>
        </p:spPr>
        <p:txBody>
          <a:bodyPr anchorCtr="0" anchor="ctr" bIns="0" lIns="91425" spcFirstLastPara="1" rIns="91425" wrap="square" tIns="45700">
            <a:spAutoFit/>
          </a:bodyPr>
          <a:lstStyle/>
          <a:p>
            <a:pPr indent="-228600" lvl="0" marL="228600" marR="0" rtl="0" algn="l">
              <a:lnSpc>
                <a:spcPct val="105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COMO EVALUAR EL INDICE DE PUNTOS DE FUNCION</a:t>
            </a:r>
            <a:endParaRPr/>
          </a:p>
          <a:p>
            <a:pPr indent="-228600" lvl="0" marL="228600" marR="0" rtl="0" algn="l">
              <a:lnSpc>
                <a:spcPct val="105000"/>
              </a:lnSpc>
              <a:spcBef>
                <a:spcPts val="0"/>
              </a:spcBef>
              <a:spcAft>
                <a:spcPts val="0"/>
              </a:spcAft>
              <a:buClr>
                <a:schemeClr val="dk1"/>
              </a:buClr>
              <a:buSzPts val="2000"/>
              <a:buFont typeface="Arial"/>
              <a:buNone/>
            </a:pPr>
            <a:r>
              <a:t/>
            </a:r>
            <a:endParaRPr b="1" i="0" sz="20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accent1"/>
              </a:buClr>
              <a:buSzPts val="2400"/>
              <a:buFont typeface="Noto Sans Symbols"/>
              <a:buAutoNum type="arabicPeriod"/>
            </a:pPr>
            <a:r>
              <a:rPr b="0" i="0" lang="en-US" sz="2400" u="none">
                <a:solidFill>
                  <a:schemeClr val="dk1"/>
                </a:solidFill>
                <a:latin typeface="Gill Sans"/>
                <a:ea typeface="Gill Sans"/>
                <a:cs typeface="Gill Sans"/>
                <a:sym typeface="Gill Sans"/>
              </a:rPr>
              <a:t>Obtener una comprensi</a:t>
            </a:r>
            <a:r>
              <a:rPr b="0" i="0" lang="en-US" sz="2400" u="none">
                <a:solidFill>
                  <a:schemeClr val="dk1"/>
                </a:solidFill>
                <a:latin typeface="Arial"/>
                <a:ea typeface="Arial"/>
                <a:cs typeface="Arial"/>
                <a:sym typeface="Arial"/>
              </a:rPr>
              <a:t>ó</a:t>
            </a:r>
            <a:r>
              <a:rPr b="0" i="0" lang="en-US" sz="2400" u="none">
                <a:solidFill>
                  <a:schemeClr val="dk1"/>
                </a:solidFill>
                <a:latin typeface="Gill Sans"/>
                <a:ea typeface="Gill Sans"/>
                <a:cs typeface="Gill Sans"/>
                <a:sym typeface="Gill Sans"/>
              </a:rPr>
              <a:t>n general del sistema al cual se aplicar</a:t>
            </a:r>
            <a:r>
              <a:rPr b="0" i="0" lang="en-US" sz="2400" u="none">
                <a:solidFill>
                  <a:schemeClr val="dk1"/>
                </a:solidFill>
                <a:latin typeface="Arial"/>
                <a:ea typeface="Arial"/>
                <a:cs typeface="Arial"/>
                <a:sym typeface="Arial"/>
              </a:rPr>
              <a:t>á</a:t>
            </a:r>
            <a:r>
              <a:rPr b="0" i="0" lang="en-US" sz="2400" u="none">
                <a:solidFill>
                  <a:schemeClr val="dk1"/>
                </a:solidFill>
                <a:latin typeface="Gill Sans"/>
                <a:ea typeface="Gill Sans"/>
                <a:cs typeface="Gill Sans"/>
                <a:sym typeface="Gill Sans"/>
              </a:rPr>
              <a:t> el m</a:t>
            </a:r>
            <a:r>
              <a:rPr b="0" i="0" lang="en-US" sz="2400" u="none">
                <a:solidFill>
                  <a:schemeClr val="dk1"/>
                </a:solidFill>
                <a:latin typeface="Arial"/>
                <a:ea typeface="Arial"/>
                <a:cs typeface="Arial"/>
                <a:sym typeface="Arial"/>
              </a:rPr>
              <a:t>é</a:t>
            </a:r>
            <a:r>
              <a:rPr b="0" i="0" lang="en-US" sz="2400" u="none">
                <a:solidFill>
                  <a:schemeClr val="dk1"/>
                </a:solidFill>
                <a:latin typeface="Gill Sans"/>
                <a:ea typeface="Gill Sans"/>
                <a:cs typeface="Gill Sans"/>
                <a:sym typeface="Gill Sans"/>
              </a:rPr>
              <a:t>todo</a:t>
            </a:r>
            <a:endParaRPr/>
          </a:p>
          <a:p>
            <a:pPr indent="-228600" lvl="0" marL="228600" marR="0" rtl="0" algn="l">
              <a:lnSpc>
                <a:spcPct val="105000"/>
              </a:lnSpc>
              <a:spcBef>
                <a:spcPts val="0"/>
              </a:spcBef>
              <a:spcAft>
                <a:spcPts val="0"/>
              </a:spcAft>
              <a:buClr>
                <a:schemeClr val="accent1"/>
              </a:buClr>
              <a:buSzPts val="2400"/>
              <a:buFont typeface="Noto Sans Symbols"/>
              <a:buAutoNum type="arabicPeriod"/>
            </a:pPr>
            <a:r>
              <a:rPr b="0" i="0" lang="en-US" sz="2400" u="none">
                <a:solidFill>
                  <a:schemeClr val="dk1"/>
                </a:solidFill>
                <a:latin typeface="Gill Sans"/>
                <a:ea typeface="Gill Sans"/>
                <a:cs typeface="Gill Sans"/>
                <a:sym typeface="Gill Sans"/>
              </a:rPr>
              <a:t>Definir el punto de vista, prop</a:t>
            </a:r>
            <a:r>
              <a:rPr b="0" i="0" lang="en-US" sz="2400" u="none">
                <a:solidFill>
                  <a:schemeClr val="dk1"/>
                </a:solidFill>
                <a:latin typeface="Arial"/>
                <a:ea typeface="Arial"/>
                <a:cs typeface="Arial"/>
                <a:sym typeface="Arial"/>
              </a:rPr>
              <a:t>ó</a:t>
            </a:r>
            <a:r>
              <a:rPr b="0" i="0" lang="en-US" sz="2400" u="none">
                <a:solidFill>
                  <a:schemeClr val="dk1"/>
                </a:solidFill>
                <a:latin typeface="Gill Sans"/>
                <a:ea typeface="Gill Sans"/>
                <a:cs typeface="Gill Sans"/>
                <a:sym typeface="Gill Sans"/>
              </a:rPr>
              <a:t>sito de la medici</a:t>
            </a:r>
            <a:r>
              <a:rPr b="0" i="0" lang="en-US" sz="2400" u="none">
                <a:solidFill>
                  <a:schemeClr val="dk1"/>
                </a:solidFill>
                <a:latin typeface="Arial"/>
                <a:ea typeface="Arial"/>
                <a:cs typeface="Arial"/>
                <a:sym typeface="Arial"/>
              </a:rPr>
              <a:t>ó</a:t>
            </a:r>
            <a:r>
              <a:rPr b="0" i="0" lang="en-US" sz="2400" u="none">
                <a:solidFill>
                  <a:schemeClr val="dk1"/>
                </a:solidFill>
                <a:latin typeface="Gill Sans"/>
                <a:ea typeface="Gill Sans"/>
                <a:cs typeface="Gill Sans"/>
                <a:sym typeface="Gill Sans"/>
              </a:rPr>
              <a:t>n y l</a:t>
            </a:r>
            <a:r>
              <a:rPr b="0" i="0" lang="en-US" sz="2400" u="none">
                <a:solidFill>
                  <a:schemeClr val="dk1"/>
                </a:solidFill>
                <a:latin typeface="Arial"/>
                <a:ea typeface="Arial"/>
                <a:cs typeface="Arial"/>
                <a:sym typeface="Arial"/>
              </a:rPr>
              <a:t>í</a:t>
            </a:r>
            <a:r>
              <a:rPr b="0" i="0" lang="en-US" sz="2400" u="none">
                <a:solidFill>
                  <a:schemeClr val="dk1"/>
                </a:solidFill>
                <a:latin typeface="Gill Sans"/>
                <a:ea typeface="Gill Sans"/>
                <a:cs typeface="Gill Sans"/>
                <a:sym typeface="Gill Sans"/>
              </a:rPr>
              <a:t>mite del sistema</a:t>
            </a:r>
            <a:endParaRPr/>
          </a:p>
          <a:p>
            <a:pPr indent="-228600" lvl="0" marL="228600" marR="0" rtl="0" algn="l">
              <a:lnSpc>
                <a:spcPct val="105000"/>
              </a:lnSpc>
              <a:spcBef>
                <a:spcPts val="0"/>
              </a:spcBef>
              <a:spcAft>
                <a:spcPts val="0"/>
              </a:spcAft>
              <a:buClr>
                <a:schemeClr val="accent1"/>
              </a:buClr>
              <a:buSzPts val="2400"/>
              <a:buFont typeface="Noto Sans Symbols"/>
              <a:buAutoNum type="arabicPeriod"/>
            </a:pPr>
            <a:r>
              <a:rPr b="0" i="0" lang="en-US" sz="2400" u="none">
                <a:solidFill>
                  <a:schemeClr val="dk1"/>
                </a:solidFill>
                <a:latin typeface="Gill Sans"/>
                <a:ea typeface="Gill Sans"/>
                <a:cs typeface="Gill Sans"/>
                <a:sym typeface="Gill Sans"/>
              </a:rPr>
              <a:t>Determinar las entidades primarias y no primarias</a:t>
            </a:r>
            <a:endParaRPr/>
          </a:p>
          <a:p>
            <a:pPr indent="-228600" lvl="0" marL="228600" marR="0" rtl="0" algn="l">
              <a:lnSpc>
                <a:spcPct val="105000"/>
              </a:lnSpc>
              <a:spcBef>
                <a:spcPts val="0"/>
              </a:spcBef>
              <a:spcAft>
                <a:spcPts val="0"/>
              </a:spcAft>
              <a:buClr>
                <a:schemeClr val="accent1"/>
              </a:buClr>
              <a:buSzPts val="2400"/>
              <a:buFont typeface="Noto Sans Symbols"/>
              <a:buAutoNum type="arabicPeriod"/>
            </a:pPr>
            <a:r>
              <a:rPr b="0" i="0" lang="en-US" sz="2400" u="none">
                <a:solidFill>
                  <a:schemeClr val="dk1"/>
                </a:solidFill>
                <a:latin typeface="Gill Sans"/>
                <a:ea typeface="Gill Sans"/>
                <a:cs typeface="Gill Sans"/>
                <a:sym typeface="Gill Sans"/>
              </a:rPr>
              <a:t>Determinar las transacciones l</a:t>
            </a:r>
            <a:r>
              <a:rPr b="0" i="0" lang="en-US" sz="2400" u="none">
                <a:solidFill>
                  <a:schemeClr val="dk1"/>
                </a:solidFill>
                <a:latin typeface="Arial"/>
                <a:ea typeface="Arial"/>
                <a:cs typeface="Arial"/>
                <a:sym typeface="Arial"/>
              </a:rPr>
              <a:t>ó</a:t>
            </a:r>
            <a:r>
              <a:rPr b="0" i="0" lang="en-US" sz="2400" u="none">
                <a:solidFill>
                  <a:schemeClr val="dk1"/>
                </a:solidFill>
                <a:latin typeface="Gill Sans"/>
                <a:ea typeface="Gill Sans"/>
                <a:cs typeface="Gill Sans"/>
                <a:sym typeface="Gill Sans"/>
              </a:rPr>
              <a:t>gicas</a:t>
            </a:r>
            <a:endParaRPr/>
          </a:p>
          <a:p>
            <a:pPr indent="-228600" lvl="0" marL="228600" marR="0" rtl="0" algn="l">
              <a:lnSpc>
                <a:spcPct val="105000"/>
              </a:lnSpc>
              <a:spcBef>
                <a:spcPts val="0"/>
              </a:spcBef>
              <a:spcAft>
                <a:spcPts val="0"/>
              </a:spcAft>
              <a:buClr>
                <a:schemeClr val="accent1"/>
              </a:buClr>
              <a:buSzPts val="2400"/>
              <a:buFont typeface="Noto Sans Symbols"/>
              <a:buAutoNum type="arabicPeriod"/>
            </a:pPr>
            <a:r>
              <a:rPr b="0" i="0" lang="en-US" sz="2400" u="none">
                <a:solidFill>
                  <a:schemeClr val="dk1"/>
                </a:solidFill>
                <a:latin typeface="Gill Sans"/>
                <a:ea typeface="Gill Sans"/>
                <a:cs typeface="Gill Sans"/>
                <a:sym typeface="Gill Sans"/>
              </a:rPr>
              <a:t>Determinar los componentes de transacciones l</a:t>
            </a:r>
            <a:r>
              <a:rPr b="0" i="0" lang="en-US" sz="2400" u="none">
                <a:solidFill>
                  <a:schemeClr val="dk1"/>
                </a:solidFill>
                <a:latin typeface="Arial"/>
                <a:ea typeface="Arial"/>
                <a:cs typeface="Arial"/>
                <a:sym typeface="Arial"/>
              </a:rPr>
              <a:t>ó</a:t>
            </a:r>
            <a:r>
              <a:rPr b="0" i="0" lang="en-US" sz="2400" u="none">
                <a:solidFill>
                  <a:schemeClr val="dk1"/>
                </a:solidFill>
                <a:latin typeface="Gill Sans"/>
                <a:ea typeface="Gill Sans"/>
                <a:cs typeface="Gill Sans"/>
                <a:sym typeface="Gill Sans"/>
              </a:rPr>
              <a:t>gicas</a:t>
            </a:r>
            <a:endParaRPr/>
          </a:p>
          <a:p>
            <a:pPr indent="-228600" lvl="0" marL="228600" marR="0" rtl="0" algn="l">
              <a:lnSpc>
                <a:spcPct val="105000"/>
              </a:lnSpc>
              <a:spcBef>
                <a:spcPts val="0"/>
              </a:spcBef>
              <a:spcAft>
                <a:spcPts val="0"/>
              </a:spcAft>
              <a:buClr>
                <a:schemeClr val="accent1"/>
              </a:buClr>
              <a:buSzPts val="2400"/>
              <a:buFont typeface="Noto Sans Symbols"/>
              <a:buAutoNum type="arabicPeriod"/>
            </a:pPr>
            <a:r>
              <a:rPr b="0" i="0" lang="en-US" sz="2400" u="none">
                <a:solidFill>
                  <a:schemeClr val="dk1"/>
                </a:solidFill>
                <a:latin typeface="Gill Sans"/>
                <a:ea typeface="Gill Sans"/>
                <a:cs typeface="Gill Sans"/>
                <a:sym typeface="Gill Sans"/>
              </a:rPr>
              <a:t>Aplicar la f</a:t>
            </a:r>
            <a:r>
              <a:rPr b="0" i="0" lang="en-US" sz="2400" u="none">
                <a:solidFill>
                  <a:schemeClr val="dk1"/>
                </a:solidFill>
                <a:latin typeface="Arial"/>
                <a:ea typeface="Arial"/>
                <a:cs typeface="Arial"/>
                <a:sym typeface="Arial"/>
              </a:rPr>
              <a:t>ó</a:t>
            </a:r>
            <a:r>
              <a:rPr b="0" i="0" lang="en-US" sz="2400" u="none">
                <a:solidFill>
                  <a:schemeClr val="dk1"/>
                </a:solidFill>
                <a:latin typeface="Gill Sans"/>
                <a:ea typeface="Gill Sans"/>
                <a:cs typeface="Gill Sans"/>
                <a:sym typeface="Gill Sans"/>
              </a:rPr>
              <a:t>rmula FPI</a:t>
            </a:r>
            <a:endParaRPr/>
          </a:p>
          <a:p>
            <a:pPr indent="-76200" lvl="0" marL="228600" marR="0" rtl="0" algn="l">
              <a:lnSpc>
                <a:spcPct val="105000"/>
              </a:lnSpc>
              <a:spcBef>
                <a:spcPts val="0"/>
              </a:spcBef>
              <a:spcAft>
                <a:spcPts val="0"/>
              </a:spcAft>
              <a:buClr>
                <a:schemeClr val="accent1"/>
              </a:buClr>
              <a:buSzPts val="2400"/>
              <a:buFont typeface="Noto Sans Symbols"/>
              <a:buNone/>
            </a:pPr>
            <a:r>
              <a:t/>
            </a:r>
            <a:endParaRPr b="0" i="0" sz="2400" u="none">
              <a:solidFill>
                <a:schemeClr val="dk1"/>
              </a:solidFill>
              <a:latin typeface="Gill Sans"/>
              <a:ea typeface="Gill Sans"/>
              <a:cs typeface="Gill Sans"/>
              <a:sym typeface="Gill Sans"/>
            </a:endParaRPr>
          </a:p>
          <a:p>
            <a:pPr indent="-228600" lvl="0" marL="228600" marR="0" rtl="0" algn="l">
              <a:lnSpc>
                <a:spcPct val="105000"/>
              </a:lnSpc>
              <a:spcBef>
                <a:spcPts val="0"/>
              </a:spcBef>
              <a:spcAft>
                <a:spcPts val="0"/>
              </a:spcAft>
              <a:buClr>
                <a:schemeClr val="dk1"/>
              </a:buClr>
              <a:buSzPts val="2400"/>
              <a:buFont typeface="Gill Sans"/>
              <a:buNone/>
            </a:pPr>
            <a:r>
              <a:rPr b="0" i="0" lang="en-US" sz="2400" u="none">
                <a:solidFill>
                  <a:schemeClr val="dk1"/>
                </a:solidFill>
                <a:latin typeface="Gill Sans"/>
                <a:ea typeface="Gill Sans"/>
                <a:cs typeface="Gill Sans"/>
                <a:sym typeface="Gill Sans"/>
              </a:rPr>
              <a:t>FPI= WI * Sum Ni + We * Sum Ne + Wo * No</a:t>
            </a:r>
            <a:endParaRPr/>
          </a:p>
          <a:p>
            <a:pPr indent="0" lvl="0" marL="0" marR="0" rtl="0" algn="l">
              <a:lnSpc>
                <a:spcPct val="100000"/>
              </a:lnSpc>
              <a:spcBef>
                <a:spcPts val="0"/>
              </a:spcBef>
              <a:spcAft>
                <a:spcPts val="0"/>
              </a:spcAft>
              <a:buNone/>
            </a:pPr>
            <a:r>
              <a:t/>
            </a:r>
            <a:endParaRPr b="0" i="0" sz="2400" u="none">
              <a:solidFill>
                <a:schemeClr val="dk1"/>
              </a:solidFill>
              <a:latin typeface="Gill Sans"/>
              <a:ea typeface="Gill Sans"/>
              <a:cs typeface="Gill Sans"/>
              <a:sym typeface="Gill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5"/>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606" name="Google Shape;606;p55"/>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607" name="Google Shape;607;p55"/>
          <p:cNvSpPr txBox="1"/>
          <p:nvPr>
            <p:ph type="title"/>
          </p:nvPr>
        </p:nvSpPr>
        <p:spPr>
          <a:xfrm>
            <a:off x="468312" y="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608" name="Google Shape;608;p55"/>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609" name="Google Shape;609;p55"/>
          <p:cNvSpPr txBox="1"/>
          <p:nvPr/>
        </p:nvSpPr>
        <p:spPr>
          <a:xfrm>
            <a:off x="395287" y="1341437"/>
            <a:ext cx="7993062" cy="4957762"/>
          </a:xfrm>
          <a:prstGeom prst="rect">
            <a:avLst/>
          </a:prstGeom>
          <a:noFill/>
          <a:ln>
            <a:noFill/>
          </a:ln>
        </p:spPr>
        <p:txBody>
          <a:bodyPr anchorCtr="0" anchor="ctr" bIns="0" lIns="91425" spcFirstLastPara="1" rIns="91425" wrap="square" tIns="45700">
            <a:spAutoFit/>
          </a:bodyPr>
          <a:lstStyle/>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COMO EVALUAR EL INDICE DE PUNTOS DE FUNCION</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FPI= Wi * Sum Ni + We * Sum Ne + Wo * No</a:t>
            </a:r>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Donde</a:t>
            </a:r>
            <a:endParaRPr/>
          </a:p>
          <a:p>
            <a:pPr indent="-228600" lvl="0" marL="228600" marR="0" rtl="0" algn="l">
              <a:lnSpc>
                <a:spcPct val="105000"/>
              </a:lnSpc>
              <a:spcBef>
                <a:spcPts val="0"/>
              </a:spcBef>
              <a:spcAft>
                <a:spcPts val="0"/>
              </a:spcAft>
              <a:buClr>
                <a:schemeClr val="accent1"/>
              </a:buClr>
              <a:buSzPts val="1800"/>
              <a:buFont typeface="Noto Sans Symbols"/>
              <a:buChar char="▪"/>
            </a:pPr>
            <a:r>
              <a:rPr b="1" i="0" lang="en-US" sz="1800" u="none">
                <a:solidFill>
                  <a:schemeClr val="dk1"/>
                </a:solidFill>
                <a:latin typeface="Arial"/>
                <a:ea typeface="Arial"/>
                <a:cs typeface="Arial"/>
                <a:sym typeface="Arial"/>
              </a:rPr>
              <a:t>Wi, We y Wo son los pesos promedio en la industria para los componentes de entrada (I), entidades referenciadas (E) y de salida (O)</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Wi= 0,58</a:t>
            </a:r>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We= 1,66</a:t>
            </a:r>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Wo= 0,26</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Y</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accent1"/>
              </a:buClr>
              <a:buSzPts val="1800"/>
              <a:buFont typeface="Noto Sans Symbols"/>
              <a:buChar char="▪"/>
            </a:pPr>
            <a:r>
              <a:rPr b="1" i="0" lang="en-US" sz="1800" u="none">
                <a:solidFill>
                  <a:schemeClr val="dk1"/>
                </a:solidFill>
                <a:latin typeface="Arial"/>
                <a:ea typeface="Arial"/>
                <a:cs typeface="Arial"/>
                <a:sym typeface="Arial"/>
              </a:rPr>
              <a:t>Ni= Cantidad de DET de entrada</a:t>
            </a:r>
            <a:endParaRPr/>
          </a:p>
          <a:p>
            <a:pPr indent="-228600" lvl="0" marL="228600" marR="0" rtl="0" algn="l">
              <a:lnSpc>
                <a:spcPct val="105000"/>
              </a:lnSpc>
              <a:spcBef>
                <a:spcPts val="0"/>
              </a:spcBef>
              <a:spcAft>
                <a:spcPts val="0"/>
              </a:spcAft>
              <a:buClr>
                <a:schemeClr val="accent1"/>
              </a:buClr>
              <a:buSzPts val="1800"/>
              <a:buFont typeface="Noto Sans Symbols"/>
              <a:buChar char="▪"/>
            </a:pPr>
            <a:r>
              <a:rPr b="1" i="0" lang="en-US" sz="1800" u="none">
                <a:solidFill>
                  <a:schemeClr val="dk1"/>
                </a:solidFill>
                <a:latin typeface="Arial"/>
                <a:ea typeface="Arial"/>
                <a:cs typeface="Arial"/>
                <a:sym typeface="Arial"/>
              </a:rPr>
              <a:t>Ne= Cantidad de entidades referenciadas</a:t>
            </a:r>
            <a:endParaRPr/>
          </a:p>
          <a:p>
            <a:pPr indent="-228600" lvl="0" marL="228600" marR="0" rtl="0" algn="l">
              <a:lnSpc>
                <a:spcPct val="105000"/>
              </a:lnSpc>
              <a:spcBef>
                <a:spcPts val="0"/>
              </a:spcBef>
              <a:spcAft>
                <a:spcPts val="0"/>
              </a:spcAft>
              <a:buClr>
                <a:schemeClr val="accent1"/>
              </a:buClr>
              <a:buSzPts val="1800"/>
              <a:buFont typeface="Noto Sans Symbols"/>
              <a:buChar char="▪"/>
            </a:pPr>
            <a:r>
              <a:rPr b="1" i="0" lang="en-US" sz="1800" u="none">
                <a:solidFill>
                  <a:schemeClr val="dk1"/>
                </a:solidFill>
                <a:latin typeface="Arial"/>
                <a:ea typeface="Arial"/>
                <a:cs typeface="Arial"/>
                <a:sym typeface="Arial"/>
              </a:rPr>
              <a:t>No= Cantidad de DET de salida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6"/>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615" name="Google Shape;615;p5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616" name="Google Shape;616;p56"/>
          <p:cNvSpPr txBox="1"/>
          <p:nvPr>
            <p:ph type="title"/>
          </p:nvPr>
        </p:nvSpPr>
        <p:spPr>
          <a:xfrm>
            <a:off x="468312" y="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617" name="Google Shape;617;p56"/>
          <p:cNvSpPr txBox="1"/>
          <p:nvPr/>
        </p:nvSpPr>
        <p:spPr>
          <a:xfrm>
            <a:off x="1109662" y="1657350"/>
            <a:ext cx="254000" cy="466725"/>
          </a:xfrm>
          <a:prstGeom prst="rect">
            <a:avLst/>
          </a:prstGeom>
          <a:noFill/>
          <a:ln>
            <a:noFill/>
          </a:ln>
        </p:spPr>
        <p:txBody>
          <a:bodyPr anchorCtr="0" anchor="ctr" bIns="45700" lIns="91425" spcFirstLastPara="1" rIns="91425" wrap="square" tIns="45700">
            <a:spAutoFit/>
          </a:bodyPr>
          <a:lstStyle/>
          <a:p>
            <a:pPr indent="0" lvl="0" marL="0" marR="0" rtl="0" algn="l">
              <a:lnSpc>
                <a:spcPct val="105000"/>
              </a:lnSpc>
              <a:spcBef>
                <a:spcPts val="0"/>
              </a:spcBef>
              <a:spcAft>
                <a:spcPts val="0"/>
              </a:spcAft>
              <a:buClr>
                <a:schemeClr val="accent1"/>
              </a:buClr>
              <a:buSzPts val="1200"/>
              <a:buFont typeface="Noto Sans Symbols"/>
              <a:buNone/>
            </a:pPr>
            <a:r>
              <a:t/>
            </a:r>
            <a:endParaRPr b="0" i="0" sz="1200" u="sng">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sng">
              <a:solidFill>
                <a:schemeClr val="dk1"/>
              </a:solidFill>
              <a:latin typeface="Arial"/>
              <a:ea typeface="Arial"/>
              <a:cs typeface="Arial"/>
              <a:sym typeface="Arial"/>
            </a:endParaRPr>
          </a:p>
        </p:txBody>
      </p:sp>
      <p:sp>
        <p:nvSpPr>
          <p:cNvPr id="618" name="Google Shape;618;p56"/>
          <p:cNvSpPr txBox="1"/>
          <p:nvPr/>
        </p:nvSpPr>
        <p:spPr>
          <a:xfrm>
            <a:off x="395287" y="2732087"/>
            <a:ext cx="7993062" cy="2179637"/>
          </a:xfrm>
          <a:prstGeom prst="rect">
            <a:avLst/>
          </a:prstGeom>
          <a:noFill/>
          <a:ln>
            <a:noFill/>
          </a:ln>
        </p:spPr>
        <p:txBody>
          <a:bodyPr anchorCtr="0" anchor="ctr" bIns="0" lIns="91425" spcFirstLastPara="1" rIns="91425" wrap="square" tIns="45700">
            <a:spAutoFit/>
          </a:bodyPr>
          <a:lstStyle/>
          <a:p>
            <a:pPr indent="-228600" lvl="0" marL="2286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Opcional:</a:t>
            </a:r>
            <a:r>
              <a:rPr b="0" i="0" lang="en-US" sz="2000" u="none">
                <a:solidFill>
                  <a:schemeClr val="dk1"/>
                </a:solidFill>
                <a:latin typeface="Arial"/>
                <a:ea typeface="Arial"/>
                <a:cs typeface="Arial"/>
                <a:sym typeface="Arial"/>
              </a:rPr>
              <a:t> En caso de necesitarse calcular los FP considerando los requerimientos técnicos, se debe calcular el TCA.</a:t>
            </a:r>
            <a:endParaRPr/>
          </a:p>
          <a:p>
            <a:pPr indent="-228600" lvl="0" marL="2286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Para el cálculo del factor TCA, se utiliza una lista de características generales de la aplicación que se basa en la que usa Albrecht, pero se extiende a 19 características o más si realmente se justifica.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7"/>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624" name="Google Shape;624;p57"/>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graphicFrame>
        <p:nvGraphicFramePr>
          <p:cNvPr id="625" name="Google Shape;625;p57"/>
          <p:cNvGraphicFramePr/>
          <p:nvPr/>
        </p:nvGraphicFramePr>
        <p:xfrm>
          <a:off x="457200" y="1219200"/>
          <a:ext cx="3000000" cy="3000000"/>
        </p:xfrm>
        <a:graphic>
          <a:graphicData uri="http://schemas.openxmlformats.org/drawingml/2006/table">
            <a:tbl>
              <a:tblPr>
                <a:noFill/>
                <a:tableStyleId>{CB770BCD-D738-4D71-9233-6BF74F882107}</a:tableStyleId>
              </a:tblPr>
              <a:tblGrid>
                <a:gridCol w="666750"/>
                <a:gridCol w="3409950"/>
                <a:gridCol w="892175"/>
                <a:gridCol w="3260725"/>
              </a:tblGrid>
              <a:tr h="533400">
                <a:tc gridSpan="4">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Características Generales del Sistema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53657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Comunicación de Datos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Actualización interactiva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2950">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Procesamiento de Datos Distribuido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Complejidad de procesamiento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57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Performance</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Reusabilidad</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45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Entorno operativo muy utilizado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11</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Facilidad de instalación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57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Frecuencia de transacción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12</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Facilidad de operación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2950">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Entradas de datos interactiva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13</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Múltiples instalaciones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657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Eficiencia usuario final</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14</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Facilidad de cambios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26" name="Google Shape;626;p5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8"/>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632" name="Google Shape;632;p58"/>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graphicFrame>
        <p:nvGraphicFramePr>
          <p:cNvPr id="633" name="Google Shape;633;p58"/>
          <p:cNvGraphicFramePr/>
          <p:nvPr/>
        </p:nvGraphicFramePr>
        <p:xfrm>
          <a:off x="468312" y="1773237"/>
          <a:ext cx="3000000" cy="3000000"/>
        </p:xfrm>
        <a:graphic>
          <a:graphicData uri="http://schemas.openxmlformats.org/drawingml/2006/table">
            <a:tbl>
              <a:tblPr>
                <a:noFill/>
                <a:tableStyleId>{CB770BCD-D738-4D71-9233-6BF74F882107}</a:tableStyleId>
              </a:tblPr>
              <a:tblGrid>
                <a:gridCol w="682625"/>
                <a:gridCol w="3490900"/>
                <a:gridCol w="912800"/>
                <a:gridCol w="3338500"/>
              </a:tblGrid>
              <a:tr h="525450">
                <a:tc gridSpan="4">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1" i="0" lang="en-US" sz="2000" u="none" cap="none" strike="noStrike">
                          <a:solidFill>
                            <a:schemeClr val="dk1"/>
                          </a:solidFill>
                          <a:latin typeface="Arial"/>
                          <a:ea typeface="Arial"/>
                          <a:cs typeface="Arial"/>
                          <a:sym typeface="Arial"/>
                        </a:rPr>
                        <a:t>Características Generales del Sistema</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r h="7318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15</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Requerimientos de otras aplicaciones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18</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Uso directo por terceras partes</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1825">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16</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Seguridad, privacidad, auditabilidad</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19</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Documentación</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0250">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17</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Necesidad de entrenamiento al usuario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ctr">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20</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27000" lvl="0" marL="0" marR="0" rtl="0" algn="l">
                        <a:lnSpc>
                          <a:spcPct val="105000"/>
                        </a:lnSpc>
                        <a:spcBef>
                          <a:spcPts val="0"/>
                        </a:spcBef>
                        <a:spcAft>
                          <a:spcPts val="0"/>
                        </a:spcAft>
                        <a:buClr>
                          <a:schemeClr val="accent1"/>
                        </a:buClr>
                        <a:buSzPts val="2000"/>
                        <a:buFont typeface="Noto Sans Symbols"/>
                        <a:buChar char="▪"/>
                      </a:pPr>
                      <a:r>
                        <a:rPr b="0" i="0" lang="en-US" sz="2000" u="none" cap="none" strike="noStrike">
                          <a:solidFill>
                            <a:schemeClr val="dk1"/>
                          </a:solidFill>
                          <a:latin typeface="Arial"/>
                          <a:ea typeface="Arial"/>
                          <a:cs typeface="Arial"/>
                          <a:sym typeface="Arial"/>
                        </a:rPr>
                        <a:t>Características definidas por el usuario</a:t>
                      </a:r>
                      <a:endParaRPr/>
                    </a:p>
                  </a:txBody>
                  <a:tcPr marT="45725" marB="45725" marR="91450" marL="914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34" name="Google Shape;634;p5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9"/>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640" name="Google Shape;640;p5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641" name="Google Shape;641;p5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642" name="Google Shape;642;p59"/>
          <p:cNvSpPr txBox="1"/>
          <p:nvPr/>
        </p:nvSpPr>
        <p:spPr>
          <a:xfrm>
            <a:off x="395287" y="2352675"/>
            <a:ext cx="7993062" cy="2935287"/>
          </a:xfrm>
          <a:prstGeom prst="rect">
            <a:avLst/>
          </a:prstGeom>
          <a:noFill/>
          <a:ln>
            <a:noFill/>
          </a:ln>
        </p:spPr>
        <p:txBody>
          <a:bodyPr anchorCtr="0" anchor="ctr" bIns="0" lIns="91425" spcFirstLastPara="1" rIns="91425" wrap="square" tIns="45700">
            <a:spAutoFit/>
          </a:bodyPr>
          <a:lstStyle/>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Luego:</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TCA = (TDI * C)  + 0,65</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 0,005 (valor promedio de la industria)</a:t>
            </a:r>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TDI= total de los puntajes para cada una de las 19 características </a:t>
            </a:r>
            <a:r>
              <a:rPr b="1" i="1" lang="en-US" sz="1800" u="none">
                <a:solidFill>
                  <a:schemeClr val="dk1"/>
                </a:solidFill>
                <a:latin typeface="Arial"/>
                <a:ea typeface="Arial"/>
                <a:cs typeface="Arial"/>
                <a:sym typeface="Arial"/>
              </a:rPr>
              <a:t>(GRADO DE INFLUENCIA TOTAL)</a:t>
            </a:r>
            <a:endParaRPr/>
          </a:p>
          <a:p>
            <a:pPr indent="-228600" lvl="0" marL="228600" marR="0" rtl="0" algn="l">
              <a:lnSpc>
                <a:spcPct val="105000"/>
              </a:lnSpc>
              <a:spcBef>
                <a:spcPts val="0"/>
              </a:spcBef>
              <a:spcAft>
                <a:spcPts val="0"/>
              </a:spcAft>
              <a:buClr>
                <a:schemeClr val="dk1"/>
              </a:buClr>
              <a:buSzPts val="1800"/>
              <a:buFont typeface="Arial"/>
              <a:buNone/>
            </a:pPr>
            <a:r>
              <a:t/>
            </a:r>
            <a:endParaRPr b="1" i="1"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t/>
            </a:r>
            <a:endParaRPr b="1" i="1"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1" sz="1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153" name="Google Shape;153;p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154" name="Google Shape;154;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¿Para qué estimamos?</a:t>
            </a:r>
            <a:endParaRPr/>
          </a:p>
        </p:txBody>
      </p:sp>
      <p:pic>
        <p:nvPicPr>
          <p:cNvPr id="155" name="Google Shape;155;p6"/>
          <p:cNvPicPr preferRelativeResize="0"/>
          <p:nvPr/>
        </p:nvPicPr>
        <p:blipFill rotWithShape="1">
          <a:blip r:embed="rId3">
            <a:alphaModFix/>
          </a:blip>
          <a:srcRect b="0" l="0" r="0" t="0"/>
          <a:stretch/>
        </p:blipFill>
        <p:spPr>
          <a:xfrm>
            <a:off x="1571625" y="2071687"/>
            <a:ext cx="6572250" cy="2774950"/>
          </a:xfrm>
          <a:prstGeom prst="rect">
            <a:avLst/>
          </a:prstGeom>
          <a:noFill/>
          <a:ln>
            <a:noFill/>
          </a:ln>
        </p:spPr>
      </p:pic>
      <p:grpSp>
        <p:nvGrpSpPr>
          <p:cNvPr id="156" name="Google Shape;156;p6"/>
          <p:cNvGrpSpPr/>
          <p:nvPr/>
        </p:nvGrpSpPr>
        <p:grpSpPr>
          <a:xfrm>
            <a:off x="2279650" y="4000500"/>
            <a:ext cx="2276475" cy="1895475"/>
            <a:chOff x="2280416" y="4000500"/>
            <a:chExt cx="2275709" cy="1895494"/>
          </a:xfrm>
        </p:grpSpPr>
        <p:sp>
          <p:nvSpPr>
            <p:cNvPr id="157" name="Google Shape;157;p6"/>
            <p:cNvSpPr/>
            <p:nvPr/>
          </p:nvSpPr>
          <p:spPr>
            <a:xfrm>
              <a:off x="4072101" y="4000500"/>
              <a:ext cx="484024" cy="1214450"/>
            </a:xfrm>
            <a:prstGeom prst="upArrow">
              <a:avLst>
                <a:gd fmla="val 4309" name="adj1"/>
                <a:gd fmla="val 50000" name="adj2"/>
              </a:avLst>
            </a:prstGeom>
            <a:solidFill>
              <a:srgbClr val="AAB0C8"/>
            </a:solidFill>
            <a:ln>
              <a:noFill/>
            </a:ln>
          </p:spPr>
          <p:txBody>
            <a:bodyPr anchorCtr="0" anchor="t" bIns="45700" lIns="91425" spcFirstLastPara="1" rIns="91425" wrap="square" tIns="45700">
              <a:noAutofit/>
            </a:bodyPr>
            <a:lstStyle/>
            <a:p>
              <a:pPr indent="0" lvl="0" marL="0" marR="0" rtl="0" algn="ctr">
                <a:lnSpc>
                  <a:spcPct val="105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ctr">
                <a:lnSpc>
                  <a:spcPct val="105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1</a:t>
              </a:r>
              <a:endParaRPr/>
            </a:p>
          </p:txBody>
        </p:sp>
        <p:sp>
          <p:nvSpPr>
            <p:cNvPr id="158" name="Google Shape;158;p6"/>
            <p:cNvSpPr txBox="1"/>
            <p:nvPr/>
          </p:nvSpPr>
          <p:spPr>
            <a:xfrm>
              <a:off x="2280416" y="5429264"/>
              <a:ext cx="2102730" cy="466730"/>
            </a:xfrm>
            <a:prstGeom prst="rect">
              <a:avLst/>
            </a:prstGeom>
            <a:noFill/>
            <a:ln cap="flat" cmpd="sng" w="9525">
              <a:solidFill>
                <a:srgbClr val="C7CBDA"/>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Para Cotizar o presupuestar</a:t>
              </a:r>
              <a:endParaRPr/>
            </a:p>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el trabajo o proyecto</a:t>
              </a:r>
              <a:endParaRPr/>
            </a:p>
          </p:txBody>
        </p:sp>
      </p:grpSp>
      <p:grpSp>
        <p:nvGrpSpPr>
          <p:cNvPr id="159" name="Google Shape;159;p6"/>
          <p:cNvGrpSpPr/>
          <p:nvPr/>
        </p:nvGrpSpPr>
        <p:grpSpPr>
          <a:xfrm>
            <a:off x="4643437" y="3929062"/>
            <a:ext cx="1928812" cy="1979612"/>
            <a:chOff x="4714875" y="3929063"/>
            <a:chExt cx="1928828" cy="1980332"/>
          </a:xfrm>
        </p:grpSpPr>
        <p:sp>
          <p:nvSpPr>
            <p:cNvPr id="160" name="Google Shape;160;p6"/>
            <p:cNvSpPr/>
            <p:nvPr/>
          </p:nvSpPr>
          <p:spPr>
            <a:xfrm>
              <a:off x="4714875" y="3929063"/>
              <a:ext cx="1714514" cy="1286343"/>
            </a:xfrm>
            <a:prstGeom prst="upArrow">
              <a:avLst>
                <a:gd fmla="val 5831" name="adj1"/>
                <a:gd fmla="val 50000" name="adj2"/>
              </a:avLst>
            </a:prstGeom>
            <a:solidFill>
              <a:srgbClr val="525B7E"/>
            </a:solidFill>
            <a:ln>
              <a:noFill/>
            </a:ln>
          </p:spPr>
          <p:txBody>
            <a:bodyPr anchorCtr="0" anchor="t" bIns="45700" lIns="91425" spcFirstLastPara="1" rIns="91425" wrap="square" tIns="45700">
              <a:noAutofit/>
            </a:bodyPr>
            <a:lstStyle/>
            <a:p>
              <a:pPr indent="0" lvl="0" marL="0" marR="0" rtl="0" algn="ctr">
                <a:lnSpc>
                  <a:spcPct val="105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ctr">
                <a:lnSpc>
                  <a:spcPct val="105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sp>
          <p:nvSpPr>
            <p:cNvPr id="161" name="Google Shape;161;p6"/>
            <p:cNvSpPr txBox="1"/>
            <p:nvPr/>
          </p:nvSpPr>
          <p:spPr>
            <a:xfrm>
              <a:off x="4714875" y="5429796"/>
              <a:ext cx="1928828" cy="479599"/>
            </a:xfrm>
            <a:prstGeom prst="rect">
              <a:avLst/>
            </a:prstGeom>
            <a:noFill/>
            <a:ln cap="flat" cmpd="sng" w="9525">
              <a:solidFill>
                <a:srgbClr val="525B7E"/>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Para Controlar el trabajo o proyecto</a:t>
              </a:r>
              <a:endParaRPr/>
            </a:p>
          </p:txBody>
        </p:sp>
      </p:grpSp>
      <p:grpSp>
        <p:nvGrpSpPr>
          <p:cNvPr id="162" name="Google Shape;162;p6"/>
          <p:cNvGrpSpPr/>
          <p:nvPr/>
        </p:nvGrpSpPr>
        <p:grpSpPr>
          <a:xfrm>
            <a:off x="6643687" y="4000500"/>
            <a:ext cx="2286000" cy="1908175"/>
            <a:chOff x="6643703" y="4000500"/>
            <a:chExt cx="2286016" cy="1908881"/>
          </a:xfrm>
        </p:grpSpPr>
        <p:sp>
          <p:nvSpPr>
            <p:cNvPr id="163" name="Google Shape;163;p6"/>
            <p:cNvSpPr/>
            <p:nvPr/>
          </p:nvSpPr>
          <p:spPr>
            <a:xfrm>
              <a:off x="6715140" y="4000500"/>
              <a:ext cx="484191" cy="1214887"/>
            </a:xfrm>
            <a:prstGeom prst="upArrow">
              <a:avLst>
                <a:gd fmla="val 4308" name="adj1"/>
                <a:gd fmla="val 50000" name="adj2"/>
              </a:avLst>
            </a:prstGeom>
            <a:solidFill>
              <a:srgbClr val="638CAE"/>
            </a:solidFill>
            <a:ln>
              <a:noFill/>
            </a:ln>
          </p:spPr>
          <p:txBody>
            <a:bodyPr anchorCtr="0" anchor="t" bIns="45700" lIns="91425" spcFirstLastPara="1" rIns="91425" wrap="square" tIns="45700">
              <a:noAutofit/>
            </a:bodyPr>
            <a:lstStyle/>
            <a:p>
              <a:pPr indent="0" lvl="0" marL="0" marR="0" rtl="0" algn="ctr">
                <a:lnSpc>
                  <a:spcPct val="105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ctr">
                <a:lnSpc>
                  <a:spcPct val="105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3</a:t>
              </a:r>
              <a:endParaRPr/>
            </a:p>
            <a:p>
              <a:pPr indent="0" lvl="0" marL="0" marR="0" rtl="0" algn="l">
                <a:lnSpc>
                  <a:spcPct val="100000"/>
                </a:lnSpc>
                <a:spcBef>
                  <a:spcPts val="0"/>
                </a:spcBef>
                <a:spcAft>
                  <a:spcPts val="0"/>
                </a:spcAft>
                <a:buNone/>
              </a:pPr>
              <a:r>
                <a:t/>
              </a:r>
              <a:endParaRPr b="0" i="0" sz="1200" u="none">
                <a:solidFill>
                  <a:schemeClr val="dk1"/>
                </a:solidFill>
                <a:latin typeface="Arial"/>
                <a:ea typeface="Arial"/>
                <a:cs typeface="Arial"/>
                <a:sym typeface="Arial"/>
              </a:endParaRPr>
            </a:p>
          </p:txBody>
        </p:sp>
        <p:sp>
          <p:nvSpPr>
            <p:cNvPr id="164" name="Google Shape;164;p6"/>
            <p:cNvSpPr txBox="1"/>
            <p:nvPr/>
          </p:nvSpPr>
          <p:spPr>
            <a:xfrm>
              <a:off x="6643703" y="5429779"/>
              <a:ext cx="2286016" cy="479602"/>
            </a:xfrm>
            <a:prstGeom prst="rect">
              <a:avLst/>
            </a:prstGeom>
            <a:noFill/>
            <a:ln cap="flat" cmpd="sng" w="9525">
              <a:solidFill>
                <a:srgbClr val="6A565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5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Para Mejora la productividad el futuro trabajo o proyecto</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0"/>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648" name="Google Shape;648;p60"/>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649" name="Google Shape;649;p6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 – Método de MarkII </a:t>
            </a:r>
            <a:endParaRPr/>
          </a:p>
        </p:txBody>
      </p:sp>
      <p:sp>
        <p:nvSpPr>
          <p:cNvPr id="650" name="Google Shape;650;p60"/>
          <p:cNvSpPr txBox="1"/>
          <p:nvPr/>
        </p:nvSpPr>
        <p:spPr>
          <a:xfrm>
            <a:off x="395287" y="2257425"/>
            <a:ext cx="7993062" cy="3128962"/>
          </a:xfrm>
          <a:prstGeom prst="rect">
            <a:avLst/>
          </a:prstGeom>
          <a:noFill/>
          <a:ln>
            <a:noFill/>
          </a:ln>
        </p:spPr>
        <p:txBody>
          <a:bodyPr anchorCtr="0" anchor="ctr" bIns="0" lIns="91425" spcFirstLastPara="1" rIns="91425" wrap="square" tIns="45700">
            <a:spAutoFit/>
          </a:bodyPr>
          <a:lstStyle/>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INDICE DE PUNTOS DE FUNCIÓN AJUSTADO</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AFPI = FPI * TCA</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t/>
            </a:r>
            <a:endParaRPr b="1" i="1"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INDICE DE PUNTOS DE FUNCION: tamaño funcional desde el punto de vista del usuario</a:t>
            </a:r>
            <a:endParaRPr/>
          </a:p>
          <a:p>
            <a:pPr indent="-228600" lvl="0" marL="228600" marR="0" rtl="0" algn="l">
              <a:lnSpc>
                <a:spcPct val="105000"/>
              </a:lnSpc>
              <a:spcBef>
                <a:spcPts val="0"/>
              </a:spcBef>
              <a:spcAft>
                <a:spcPts val="0"/>
              </a:spcAft>
              <a:buClr>
                <a:schemeClr val="dk1"/>
              </a:buClr>
              <a:buSzPts val="1600"/>
              <a:buFont typeface="Arial"/>
              <a:buNone/>
            </a:pPr>
            <a:r>
              <a:t/>
            </a:r>
            <a:endParaRPr b="1" i="1" sz="16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t/>
            </a:r>
            <a:endParaRPr b="1" i="1"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t/>
            </a:r>
            <a:endParaRPr b="1" i="1"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1" sz="1800" u="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1"/>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656" name="Google Shape;656;p61"/>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657" name="Google Shape;657;p6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Puntos de Función</a:t>
            </a:r>
            <a:endParaRPr/>
          </a:p>
        </p:txBody>
      </p:sp>
      <p:sp>
        <p:nvSpPr>
          <p:cNvPr id="658" name="Google Shape;658;p61"/>
          <p:cNvSpPr txBox="1"/>
          <p:nvPr/>
        </p:nvSpPr>
        <p:spPr>
          <a:xfrm>
            <a:off x="395287" y="2274887"/>
            <a:ext cx="7993062" cy="3094037"/>
          </a:xfrm>
          <a:prstGeom prst="rect">
            <a:avLst/>
          </a:prstGeom>
          <a:noFill/>
          <a:ln>
            <a:noFill/>
          </a:ln>
        </p:spPr>
        <p:txBody>
          <a:bodyPr anchorCtr="0" anchor="ctr" bIns="0" lIns="91425" spcFirstLastPara="1" rIns="91425" wrap="square" tIns="45700">
            <a:spAutoFit/>
          </a:bodyPr>
          <a:lstStyle/>
          <a:p>
            <a:pPr indent="-228600" lvl="0" marL="228600" marR="0" rtl="0" algn="l">
              <a:lnSpc>
                <a:spcPct val="10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COMPARACIÓN DE AMBOS METODOS</a:t>
            </a:r>
            <a:endParaRPr/>
          </a:p>
          <a:p>
            <a:pPr indent="-228600" lvl="0" marL="228600" marR="0" rtl="0" algn="l">
              <a:lnSpc>
                <a:spcPct val="105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accent1"/>
              </a:buClr>
              <a:buSzPts val="2000"/>
              <a:buFont typeface="Noto Sans Symbols"/>
              <a:buChar char="▪"/>
            </a:pPr>
            <a:r>
              <a:rPr b="1" i="1" lang="en-US" sz="2000" u="none">
                <a:solidFill>
                  <a:schemeClr val="dk1"/>
                </a:solidFill>
                <a:latin typeface="Arial"/>
                <a:ea typeface="Arial"/>
                <a:cs typeface="Arial"/>
                <a:sym typeface="Arial"/>
              </a:rPr>
              <a:t>Principal diferencia: como se determina el tamaño funcional</a:t>
            </a:r>
            <a:endParaRPr/>
          </a:p>
          <a:p>
            <a:pPr indent="-228600" lvl="1" marL="685800" marR="0" rtl="0" algn="l">
              <a:lnSpc>
                <a:spcPct val="105000"/>
              </a:lnSpc>
              <a:spcBef>
                <a:spcPts val="0"/>
              </a:spcBef>
              <a:spcAft>
                <a:spcPts val="0"/>
              </a:spcAft>
              <a:buClr>
                <a:schemeClr val="accent1"/>
              </a:buClr>
              <a:buSzPts val="2000"/>
              <a:buFont typeface="Noto Sans Symbols"/>
              <a:buChar char="▪"/>
            </a:pPr>
            <a:r>
              <a:rPr b="1" i="1" lang="en-US" sz="2000" u="none" cap="none" strike="noStrike">
                <a:solidFill>
                  <a:schemeClr val="dk1"/>
                </a:solidFill>
                <a:latin typeface="Arial"/>
                <a:ea typeface="Arial"/>
                <a:cs typeface="Arial"/>
                <a:sym typeface="Arial"/>
              </a:rPr>
              <a:t>Parten de requerimientos funcionales</a:t>
            </a:r>
            <a:endParaRPr/>
          </a:p>
          <a:p>
            <a:pPr indent="-228600" lvl="1" marL="685800" marR="0" rtl="0" algn="l">
              <a:lnSpc>
                <a:spcPct val="105000"/>
              </a:lnSpc>
              <a:spcBef>
                <a:spcPts val="0"/>
              </a:spcBef>
              <a:spcAft>
                <a:spcPts val="0"/>
              </a:spcAft>
              <a:buClr>
                <a:schemeClr val="accent1"/>
              </a:buClr>
              <a:buSzPts val="2000"/>
              <a:buFont typeface="Noto Sans Symbols"/>
              <a:buChar char="▪"/>
            </a:pPr>
            <a:r>
              <a:rPr b="1" i="1" lang="en-US" sz="2000" u="none" cap="none" strike="noStrike">
                <a:solidFill>
                  <a:schemeClr val="dk1"/>
                </a:solidFill>
                <a:latin typeface="Arial"/>
                <a:ea typeface="Arial"/>
                <a:cs typeface="Arial"/>
                <a:sym typeface="Arial"/>
              </a:rPr>
              <a:t>MARKII: los requerimientos lógicos los expresa como transacciones lógicas</a:t>
            </a:r>
            <a:endParaRPr/>
          </a:p>
          <a:p>
            <a:pPr indent="-228600" lvl="1" marL="685800" marR="0" rtl="0" algn="l">
              <a:lnSpc>
                <a:spcPct val="105000"/>
              </a:lnSpc>
              <a:spcBef>
                <a:spcPts val="0"/>
              </a:spcBef>
              <a:spcAft>
                <a:spcPts val="0"/>
              </a:spcAft>
              <a:buClr>
                <a:schemeClr val="accent1"/>
              </a:buClr>
              <a:buSzPts val="2000"/>
              <a:buFont typeface="Noto Sans Symbols"/>
              <a:buChar char="▪"/>
            </a:pPr>
            <a:r>
              <a:rPr b="1" i="1" lang="en-US" sz="2000" u="none" cap="none" strike="noStrike">
                <a:solidFill>
                  <a:schemeClr val="dk1"/>
                </a:solidFill>
                <a:latin typeface="Arial"/>
                <a:ea typeface="Arial"/>
                <a:cs typeface="Arial"/>
                <a:sym typeface="Arial"/>
              </a:rPr>
              <a:t>ALBRECHT: propone solo cinco componentes lógicas</a:t>
            </a:r>
            <a:endParaRPr/>
          </a:p>
          <a:p>
            <a:pPr indent="-228600" lvl="0" marL="228600" marR="0" rtl="0" algn="l">
              <a:lnSpc>
                <a:spcPct val="105000"/>
              </a:lnSpc>
              <a:spcBef>
                <a:spcPts val="0"/>
              </a:spcBef>
              <a:spcAft>
                <a:spcPts val="0"/>
              </a:spcAft>
              <a:buClr>
                <a:schemeClr val="dk1"/>
              </a:buClr>
              <a:buSzPts val="1800"/>
              <a:buFont typeface="Arial"/>
              <a:buNone/>
            </a:pPr>
            <a:r>
              <a:t/>
            </a:r>
            <a:endParaRPr b="1" i="1" sz="1800" u="none">
              <a:solidFill>
                <a:schemeClr val="dk1"/>
              </a:solidFill>
              <a:latin typeface="Arial"/>
              <a:ea typeface="Arial"/>
              <a:cs typeface="Arial"/>
              <a:sym typeface="Arial"/>
            </a:endParaRPr>
          </a:p>
          <a:p>
            <a:pPr indent="-228600" lvl="0" marL="228600" marR="0" rtl="0" algn="l">
              <a:lnSpc>
                <a:spcPct val="105000"/>
              </a:lnSpc>
              <a:spcBef>
                <a:spcPts val="0"/>
              </a:spcBef>
              <a:spcAft>
                <a:spcPts val="0"/>
              </a:spcAft>
              <a:buClr>
                <a:schemeClr val="dk1"/>
              </a:buClr>
              <a:buSzPts val="1800"/>
              <a:buFont typeface="Arial"/>
              <a:buNone/>
            </a:pPr>
            <a:r>
              <a:t/>
            </a:r>
            <a:endParaRPr b="1" i="1"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1"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172" name="Google Shape;172;p7"/>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173" name="Google Shape;173;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Enfrentando la estimación</a:t>
            </a:r>
            <a:endParaRPr/>
          </a:p>
        </p:txBody>
      </p:sp>
      <p:sp>
        <p:nvSpPr>
          <p:cNvPr id="174" name="Google Shape;174;p7"/>
          <p:cNvSpPr txBox="1"/>
          <p:nvPr>
            <p:ph idx="1" type="body"/>
          </p:nvPr>
        </p:nvSpPr>
        <p:spPr>
          <a:xfrm>
            <a:off x="609600" y="1785937"/>
            <a:ext cx="8077200" cy="41910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No existe un modelo ni una fórmula de estimación universal.</a:t>
            </a:r>
            <a:endParaRPr/>
          </a:p>
          <a:p>
            <a:pPr indent="-186182" lvl="0" marL="273050" marR="0" rtl="0" algn="l">
              <a:lnSpc>
                <a:spcPct val="9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Son muchas las personas implicadas en el proyecto, desde la alta dirección de la empresa a los ejecutivos del proyecto, que precisan de las estimaciones.</a:t>
            </a:r>
            <a:endParaRPr/>
          </a:p>
          <a:p>
            <a:pPr indent="-186182" lvl="0" marL="273050" marR="0" rtl="0" algn="l">
              <a:lnSpc>
                <a:spcPct val="9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La utilidad de una estimación varía con la etapa de desarrollo en que se encuentra el proyecto.</a:t>
            </a:r>
            <a:endParaRPr/>
          </a:p>
          <a:p>
            <a:pPr indent="-186182" lvl="0" marL="273050" marR="0" rtl="0" algn="l">
              <a:lnSpc>
                <a:spcPct val="9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Las estimaciones exactas son difíciles de formular, sobre todo al inicio del proyecto.</a:t>
            </a:r>
            <a:endParaRPr/>
          </a:p>
          <a:p>
            <a:pPr indent="-186182" lvl="0" marL="273050" marR="0" rtl="0" algn="l">
              <a:lnSpc>
                <a:spcPct val="9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La estimación suele hacerse superficialmente, sin tener en cuenta el esfuerzo necesario para hacer el trabajo.</a:t>
            </a:r>
            <a:endParaRPr/>
          </a:p>
          <a:p>
            <a:pPr indent="-141732" lvl="2" marL="822325" marR="0" rtl="0" algn="l">
              <a:lnSpc>
                <a:spcPct val="90000"/>
              </a:lnSpc>
              <a:spcBef>
                <a:spcPts val="500"/>
              </a:spcBef>
              <a:spcAft>
                <a:spcPts val="0"/>
              </a:spcAft>
              <a:buClr>
                <a:srgbClr val="BCBCBC"/>
              </a:buClr>
              <a:buSzPts val="1368"/>
              <a:buFont typeface="Noto Sans Symbols"/>
              <a:buNone/>
            </a:pPr>
            <a:r>
              <a:t/>
            </a:r>
            <a:endParaRPr b="0" i="0" sz="1800" u="none" cap="none" strike="noStrike">
              <a:solidFill>
                <a:schemeClr val="dk1"/>
              </a:solidFill>
              <a:latin typeface="Gill Sans"/>
              <a:ea typeface="Gill Sans"/>
              <a:cs typeface="Gill Sans"/>
              <a:sym typeface="Gill Sans"/>
            </a:endParaRPr>
          </a:p>
          <a:p>
            <a:pPr indent="-186182" lvl="0" marL="273050" marR="0" rtl="0" algn="l">
              <a:spcBef>
                <a:spcPts val="600"/>
              </a:spcBef>
              <a:spcAft>
                <a:spcPts val="0"/>
              </a:spcAft>
              <a:buClr>
                <a:schemeClr val="accent1"/>
              </a:buClr>
              <a:buSzPts val="1368"/>
              <a:buFont typeface="Noto Sans Symbols"/>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182" name="Google Shape;182;p8"/>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183" name="Google Shape;183;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Enfrentando la estimación</a:t>
            </a:r>
            <a:endParaRPr/>
          </a:p>
        </p:txBody>
      </p:sp>
      <p:sp>
        <p:nvSpPr>
          <p:cNvPr id="184" name="Google Shape;184;p8"/>
          <p:cNvSpPr txBox="1"/>
          <p:nvPr>
            <p:ph idx="1" type="body"/>
          </p:nvPr>
        </p:nvSpPr>
        <p:spPr>
          <a:xfrm>
            <a:off x="571500" y="1428750"/>
            <a:ext cx="8391525" cy="4310062"/>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Los estimadores pueden no tener experiencias sobre aquello que pretenden estimar.</a:t>
            </a:r>
            <a:endParaRPr/>
          </a:p>
          <a:p>
            <a:pPr indent="-186182" lvl="0" marL="273050" marR="0" rtl="0" algn="l">
              <a:lnSpc>
                <a:spcPct val="9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Es estimador suele hacer la estimación en función del tiempo que a él le llevaría en realizar el trabajo, sin tener en cuenta la experiencia y formación de la persona que realmente lo realiza.</a:t>
            </a:r>
            <a:endParaRPr/>
          </a:p>
          <a:p>
            <a:pPr indent="-186182" lvl="0" marL="273050" marR="0" rtl="0" algn="l">
              <a:lnSpc>
                <a:spcPct val="9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Existen malas interpretaciones en las relaciones lineales entre la capacidad requerida por unidad de tiempo y el tiempo disponible. Como consecuencia se cumple una de las leyes de Murphy, “la duración del trabajo se ajustará como mínimo al tiempo disponible. Añadir recursos a un proyecto retrasado, no tiene que disminuir el retraso”.</a:t>
            </a:r>
            <a:endParaRPr/>
          </a:p>
          <a:p>
            <a:pPr indent="-186182" lvl="0" marL="273050" marR="0" rtl="0" algn="l">
              <a:lnSpc>
                <a:spcPct val="9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368"/>
              <a:buFont typeface="Noto Sans Symbols"/>
              <a:buChar char="🞂"/>
            </a:pPr>
            <a:r>
              <a:rPr b="0" i="0" lang="en-US" sz="1800" u="none">
                <a:solidFill>
                  <a:schemeClr val="dk1"/>
                </a:solidFill>
                <a:latin typeface="Gill Sans"/>
                <a:ea typeface="Gill Sans"/>
                <a:cs typeface="Gill Sans"/>
                <a:sym typeface="Gill Sans"/>
              </a:rPr>
              <a:t>El estimador tiende a reducir en alguna medida sus estimaciones para hacer más aceptable su oferta.</a:t>
            </a:r>
            <a:endParaRPr/>
          </a:p>
          <a:p>
            <a:pPr indent="-186182" lvl="0" marL="273050" marR="0" rtl="0" algn="l">
              <a:lnSpc>
                <a:spcPct val="90000"/>
              </a:lnSpc>
              <a:spcBef>
                <a:spcPts val="600"/>
              </a:spcBef>
              <a:spcAft>
                <a:spcPts val="0"/>
              </a:spcAft>
              <a:buClr>
                <a:schemeClr val="accent1"/>
              </a:buClr>
              <a:buSzPts val="1368"/>
              <a:buFont typeface="Noto Sans Symbols"/>
              <a:buNone/>
            </a:pPr>
            <a:r>
              <a:t/>
            </a:r>
            <a:endParaRPr b="0" i="0" sz="1800" u="none">
              <a:solidFill>
                <a:schemeClr val="dk1"/>
              </a:solidFill>
              <a:latin typeface="Gill Sans"/>
              <a:ea typeface="Gill Sans"/>
              <a:cs typeface="Gill Sans"/>
              <a:sym typeface="Gill Sans"/>
            </a:endParaRPr>
          </a:p>
          <a:p>
            <a:pPr indent="-141732" lvl="2" marL="822325" marR="0" rtl="0" algn="l">
              <a:lnSpc>
                <a:spcPct val="90000"/>
              </a:lnSpc>
              <a:spcBef>
                <a:spcPts val="500"/>
              </a:spcBef>
              <a:spcAft>
                <a:spcPts val="0"/>
              </a:spcAft>
              <a:buClr>
                <a:srgbClr val="BCBCBC"/>
              </a:buClr>
              <a:buSzPts val="1368"/>
              <a:buFont typeface="Noto Sans Symbols"/>
              <a:buNone/>
            </a:pPr>
            <a:r>
              <a:t/>
            </a:r>
            <a:endParaRPr b="0" i="0" sz="1800" u="none" cap="none" strike="noStrike">
              <a:solidFill>
                <a:schemeClr val="dk1"/>
              </a:solidFill>
              <a:latin typeface="Gill Sans"/>
              <a:ea typeface="Gill Sans"/>
              <a:cs typeface="Gill Sans"/>
              <a:sym typeface="Gill Sans"/>
            </a:endParaRPr>
          </a:p>
          <a:p>
            <a:pPr indent="-186182" lvl="0" marL="273050" marR="0" rtl="0" algn="l">
              <a:spcBef>
                <a:spcPts val="600"/>
              </a:spcBef>
              <a:spcAft>
                <a:spcPts val="0"/>
              </a:spcAft>
              <a:buClr>
                <a:schemeClr val="accent1"/>
              </a:buClr>
              <a:buSzPts val="1368"/>
              <a:buFont typeface="Noto Sans Symbols"/>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a:t>
            </a:r>
            <a:endParaRPr/>
          </a:p>
        </p:txBody>
      </p:sp>
      <p:sp>
        <p:nvSpPr>
          <p:cNvPr id="192" name="Google Shape;192;p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193" name="Google Shape;193;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Dilema!!!</a:t>
            </a:r>
            <a:endParaRPr/>
          </a:p>
        </p:txBody>
      </p:sp>
      <p:sp>
        <p:nvSpPr>
          <p:cNvPr id="194" name="Google Shape;194;p9"/>
          <p:cNvSpPr txBox="1"/>
          <p:nvPr>
            <p:ph idx="1" type="body"/>
          </p:nvPr>
        </p:nvSpPr>
        <p:spPr>
          <a:xfrm>
            <a:off x="609600" y="3068637"/>
            <a:ext cx="8077200" cy="3027362"/>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100000"/>
              </a:lnSpc>
              <a:spcBef>
                <a:spcPts val="0"/>
              </a:spcBef>
              <a:spcAft>
                <a:spcPts val="0"/>
              </a:spcAft>
              <a:buClr>
                <a:schemeClr val="accent1"/>
              </a:buClr>
              <a:buSzPts val="2736"/>
              <a:buFont typeface="Noto Sans Symbols"/>
              <a:buNone/>
            </a:pPr>
            <a:r>
              <a:rPr b="0" i="0" lang="en-US" sz="3600" u="none">
                <a:solidFill>
                  <a:schemeClr val="dk1"/>
                </a:solidFill>
                <a:latin typeface="Gill Sans"/>
                <a:ea typeface="Gill Sans"/>
                <a:cs typeface="Gill Sans"/>
                <a:sym typeface="Gill Sans"/>
              </a:rPr>
              <a:t>Lamentablemente: No hay una </a:t>
            </a:r>
            <a:endParaRPr/>
          </a:p>
          <a:p>
            <a:pPr indent="-273050" lvl="0" marL="273050" marR="0" rtl="0" algn="ctr">
              <a:lnSpc>
                <a:spcPct val="100000"/>
              </a:lnSpc>
              <a:spcBef>
                <a:spcPts val="600"/>
              </a:spcBef>
              <a:spcAft>
                <a:spcPts val="0"/>
              </a:spcAft>
              <a:buClr>
                <a:schemeClr val="accent1"/>
              </a:buClr>
              <a:buSzPts val="2736"/>
              <a:buFont typeface="Noto Sans Symbols"/>
              <a:buNone/>
            </a:pPr>
            <a:r>
              <a:rPr b="0" i="0" lang="en-US" sz="3600" u="none">
                <a:solidFill>
                  <a:schemeClr val="dk1"/>
                </a:solidFill>
                <a:latin typeface="Gill Sans"/>
                <a:ea typeface="Gill Sans"/>
                <a:cs typeface="Gill Sans"/>
                <a:sym typeface="Gill Sans"/>
              </a:rPr>
              <a:t>“bala de plata”!!!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5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500"/>
                                        <p:tgtEl>
                                          <p:spTgt spid="19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Origen">
  <a:themeElements>
    <a:clrScheme name="Orige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rigen">
  <a:themeElements>
    <a:clrScheme name="Orige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Origen">
  <a:themeElements>
    <a:clrScheme name="Orige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Origen">
  <a:themeElements>
    <a:clrScheme name="Orige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rigen">
  <a:themeElements>
    <a:clrScheme name="Orige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2003-05-19T12:23:57Z</dcterms:created>
  <dc:creator>Victor Valotto</dc:creator>
</cp:coreProperties>
</file>