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gif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1552680"/>
            <a:ext cx="90000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del Software 2</a:t>
            </a:r>
            <a:endParaRPr b="0" i="0" sz="44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0000" y="6616080"/>
            <a:ext cx="9720000" cy="44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Facultad de Ciencia y Tecnología – Oro Verde - 2012</a:t>
            </a:r>
            <a:endParaRPr b="0" i="0" sz="24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05080" y="78120"/>
            <a:ext cx="7560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Curso de Administración GNU/Linux</a:t>
            </a:r>
            <a:endParaRPr b="0" i="0" sz="2800" u="none" cap="none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Nivel I</a:t>
            </a:r>
            <a:endParaRPr b="0" i="0" sz="28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4000" y="3960000"/>
            <a:ext cx="90000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Patrones de Diseño</a:t>
            </a:r>
            <a:endParaRPr b="0" i="0" sz="44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0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81800" y="132696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Facade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720000" y="2160360"/>
            <a:ext cx="8820000" cy="27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Se recomienda el uso del patrón de Facade cuando: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Se desea </a:t>
            </a:r>
            <a:r>
              <a:rPr b="1" i="1" lang="es-ES" sz="1800" strike="noStrike">
                <a:latin typeface="Verdana"/>
                <a:ea typeface="Verdana"/>
                <a:cs typeface="Verdana"/>
                <a:sym typeface="Verdana"/>
              </a:rPr>
              <a:t>evitar la creciente complejidad</a:t>
            </a: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de las partes de un sistema dado su crecimiento, mediante la implementación de una interface simple.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Se presentan </a:t>
            </a:r>
            <a:r>
              <a:rPr b="1" i="1" lang="es-ES" sz="1800" strike="noStrike">
                <a:latin typeface="Verdana"/>
                <a:ea typeface="Verdana"/>
                <a:cs typeface="Verdana"/>
                <a:sym typeface="Verdana"/>
              </a:rPr>
              <a:t>demasiadas dependencias</a:t>
            </a: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entre los clientes y la implementación de las clases, facilitando la portabilidad.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El objetivo es definir </a:t>
            </a:r>
            <a:r>
              <a:rPr b="1" i="1" lang="es-ES" sz="1800" strike="noStrike">
                <a:latin typeface="Verdana"/>
                <a:ea typeface="Verdana"/>
                <a:cs typeface="Verdana"/>
                <a:sym typeface="Verdana"/>
              </a:rPr>
              <a:t>un punto de entrada único</a:t>
            </a: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para simplificar la interacción entre subsistemas.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81800" y="125568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Abstract Factory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0" y="2054520"/>
            <a:ext cx="1008000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utiliza cuando queremos construir objetos, todos de la misma familia.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Está aconsejado cuando se preveé la inclusión de nuevas familias de objetos, pero puede resultar contraproducente cuando se añaden nuevos productos o cambián los existentes.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000" y="3348000"/>
            <a:ext cx="8100000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81800" y="118368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Abstract Factory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000" y="1176120"/>
            <a:ext cx="5400000" cy="314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44000" y="4636440"/>
            <a:ext cx="993600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Se recomienda el uso del patrón de Abstract Factory cuando: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El sistema a desarrollar debe ser independiente de la plataforma en que se crean sus objetos.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El sistema puede ser configurado en uno o varios conjuntos de productos posibles.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Un grupo de objetos relacionados es diseñado para utilizarse en conjunto y es necesario reforzar esta restricción.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81800" y="157932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Factory Method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0" y="2342160"/>
            <a:ext cx="10080000" cy="14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utiliza para construir objetos costosos (que requieren mucha lógica).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Consiste en una clase constructora abstracta con métodos para construir los objetos.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Es una versión simplificada del patrón </a:t>
            </a:r>
            <a:r>
              <a:rPr b="0" i="1" lang="es-ES" sz="1800" strike="noStrike">
                <a:latin typeface="Arial"/>
                <a:ea typeface="Arial"/>
                <a:cs typeface="Arial"/>
                <a:sym typeface="Arial"/>
              </a:rPr>
              <a:t>Abstract Factory</a:t>
            </a: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760" y="4140000"/>
            <a:ext cx="4476240" cy="326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181800" y="157968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Factory Method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000" y="2677320"/>
            <a:ext cx="7308000" cy="380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81800" y="157968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Factory Method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" y="-1080"/>
            <a:ext cx="10079640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1620000"/>
            <a:ext cx="4152960" cy="24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44000" y="4636440"/>
            <a:ext cx="9936000" cy="2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Se recomienda el uso del patrón de Factory Method cuando: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Es importante la </a:t>
            </a:r>
            <a:r>
              <a:rPr b="1" i="1" lang="es-ES" sz="1800" strike="noStrike">
                <a:latin typeface="Verdana"/>
                <a:ea typeface="Verdana"/>
                <a:cs typeface="Verdana"/>
                <a:sym typeface="Verdana"/>
              </a:rPr>
              <a:t>flexibilidad del sistema</a:t>
            </a: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Una clase es incapaz de determinar que objetos debe implementar.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Se requiere manejar varios objetos de manera similar, pero que los resultados del uso de los mismos sea diferente.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82160" y="114588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00" u="none" cap="none" strike="noStrike">
                <a:latin typeface="Verdana"/>
                <a:ea typeface="Verdana"/>
                <a:cs typeface="Verdana"/>
                <a:sym typeface="Verdana"/>
              </a:rPr>
              <a:t>Patrones de Diseño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2341440"/>
            <a:ext cx="1008000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utilizan para brindar soluciones comunes al desarrollo del software.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dividen en patrones </a:t>
            </a:r>
            <a:r>
              <a:rPr b="0" i="1" lang="es-ES" sz="1800" strike="noStrike">
                <a:latin typeface="Arial"/>
                <a:ea typeface="Arial"/>
                <a:cs typeface="Arial"/>
                <a:sym typeface="Arial"/>
              </a:rPr>
              <a:t>creacionales</a:t>
            </a: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ES" sz="1800" strike="noStrike">
                <a:latin typeface="Arial"/>
                <a:ea typeface="Arial"/>
                <a:cs typeface="Arial"/>
                <a:sym typeface="Arial"/>
              </a:rPr>
              <a:t>estructurales</a:t>
            </a: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y de </a:t>
            </a:r>
            <a:r>
              <a:rPr b="0" i="1" lang="es-ES" sz="1800" strike="noStrike">
                <a:latin typeface="Arial"/>
                <a:ea typeface="Arial"/>
                <a:cs typeface="Arial"/>
                <a:sym typeface="Arial"/>
              </a:rPr>
              <a:t>comportamiento</a:t>
            </a: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Establecen una forma de solucionar el problema, independientemente del lenguaje.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Están completamente ligados a la Programación Orientada a Objetos.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Tanto Java como muchos Frameworks en este lenguaje los utilizan.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0" y="4878000"/>
            <a:ext cx="5220000" cy="2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82160" y="107424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Patrones de Diseño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12760" y="1800000"/>
            <a:ext cx="234000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Creacionales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72520" y="3189240"/>
            <a:ext cx="3327480" cy="80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Tipos de Patrones de Diseño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6"/>
          <p:cNvSpPr/>
          <p:nvPr/>
        </p:nvSpPr>
        <p:spPr>
          <a:xfrm rot="-2291400">
            <a:off x="3473280" y="2796120"/>
            <a:ext cx="1082160" cy="547200"/>
          </a:xfrm>
          <a:custGeom>
            <a:rect b="b" l="l" r="r" t="t"/>
            <a:pathLst>
              <a:path extrusionOk="0" h="1522" w="3009">
                <a:moveTo>
                  <a:pt x="0" y="384"/>
                </a:moveTo>
                <a:lnTo>
                  <a:pt x="2255" y="379"/>
                </a:lnTo>
                <a:lnTo>
                  <a:pt x="2254" y="0"/>
                </a:lnTo>
                <a:lnTo>
                  <a:pt x="3008" y="758"/>
                </a:lnTo>
                <a:lnTo>
                  <a:pt x="2257" y="1521"/>
                </a:lnTo>
                <a:lnTo>
                  <a:pt x="2256" y="1140"/>
                </a:lnTo>
                <a:lnTo>
                  <a:pt x="1" y="1143"/>
                </a:lnTo>
                <a:lnTo>
                  <a:pt x="0" y="384"/>
                </a:lnTo>
              </a:path>
            </a:pathLst>
          </a:custGeom>
          <a:solidFill>
            <a:srgbClr val="9999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6"/>
          <p:cNvSpPr txBox="1"/>
          <p:nvPr/>
        </p:nvSpPr>
        <p:spPr>
          <a:xfrm>
            <a:off x="4860000" y="2228040"/>
            <a:ext cx="5040000" cy="50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400" strike="noStrike">
                <a:latin typeface="Verdana"/>
                <a:ea typeface="Verdana"/>
                <a:cs typeface="Verdana"/>
                <a:sym typeface="Verdana"/>
              </a:rPr>
              <a:t>Especifican como construir o instanciar objetos y ocultar el detalle de su creación o inicialización.</a:t>
            </a:r>
            <a:endParaRPr b="0" sz="1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915880" y="2880000"/>
            <a:ext cx="2364120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Abstract Factory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Factory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Builder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Prototype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Singleton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120000" y="5580000"/>
            <a:ext cx="1581480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Adapter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Bridge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Composite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Decorator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Facade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2760" y="4356000"/>
            <a:ext cx="234000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Estructurales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60000" y="4784400"/>
            <a:ext cx="5040000" cy="71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400" strike="noStrike">
                <a:latin typeface="Verdana"/>
                <a:ea typeface="Verdana"/>
                <a:cs typeface="Verdana"/>
                <a:sym typeface="Verdana"/>
              </a:rPr>
              <a:t>Describen como clases y objetos pueden ser combinados para formar grandes estructuras y brindar  nuevas funcionalidades</a:t>
            </a:r>
            <a:endParaRPr b="0" sz="1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/>
          <p:nvPr/>
        </p:nvSpPr>
        <p:spPr>
          <a:xfrm rot="2284200">
            <a:off x="3120120" y="4068360"/>
            <a:ext cx="1139040" cy="589320"/>
          </a:xfrm>
          <a:custGeom>
            <a:rect b="b" l="l" r="r" t="t"/>
            <a:pathLst>
              <a:path extrusionOk="0" h="1640" w="3166">
                <a:moveTo>
                  <a:pt x="0" y="411"/>
                </a:moveTo>
                <a:lnTo>
                  <a:pt x="2374" y="409"/>
                </a:lnTo>
                <a:lnTo>
                  <a:pt x="2373" y="0"/>
                </a:lnTo>
                <a:lnTo>
                  <a:pt x="3165" y="819"/>
                </a:lnTo>
                <a:lnTo>
                  <a:pt x="2375" y="1639"/>
                </a:lnTo>
                <a:lnTo>
                  <a:pt x="2374" y="1229"/>
                </a:lnTo>
                <a:lnTo>
                  <a:pt x="0" y="1230"/>
                </a:lnTo>
                <a:lnTo>
                  <a:pt x="0" y="411"/>
                </a:lnTo>
              </a:path>
            </a:pathLst>
          </a:custGeom>
          <a:solidFill>
            <a:srgbClr val="9999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6"/>
          <p:cNvSpPr txBox="1"/>
          <p:nvPr/>
        </p:nvSpPr>
        <p:spPr>
          <a:xfrm>
            <a:off x="1512360" y="6192360"/>
            <a:ext cx="2087640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Command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Strategy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Observer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Chain of Responsability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5120" y="4968360"/>
            <a:ext cx="277488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Comportamiento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52360" y="5396760"/>
            <a:ext cx="5040000" cy="50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400" strike="noStrike">
                <a:latin typeface="Verdana"/>
                <a:ea typeface="Verdana"/>
                <a:cs typeface="Verdana"/>
                <a:sym typeface="Verdana"/>
              </a:rPr>
              <a:t>Ayudan a definir la forma en que se comunican e interactúan los objetos de un sistema.</a:t>
            </a:r>
            <a:endParaRPr b="0" sz="1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6"/>
          <p:cNvSpPr/>
          <p:nvPr/>
        </p:nvSpPr>
        <p:spPr>
          <a:xfrm rot="5337600">
            <a:off x="1490760" y="4376160"/>
            <a:ext cx="896760" cy="438480"/>
          </a:xfrm>
          <a:custGeom>
            <a:rect b="b" l="l" r="r" t="t"/>
            <a:pathLst>
              <a:path extrusionOk="0" h="1221" w="2493">
                <a:moveTo>
                  <a:pt x="0" y="306"/>
                </a:moveTo>
                <a:lnTo>
                  <a:pt x="1868" y="304"/>
                </a:lnTo>
                <a:lnTo>
                  <a:pt x="1869" y="0"/>
                </a:lnTo>
                <a:lnTo>
                  <a:pt x="2492" y="608"/>
                </a:lnTo>
                <a:lnTo>
                  <a:pt x="1870" y="1220"/>
                </a:lnTo>
                <a:lnTo>
                  <a:pt x="1869" y="915"/>
                </a:lnTo>
                <a:lnTo>
                  <a:pt x="1" y="916"/>
                </a:lnTo>
                <a:lnTo>
                  <a:pt x="0" y="306"/>
                </a:lnTo>
              </a:path>
            </a:pathLst>
          </a:custGeom>
          <a:solidFill>
            <a:srgbClr val="9999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182160" y="157860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Patrones de Diseño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72880" y="3780000"/>
            <a:ext cx="314712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Algunos Patrones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712760" y="2376000"/>
            <a:ext cx="234000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Singleton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13120" y="3132000"/>
            <a:ext cx="338724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Facade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713480" y="3960000"/>
            <a:ext cx="338724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Abstract Factory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713840" y="4788000"/>
            <a:ext cx="482616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 strike="noStrike">
                <a:latin typeface="Arial"/>
                <a:ea typeface="Arial"/>
                <a:cs typeface="Arial"/>
                <a:sym typeface="Arial"/>
              </a:rPr>
              <a:t>Factory Method</a:t>
            </a:r>
            <a:endParaRPr b="0" sz="24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4440600"/>
            <a:ext cx="2718720" cy="2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3960000" y="2160000"/>
            <a:ext cx="360000" cy="3780000"/>
          </a:xfrm>
          <a:custGeom>
            <a:rect b="b" l="l" r="r" t="t"/>
            <a:pathLst>
              <a:path extrusionOk="0" h="10502" w="1002">
                <a:moveTo>
                  <a:pt x="1001" y="0"/>
                </a:moveTo>
                <a:cubicBezTo>
                  <a:pt x="750" y="0"/>
                  <a:pt x="500" y="437"/>
                  <a:pt x="500" y="875"/>
                </a:cubicBezTo>
                <a:lnTo>
                  <a:pt x="500" y="4375"/>
                </a:lnTo>
                <a:cubicBezTo>
                  <a:pt x="500" y="4812"/>
                  <a:pt x="250" y="5250"/>
                  <a:pt x="0" y="5250"/>
                </a:cubicBezTo>
                <a:cubicBezTo>
                  <a:pt x="250" y="5250"/>
                  <a:pt x="500" y="5688"/>
                  <a:pt x="500" y="6125"/>
                </a:cubicBezTo>
                <a:lnTo>
                  <a:pt x="500" y="9625"/>
                </a:lnTo>
                <a:cubicBezTo>
                  <a:pt x="500" y="10063"/>
                  <a:pt x="750" y="10501"/>
                  <a:pt x="1001" y="105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81800" y="129060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Singleton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0" y="2341440"/>
            <a:ext cx="10080000" cy="14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Es considerado el patrón más simple de diseño.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Permite que sólo podamos crear una instancia de una determinada clase.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implementa con un constructor privado y un atributo de clase.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000" y="4235040"/>
            <a:ext cx="3420000" cy="31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4680000"/>
            <a:ext cx="50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7920" y="900000"/>
            <a:ext cx="3610080" cy="22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81800" y="111060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Singleton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3570480"/>
            <a:ext cx="3018960" cy="20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" y="2700000"/>
            <a:ext cx="6171840" cy="38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81800" y="111060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Singleton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520" y="1928160"/>
            <a:ext cx="7962480" cy="19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720000" y="4140000"/>
            <a:ext cx="8820000" cy="2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Se recomienda el uso del patrón de Singleton cuando: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El sistema exige </a:t>
            </a:r>
            <a:r>
              <a:rPr b="1" i="1" lang="es-ES" sz="1800" strike="noStrike">
                <a:latin typeface="Verdana"/>
                <a:ea typeface="Verdana"/>
                <a:cs typeface="Verdana"/>
                <a:sym typeface="Verdana"/>
              </a:rPr>
              <a:t>exactamente una instancia</a:t>
            </a: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de una clase, la cual debe ser accesible para los clientes desde un punto de acceso bien definido.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Verdana"/>
                <a:ea typeface="Verdana"/>
                <a:cs typeface="Verdana"/>
                <a:sym typeface="Verdana"/>
              </a:rPr>
              <a:t> Dicha única instancia debe ser extendida a subclases y los clientes deben ser capaces de utilizarla sin modificar su código.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81800" y="121860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Facade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0" y="1873800"/>
            <a:ext cx="10080000" cy="168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Brinda una interface de fácil acceso.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Oculta la implementación de un comportamiento por un único punto de entrada.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  <a:p>
            <a:pPr indent="-51435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latin typeface="Arial"/>
                <a:ea typeface="Arial"/>
                <a:cs typeface="Arial"/>
                <a:sym typeface="Arial"/>
              </a:rPr>
              <a:t> Se utiliza cuando queremos incorporar una interface simple a una lógica de negocio                 compleja, ocultando la misma.</a:t>
            </a:r>
            <a:endParaRPr b="0" sz="18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3960000"/>
            <a:ext cx="4140000" cy="3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81800" y="1326960"/>
            <a:ext cx="972000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latin typeface="Verdana"/>
                <a:ea typeface="Verdana"/>
                <a:cs typeface="Verdana"/>
                <a:sym typeface="Verdana"/>
              </a:rPr>
              <a:t>Facade</a:t>
            </a:r>
            <a:endParaRPr b="0" sz="2600" strike="noStrik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2880000"/>
            <a:ext cx="5760000" cy="4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000" y="3960000"/>
            <a:ext cx="3180960" cy="18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" y="-1440"/>
            <a:ext cx="1007964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